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7" r:id="rId3"/>
    <p:sldId id="258" r:id="rId4"/>
    <p:sldId id="259" r:id="rId5"/>
    <p:sldId id="260" r:id="rId6"/>
    <p:sldId id="261" r:id="rId7"/>
    <p:sldId id="263" r:id="rId8"/>
    <p:sldId id="264" r:id="rId9"/>
    <p:sldId id="266" r:id="rId10"/>
    <p:sldId id="269" r:id="rId11"/>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0" d="100"/>
          <a:sy n="90" d="100"/>
        </p:scale>
        <p:origin x="-1234" y="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1">
        <a:schemeClr val="bg1"/>
      </p:bgRef>
    </p:bg>
    <p:spTree>
      <p:nvGrpSpPr>
        <p:cNvPr id="1" name=""/>
        <p:cNvGrpSpPr/>
        <p:nvPr/>
      </p:nvGrpSpPr>
      <p:grpSpPr>
        <a:xfrm>
          <a:off x="0" y="0"/>
          <a:ext cx="0" cy="0"/>
          <a:chOff x="0" y="0"/>
          <a:chExt cx="0" cy="0"/>
        </a:xfrm>
      </p:grpSpPr>
      <p:sp>
        <p:nvSpPr>
          <p:cNvPr id="8" name="Titre 7"/>
          <p:cNvSpPr>
            <a:spLocks noGrp="1"/>
          </p:cNvSpPr>
          <p:nvPr>
            <p:ph type="ctrTitle"/>
          </p:nvPr>
        </p:nvSpPr>
        <p:spPr>
          <a:xfrm>
            <a:off x="2286000" y="3124200"/>
            <a:ext cx="6172200" cy="1894362"/>
          </a:xfrm>
        </p:spPr>
        <p:txBody>
          <a:bodyPr/>
          <a:lstStyle>
            <a:lvl1pPr>
              <a:defRPr b="1"/>
            </a:lvl1pPr>
          </a:lstStyle>
          <a:p>
            <a:r>
              <a:rPr kumimoji="0" lang="fr-FR" smtClean="0"/>
              <a:t>Cliquez pour modifier le style du titre</a:t>
            </a:r>
            <a:endParaRPr kumimoji="0" lang="en-US"/>
          </a:p>
        </p:txBody>
      </p:sp>
      <p:sp>
        <p:nvSpPr>
          <p:cNvPr id="9" name="Sous-titr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Espace réservé de la date 27"/>
          <p:cNvSpPr>
            <a:spLocks noGrp="1"/>
          </p:cNvSpPr>
          <p:nvPr>
            <p:ph type="dt" sz="half" idx="10"/>
          </p:nvPr>
        </p:nvSpPr>
        <p:spPr bwMode="auto">
          <a:xfrm rot="5400000">
            <a:off x="7764621" y="1174097"/>
            <a:ext cx="2286000" cy="381000"/>
          </a:xfrm>
        </p:spPr>
        <p:txBody>
          <a:bodyPr/>
          <a:lstStyle/>
          <a:p>
            <a:fld id="{AA309A6D-C09C-4548-B29A-6CF363A7E532}" type="datetimeFigureOut">
              <a:rPr lang="fr-FR" smtClean="0"/>
              <a:pPr/>
              <a:t>21/09/2023</a:t>
            </a:fld>
            <a:endParaRPr lang="fr-BE"/>
          </a:p>
        </p:txBody>
      </p:sp>
      <p:sp>
        <p:nvSpPr>
          <p:cNvPr id="17" name="Espace réservé du pied de page 16"/>
          <p:cNvSpPr>
            <a:spLocks noGrp="1"/>
          </p:cNvSpPr>
          <p:nvPr>
            <p:ph type="ftr" sz="quarter" idx="11"/>
          </p:nvPr>
        </p:nvSpPr>
        <p:spPr bwMode="auto">
          <a:xfrm rot="5400000">
            <a:off x="7077269" y="4181669"/>
            <a:ext cx="3657600" cy="384048"/>
          </a:xfrm>
        </p:spPr>
        <p:txBody>
          <a:bodyPr/>
          <a:lstStyle/>
          <a:p>
            <a:endParaRPr lang="fr-BE"/>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cteur droit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Connecteur droit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Connecteur droit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cteur droit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cteur droit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Connecteur droit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e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e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Ellipse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Ellipse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Ellipse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Espace réservé du numéro de diapositive 28"/>
          <p:cNvSpPr>
            <a:spLocks noGrp="1"/>
          </p:cNvSpPr>
          <p:nvPr>
            <p:ph type="sldNum" sz="quarter" idx="12"/>
          </p:nvPr>
        </p:nvSpPr>
        <p:spPr bwMode="auto">
          <a:xfrm>
            <a:off x="1325544" y="4928702"/>
            <a:ext cx="609600" cy="517524"/>
          </a:xfrm>
        </p:spPr>
        <p:txBody>
          <a:bodyPr/>
          <a:lstStyle/>
          <a:p>
            <a:fld id="{CF4668DC-857F-487D-BFFA-8C0CA5037977}" type="slidenum">
              <a:rPr lang="fr-BE" smtClean="0"/>
              <a:pPr/>
              <a:t>‹N°›</a:t>
            </a:fld>
            <a:endParaRPr lang="fr-BE"/>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pPr/>
              <a:t>21/09/2023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9"/>
            <a:ext cx="167640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pPr/>
              <a:t>21/09/2023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8" name="Espace réservé du contenu 7"/>
          <p:cNvSpPr>
            <a:spLocks noGrp="1"/>
          </p:cNvSpPr>
          <p:nvPr>
            <p:ph sz="quarter" idx="1"/>
          </p:nvPr>
        </p:nvSpPr>
        <p:spPr>
          <a:xfrm>
            <a:off x="457200" y="1600200"/>
            <a:ext cx="7467600" cy="4873752"/>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4"/>
          </p:nvPr>
        </p:nvSpPr>
        <p:spPr/>
        <p:txBody>
          <a:bodyPr rtlCol="0"/>
          <a:lstStyle/>
          <a:p>
            <a:fld id="{AA309A6D-C09C-4548-B29A-6CF363A7E532}" type="datetimeFigureOut">
              <a:rPr lang="fr-FR" smtClean="0"/>
              <a:pPr/>
              <a:t>21/09/2023</a:t>
            </a:fld>
            <a:endParaRPr lang="fr-BE"/>
          </a:p>
        </p:txBody>
      </p:sp>
      <p:sp>
        <p:nvSpPr>
          <p:cNvPr id="9" name="Espace réservé du numéro de diapositive 8"/>
          <p:cNvSpPr>
            <a:spLocks noGrp="1"/>
          </p:cNvSpPr>
          <p:nvPr>
            <p:ph type="sldNum" sz="quarter" idx="15"/>
          </p:nvPr>
        </p:nvSpPr>
        <p:spPr/>
        <p:txBody>
          <a:bodyPr rtlCol="0"/>
          <a:lstStyle/>
          <a:p>
            <a:fld id="{CF4668DC-857F-487D-BFFA-8C0CA5037977}" type="slidenum">
              <a:rPr lang="fr-BE" smtClean="0"/>
              <a:pPr/>
              <a:t>‹N°›</a:t>
            </a:fld>
            <a:endParaRPr lang="fr-BE"/>
          </a:p>
        </p:txBody>
      </p:sp>
      <p:sp>
        <p:nvSpPr>
          <p:cNvPr id="10" name="Espace réservé du pied de page 9"/>
          <p:cNvSpPr>
            <a:spLocks noGrp="1"/>
          </p:cNvSpPr>
          <p:nvPr>
            <p:ph type="ftr" sz="quarter" idx="16"/>
          </p:nvPr>
        </p:nvSpPr>
        <p:spPr/>
        <p:txBody>
          <a:bodyPr rtlCol="0"/>
          <a:lstStyle/>
          <a:p>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2286000" y="2895600"/>
            <a:ext cx="6172200" cy="2053590"/>
          </a:xfrm>
        </p:spPr>
        <p:txBody>
          <a:bodyPr/>
          <a:lstStyle>
            <a:lvl1pPr algn="l">
              <a:buNone/>
              <a:defRPr sz="3000" b="1" cap="small" baseline="0"/>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bwMode="auto">
          <a:xfrm rot="5400000">
            <a:off x="7763256" y="1170432"/>
            <a:ext cx="2286000" cy="381000"/>
          </a:xfrm>
        </p:spPr>
        <p:txBody>
          <a:bodyPr/>
          <a:lstStyle/>
          <a:p>
            <a:fld id="{AA309A6D-C09C-4548-B29A-6CF363A7E532}" type="datetimeFigureOut">
              <a:rPr lang="fr-FR" smtClean="0"/>
              <a:pPr/>
              <a:t>21/09/2023</a:t>
            </a:fld>
            <a:endParaRPr lang="fr-BE"/>
          </a:p>
        </p:txBody>
      </p:sp>
      <p:sp>
        <p:nvSpPr>
          <p:cNvPr id="5" name="Espace réservé du pied de page 4"/>
          <p:cNvSpPr>
            <a:spLocks noGrp="1"/>
          </p:cNvSpPr>
          <p:nvPr>
            <p:ph type="ftr" sz="quarter" idx="11"/>
          </p:nvPr>
        </p:nvSpPr>
        <p:spPr bwMode="auto">
          <a:xfrm rot="5400000">
            <a:off x="7077456" y="4178808"/>
            <a:ext cx="3657600" cy="384048"/>
          </a:xfrm>
        </p:spPr>
        <p:txBody>
          <a:bodyPr/>
          <a:lstStyle/>
          <a:p>
            <a:endParaRPr lang="fr-BE"/>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cteur droit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Connecteur droit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cteur droit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cteur droit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Connecteur droit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Ellipse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Ellipse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e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Ellipse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e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Connecteur droit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Espace réservé du numéro de diapositive 5"/>
          <p:cNvSpPr>
            <a:spLocks noGrp="1"/>
          </p:cNvSpPr>
          <p:nvPr>
            <p:ph type="sldNum" sz="quarter" idx="12"/>
          </p:nvPr>
        </p:nvSpPr>
        <p:spPr bwMode="auto">
          <a:xfrm>
            <a:off x="1340616" y="4928702"/>
            <a:ext cx="609600" cy="517524"/>
          </a:xfrm>
        </p:spPr>
        <p:txBody>
          <a:bodyPr/>
          <a:lstStyle/>
          <a:p>
            <a:fld id="{CF4668DC-857F-487D-BFFA-8C0CA5037977}" type="slidenum">
              <a:rPr lang="fr-BE" smtClean="0"/>
              <a:pPr/>
              <a:t>‹N°›</a:t>
            </a:fld>
            <a:endParaRPr lang="fr-BE"/>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p>
            <a:fld id="{AA309A6D-C09C-4548-B29A-6CF363A7E532}" type="datetimeFigureOut">
              <a:rPr lang="fr-FR" smtClean="0"/>
              <a:pPr/>
              <a:t>21/09/2023</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
        <p:nvSpPr>
          <p:cNvPr id="9" name="Espace réservé du contenu 8"/>
          <p:cNvSpPr>
            <a:spLocks noGrp="1"/>
          </p:cNvSpPr>
          <p:nvPr>
            <p:ph sz="quarter" idx="1"/>
          </p:nvPr>
        </p:nvSpPr>
        <p:spPr>
          <a:xfrm>
            <a:off x="457200" y="1600200"/>
            <a:ext cx="36576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1" name="Espace réservé du contenu 10"/>
          <p:cNvSpPr>
            <a:spLocks noGrp="1"/>
          </p:cNvSpPr>
          <p:nvPr>
            <p:ph sz="quarter" idx="2"/>
          </p:nvPr>
        </p:nvSpPr>
        <p:spPr>
          <a:xfrm>
            <a:off x="4270248" y="1600200"/>
            <a:ext cx="36576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7543800" cy="1143000"/>
          </a:xfrm>
        </p:spPr>
        <p:txBody>
          <a:bodyPr anchor="b"/>
          <a:lstStyle>
            <a:lvl1pPr>
              <a:defRPr/>
            </a:lvl1pPr>
          </a:lstStyle>
          <a:p>
            <a:r>
              <a:rPr kumimoji="0" lang="fr-FR" smtClean="0"/>
              <a:t>Cliquez pour modifier le style du titre</a:t>
            </a:r>
            <a:endParaRPr kumimoji="0" lang="en-US"/>
          </a:p>
        </p:txBody>
      </p:sp>
      <p:sp>
        <p:nvSpPr>
          <p:cNvPr id="7" name="Espace réservé de la date 6"/>
          <p:cNvSpPr>
            <a:spLocks noGrp="1"/>
          </p:cNvSpPr>
          <p:nvPr>
            <p:ph type="dt" sz="half" idx="10"/>
          </p:nvPr>
        </p:nvSpPr>
        <p:spPr/>
        <p:txBody>
          <a:bodyPr/>
          <a:lstStyle/>
          <a:p>
            <a:fld id="{AA309A6D-C09C-4548-B29A-6CF363A7E532}" type="datetimeFigureOut">
              <a:rPr lang="fr-FR" smtClean="0"/>
              <a:pPr/>
              <a:t>21/09/2023</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pPr/>
              <a:t>‹N°›</a:t>
            </a:fld>
            <a:endParaRPr lang="fr-BE"/>
          </a:p>
        </p:txBody>
      </p:sp>
      <p:sp>
        <p:nvSpPr>
          <p:cNvPr id="11" name="Espace réservé du contenu 10"/>
          <p:cNvSpPr>
            <a:spLocks noGrp="1"/>
          </p:cNvSpPr>
          <p:nvPr>
            <p:ph sz="quarter" idx="2"/>
          </p:nvPr>
        </p:nvSpPr>
        <p:spPr>
          <a:xfrm>
            <a:off x="457200" y="2362200"/>
            <a:ext cx="3657600" cy="38862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quarter" idx="4"/>
          </p:nvPr>
        </p:nvSpPr>
        <p:spPr>
          <a:xfrm>
            <a:off x="4371975" y="2362200"/>
            <a:ext cx="3657600" cy="38862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2" name="Espace réservé du texte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smtClean="0"/>
              <a:t>Cliquez pour modifier les styles du texte du masque</a:t>
            </a:r>
          </a:p>
        </p:txBody>
      </p:sp>
      <p:sp>
        <p:nvSpPr>
          <p:cNvPr id="14" name="Espace réservé du texte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smtClean="0"/>
              <a:t>Cliquez pour modifier les styles du texte du masque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6" name="Espace réservé de la date 5"/>
          <p:cNvSpPr>
            <a:spLocks noGrp="1"/>
          </p:cNvSpPr>
          <p:nvPr>
            <p:ph type="dt" sz="half" idx="10"/>
          </p:nvPr>
        </p:nvSpPr>
        <p:spPr/>
        <p:txBody>
          <a:bodyPr rtlCol="0"/>
          <a:lstStyle/>
          <a:p>
            <a:fld id="{AA309A6D-C09C-4548-B29A-6CF363A7E532}" type="datetimeFigureOut">
              <a:rPr lang="fr-FR" smtClean="0"/>
              <a:pPr/>
              <a:t>21/09/2023</a:t>
            </a:fld>
            <a:endParaRPr lang="fr-BE"/>
          </a:p>
        </p:txBody>
      </p:sp>
      <p:sp>
        <p:nvSpPr>
          <p:cNvPr id="7" name="Espace réservé du numéro de diapositive 6"/>
          <p:cNvSpPr>
            <a:spLocks noGrp="1"/>
          </p:cNvSpPr>
          <p:nvPr>
            <p:ph type="sldNum" sz="quarter" idx="11"/>
          </p:nvPr>
        </p:nvSpPr>
        <p:spPr/>
        <p:txBody>
          <a:bodyPr rtlCol="0"/>
          <a:lstStyle/>
          <a:p>
            <a:fld id="{CF4668DC-857F-487D-BFFA-8C0CA5037977}" type="slidenum">
              <a:rPr lang="fr-BE" smtClean="0"/>
              <a:pPr/>
              <a:t>‹N°›</a:t>
            </a:fld>
            <a:endParaRPr lang="fr-BE"/>
          </a:p>
        </p:txBody>
      </p:sp>
      <p:sp>
        <p:nvSpPr>
          <p:cNvPr id="8" name="Espace réservé du pied de page 7"/>
          <p:cNvSpPr>
            <a:spLocks noGrp="1"/>
          </p:cNvSpPr>
          <p:nvPr>
            <p:ph type="ftr" sz="quarter" idx="12"/>
          </p:nvPr>
        </p:nvSpPr>
        <p:spPr/>
        <p:txBody>
          <a:bodyPr rtlCol="0"/>
          <a:lstStyle/>
          <a:p>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pPr/>
              <a:t>21/09/2023</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1">
        <a:schemeClr val="bg1"/>
      </p:bgRef>
    </p:bg>
    <p:spTree>
      <p:nvGrpSpPr>
        <p:cNvPr id="1" name=""/>
        <p:cNvGrpSpPr/>
        <p:nvPr/>
      </p:nvGrpSpPr>
      <p:grpSpPr>
        <a:xfrm>
          <a:off x="0" y="0"/>
          <a:ext cx="0" cy="0"/>
          <a:chOff x="0" y="0"/>
          <a:chExt cx="0" cy="0"/>
        </a:xfrm>
      </p:grpSpPr>
      <p:sp>
        <p:nvSpPr>
          <p:cNvPr id="10" name="Connecteur droit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r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8" name="Connecteur droit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Connecteur droit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Connecteur droit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cteur droit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Ellipse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Espace réservé du contenu 17"/>
          <p:cNvSpPr>
            <a:spLocks noGrp="1"/>
          </p:cNvSpPr>
          <p:nvPr>
            <p:ph sz="quarter" idx="1"/>
          </p:nvPr>
        </p:nvSpPr>
        <p:spPr>
          <a:xfrm>
            <a:off x="304800" y="274320"/>
            <a:ext cx="5638800" cy="6327648"/>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1" name="Espace réservé de la date 20"/>
          <p:cNvSpPr>
            <a:spLocks noGrp="1"/>
          </p:cNvSpPr>
          <p:nvPr>
            <p:ph type="dt" sz="half" idx="14"/>
          </p:nvPr>
        </p:nvSpPr>
        <p:spPr/>
        <p:txBody>
          <a:bodyPr rtlCol="0"/>
          <a:lstStyle/>
          <a:p>
            <a:fld id="{AA309A6D-C09C-4548-B29A-6CF363A7E532}" type="datetimeFigureOut">
              <a:rPr lang="fr-FR" smtClean="0"/>
              <a:pPr/>
              <a:t>21/09/2023</a:t>
            </a:fld>
            <a:endParaRPr lang="fr-BE"/>
          </a:p>
        </p:txBody>
      </p:sp>
      <p:sp>
        <p:nvSpPr>
          <p:cNvPr id="22" name="Espace réservé du numéro de diapositive 21"/>
          <p:cNvSpPr>
            <a:spLocks noGrp="1"/>
          </p:cNvSpPr>
          <p:nvPr>
            <p:ph type="sldNum" sz="quarter" idx="15"/>
          </p:nvPr>
        </p:nvSpPr>
        <p:spPr/>
        <p:txBody>
          <a:bodyPr rtlCol="0"/>
          <a:lstStyle/>
          <a:p>
            <a:fld id="{CF4668DC-857F-487D-BFFA-8C0CA5037977}" type="slidenum">
              <a:rPr lang="fr-BE" smtClean="0"/>
              <a:pPr/>
              <a:t>‹N°›</a:t>
            </a:fld>
            <a:endParaRPr lang="fr-BE"/>
          </a:p>
        </p:txBody>
      </p:sp>
      <p:sp>
        <p:nvSpPr>
          <p:cNvPr id="23" name="Espace réservé du pied de page 22"/>
          <p:cNvSpPr>
            <a:spLocks noGrp="1"/>
          </p:cNvSpPr>
          <p:nvPr>
            <p:ph type="ftr" sz="quarter" idx="16"/>
          </p:nvPr>
        </p:nvSpPr>
        <p:spPr/>
        <p:txBody>
          <a:bodyPr rtlCol="0"/>
          <a:lstStyle/>
          <a:p>
            <a:endParaRPr lang="fr-BE"/>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Connecteur droit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Ellipse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re 1"/>
          <p:cNvSpPr>
            <a:spLocks noGrp="1"/>
          </p:cNvSpPr>
          <p:nvPr>
            <p:ph type="title"/>
          </p:nvPr>
        </p:nvSpPr>
        <p:spPr>
          <a:xfrm rot="5400000">
            <a:off x="3350133" y="3200400"/>
            <a:ext cx="6309360" cy="457200"/>
          </a:xfrm>
        </p:spPr>
        <p:txBody>
          <a:bodyPr anchor="b"/>
          <a:lstStyle>
            <a:lvl1pPr algn="l">
              <a:buNone/>
              <a:defRPr sz="2000" b="1"/>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fr-FR" smtClean="0"/>
              <a:t>Cliquez sur l'icône pour ajouter une image</a:t>
            </a:r>
            <a:endParaRPr kumimoji="0" lang="en-US" dirty="0"/>
          </a:p>
        </p:txBody>
      </p:sp>
      <p:sp>
        <p:nvSpPr>
          <p:cNvPr id="4" name="Espace réservé du texte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10" name="Connecteur droit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necteur droit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Connecteur droit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Connecteur droit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Espace réservé de la date 16"/>
          <p:cNvSpPr>
            <a:spLocks noGrp="1"/>
          </p:cNvSpPr>
          <p:nvPr>
            <p:ph type="dt" sz="half" idx="10"/>
          </p:nvPr>
        </p:nvSpPr>
        <p:spPr/>
        <p:txBody>
          <a:bodyPr rtlCol="0"/>
          <a:lstStyle/>
          <a:p>
            <a:fld id="{AA309A6D-C09C-4548-B29A-6CF363A7E532}" type="datetimeFigureOut">
              <a:rPr lang="fr-FR" smtClean="0"/>
              <a:pPr/>
              <a:t>21/09/2023</a:t>
            </a:fld>
            <a:endParaRPr lang="fr-BE"/>
          </a:p>
        </p:txBody>
      </p:sp>
      <p:sp>
        <p:nvSpPr>
          <p:cNvPr id="18" name="Espace réservé du numéro de diapositive 17"/>
          <p:cNvSpPr>
            <a:spLocks noGrp="1"/>
          </p:cNvSpPr>
          <p:nvPr>
            <p:ph type="sldNum" sz="quarter" idx="11"/>
          </p:nvPr>
        </p:nvSpPr>
        <p:spPr/>
        <p:txBody>
          <a:bodyPr rtlCol="0"/>
          <a:lstStyle/>
          <a:p>
            <a:fld id="{CF4668DC-857F-487D-BFFA-8C0CA5037977}" type="slidenum">
              <a:rPr lang="fr-BE" smtClean="0"/>
              <a:pPr/>
              <a:t>‹N°›</a:t>
            </a:fld>
            <a:endParaRPr lang="fr-BE"/>
          </a:p>
        </p:txBody>
      </p:sp>
      <p:sp>
        <p:nvSpPr>
          <p:cNvPr id="21" name="Espace réservé du pied de page 20"/>
          <p:cNvSpPr>
            <a:spLocks noGrp="1"/>
          </p:cNvSpPr>
          <p:nvPr>
            <p:ph type="ftr" sz="quarter" idx="12"/>
          </p:nvPr>
        </p:nvSpPr>
        <p:spPr/>
        <p:txBody>
          <a:bodyPr rtlCol="0"/>
          <a:lstStyle/>
          <a:p>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Connecteur droit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Espace réservé du titre 21"/>
          <p:cNvSpPr>
            <a:spLocks noGrp="1"/>
          </p:cNvSpPr>
          <p:nvPr>
            <p:ph type="title"/>
          </p:nvPr>
        </p:nvSpPr>
        <p:spPr>
          <a:xfrm>
            <a:off x="457200" y="274638"/>
            <a:ext cx="7467600" cy="1143000"/>
          </a:xfrm>
          <a:prstGeom prst="rect">
            <a:avLst/>
          </a:prstGeom>
        </p:spPr>
        <p:txBody>
          <a:bodyPr vert="horz" anchor="b">
            <a:normAutofit/>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AA309A6D-C09C-4548-B29A-6CF363A7E532}" type="datetimeFigureOut">
              <a:rPr lang="fr-FR" smtClean="0"/>
              <a:pPr/>
              <a:t>21/09/2023</a:t>
            </a:fld>
            <a:endParaRPr lang="fr-BE"/>
          </a:p>
        </p:txBody>
      </p:sp>
      <p:sp>
        <p:nvSpPr>
          <p:cNvPr id="3" name="Espace réservé du pied de page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fr-BE"/>
          </a:p>
        </p:txBody>
      </p:sp>
      <p:sp>
        <p:nvSpPr>
          <p:cNvPr id="7" name="Connecteur droit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Connecteur droit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cteur droit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Ellipse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space réservé du numéro de diapositive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CF4668DC-857F-487D-BFFA-8C0CA5037977}" type="slidenum">
              <a:rPr lang="fr-BE" smtClean="0"/>
              <a:pPr/>
              <a:t>‹N°›</a:t>
            </a:fld>
            <a:endParaRPr lang="fr-BE"/>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descr="D:\présentation séminaires\صور\Grey-Wallpaper-23.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6" name="ZoneTexte 5"/>
          <p:cNvSpPr txBox="1"/>
          <p:nvPr/>
        </p:nvSpPr>
        <p:spPr>
          <a:xfrm>
            <a:off x="1187623" y="548680"/>
            <a:ext cx="7442917" cy="1077218"/>
          </a:xfrm>
          <a:prstGeom prst="rect">
            <a:avLst/>
          </a:prstGeom>
          <a:noFill/>
        </p:spPr>
        <p:txBody>
          <a:bodyPr wrap="square" rtlCol="0">
            <a:spAutoFit/>
          </a:bodyPr>
          <a:lstStyle/>
          <a:p>
            <a:pPr algn="ctr" rtl="1"/>
            <a:r>
              <a:rPr lang="ar-DZ" sz="3200" b="1" dirty="0" smtClean="0">
                <a:latin typeface="Sakkal Majalla" pitchFamily="2" charset="-78"/>
                <a:cs typeface="Sakkal Majalla" pitchFamily="2" charset="-78"/>
              </a:rPr>
              <a:t>جامعة 20 أوت 1955 - سكيكدة</a:t>
            </a:r>
          </a:p>
          <a:p>
            <a:pPr algn="ctr" rtl="1"/>
            <a:r>
              <a:rPr lang="ar-DZ" sz="3200" b="1" dirty="0" smtClean="0">
                <a:latin typeface="Sakkal Majalla" pitchFamily="2" charset="-78"/>
                <a:cs typeface="Sakkal Majalla" pitchFamily="2" charset="-78"/>
              </a:rPr>
              <a:t>كلية العلوم الاقتصادية والتجارية وعلوم التسيير</a:t>
            </a:r>
            <a:endParaRPr lang="fr-FR" sz="3200" b="1" dirty="0">
              <a:latin typeface="Sakkal Majalla" pitchFamily="2" charset="-78"/>
              <a:cs typeface="Sakkal Majalla" pitchFamily="2" charset="-78"/>
            </a:endParaRPr>
          </a:p>
        </p:txBody>
      </p:sp>
      <p:sp>
        <p:nvSpPr>
          <p:cNvPr id="7" name="ZoneTexte 6"/>
          <p:cNvSpPr txBox="1"/>
          <p:nvPr/>
        </p:nvSpPr>
        <p:spPr>
          <a:xfrm>
            <a:off x="683568" y="2636912"/>
            <a:ext cx="7992888" cy="2369880"/>
          </a:xfrm>
          <a:prstGeom prst="rect">
            <a:avLst/>
          </a:prstGeom>
          <a:noFill/>
        </p:spPr>
        <p:txBody>
          <a:bodyPr wrap="square" rtlCol="0">
            <a:spAutoFit/>
          </a:bodyPr>
          <a:lstStyle/>
          <a:p>
            <a:pPr algn="ctr" rtl="1"/>
            <a:r>
              <a:rPr lang="ar-DZ" sz="5400" b="1" dirty="0" smtClean="0"/>
              <a:t>محاضرات في التسويق الفندقي:</a:t>
            </a:r>
          </a:p>
          <a:p>
            <a:pPr algn="ctr" rtl="1"/>
            <a:r>
              <a:rPr lang="ar-DZ" sz="5400" b="1" dirty="0" smtClean="0"/>
              <a:t>تسعير الخدمات الفندقية</a:t>
            </a:r>
          </a:p>
          <a:p>
            <a:pPr algn="ctr" rtl="1"/>
            <a:r>
              <a:rPr lang="ar-DZ" sz="2000" b="1" dirty="0" smtClean="0"/>
              <a:t>من إعداد الاستاذة: حلاسي هجيرة</a:t>
            </a:r>
          </a:p>
          <a:p>
            <a:pPr algn="ctr" rtl="1"/>
            <a:r>
              <a:rPr lang="ar-DZ" sz="2000" b="1" dirty="0" smtClean="0">
                <a:latin typeface="Sakkal Majalla" pitchFamily="2" charset="-78"/>
                <a:cs typeface="Sakkal Majalla" pitchFamily="2" charset="-78"/>
              </a:rPr>
              <a:t>السنة </a:t>
            </a:r>
            <a:r>
              <a:rPr lang="ar-DZ" sz="2000" b="1" smtClean="0">
                <a:latin typeface="Sakkal Majalla" pitchFamily="2" charset="-78"/>
                <a:cs typeface="Sakkal Majalla" pitchFamily="2" charset="-78"/>
              </a:rPr>
              <a:t>الجامعية </a:t>
            </a:r>
            <a:r>
              <a:rPr lang="ar-DZ" sz="2000" b="1" smtClean="0">
                <a:latin typeface="Sakkal Majalla" pitchFamily="2" charset="-78"/>
                <a:cs typeface="Sakkal Majalla" pitchFamily="2" charset="-78"/>
              </a:rPr>
              <a:t>2023/2022</a:t>
            </a:r>
            <a:endParaRPr lang="fr-FR" sz="2000" b="1" dirty="0">
              <a:latin typeface="Sakkal Majalla" pitchFamily="2" charset="-78"/>
              <a:cs typeface="Sakkal Majalla" pitchFamily="2" charset="-78"/>
            </a:endParaRPr>
          </a:p>
        </p:txBody>
      </p:sp>
      <p:pic>
        <p:nvPicPr>
          <p:cNvPr id="3" name="Image 2" descr="ÙØªÙØ¬Ø© Ø¨Ø­Ø« Ø§ÙØµÙØ± Ø¹Ù Ø¬Ø§ÙØ¹Ø© Ø³ÙÙÙØ¯Ø©"/>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164288" y="427870"/>
            <a:ext cx="1844603" cy="659419"/>
          </a:xfrm>
          <a:prstGeom prst="rect">
            <a:avLst/>
          </a:prstGeom>
          <a:noFill/>
          <a:extLst>
            <a:ext uri="{909E8E84-426E-40DD-AFC4-6F175D3DCCD1}">
              <a14:hiddenFill xmlns:a14="http://schemas.microsoft.com/office/drawing/2010/main">
                <a:solidFill>
                  <a:srgbClr val="FFFFFF"/>
                </a:solidFill>
              </a14:hiddenFill>
            </a:ext>
          </a:extLst>
        </p:spPr>
      </p:pic>
      <p:pic>
        <p:nvPicPr>
          <p:cNvPr id="8" name="Image 7" descr="ÙØªÙØ¬Ø© Ø¨Ø­Ø« Ø§ÙØµÙØ± Ø¹Ù Ø¬Ø§ÙØ¹Ø© Ø³ÙÙÙØ¯Ø©"/>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83568" y="567521"/>
            <a:ext cx="1844603" cy="659419"/>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7" presetClass="entr" presetSubtype="4" fill="hold" grpId="0" nodeType="after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1000" fill="hold"/>
                                        <p:tgtEl>
                                          <p:spTgt spid="7"/>
                                        </p:tgtEl>
                                        <p:attrNameLst>
                                          <p:attrName>ppt_x</p:attrName>
                                        </p:attrNameLst>
                                      </p:cBhvr>
                                      <p:tavLst>
                                        <p:tav tm="0">
                                          <p:val>
                                            <p:strVal val="#ppt_x"/>
                                          </p:val>
                                        </p:tav>
                                        <p:tav tm="100000">
                                          <p:val>
                                            <p:strVal val="#ppt_x"/>
                                          </p:val>
                                        </p:tav>
                                      </p:tavLst>
                                    </p:anim>
                                    <p:anim calcmode="lin" valueType="num">
                                      <p:cBhvr additive="base">
                                        <p:cTn id="14" dur="10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D:\présentation séminaires\صور\arrière plan 4.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5" name="ZoneTexte 4"/>
          <p:cNvSpPr txBox="1"/>
          <p:nvPr/>
        </p:nvSpPr>
        <p:spPr>
          <a:xfrm>
            <a:off x="611560" y="1464747"/>
            <a:ext cx="7704856" cy="2677656"/>
          </a:xfrm>
          <a:prstGeom prst="rect">
            <a:avLst/>
          </a:prstGeom>
          <a:noFill/>
        </p:spPr>
        <p:txBody>
          <a:bodyPr wrap="square" rtlCol="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rtl="1"/>
            <a:r>
              <a:rPr lang="ar-DZ" sz="2800" b="1" spc="50" dirty="0" smtClean="0">
                <a:ln w="11430"/>
                <a:effectLst>
                  <a:outerShdw blurRad="76200" dist="50800" dir="5400000" algn="tl" rotWithShape="0">
                    <a:srgbClr val="000000">
                      <a:alpha val="65000"/>
                    </a:srgbClr>
                  </a:outerShdw>
                </a:effectLst>
                <a:latin typeface="Sakkal Majalla" pitchFamily="2" charset="-78"/>
                <a:cs typeface="Sakkal Majalla" pitchFamily="2" charset="-78"/>
              </a:rPr>
              <a:t>بعض المراجع المعتمدة:</a:t>
            </a:r>
          </a:p>
          <a:p>
            <a:pPr algn="just" rtl="1"/>
            <a:r>
              <a:rPr lang="ar-DZ" sz="2800" b="1" spc="50" dirty="0" smtClean="0">
                <a:ln w="11430"/>
                <a:effectLst>
                  <a:outerShdw blurRad="76200" dist="50800" dir="5400000" algn="tl" rotWithShape="0">
                    <a:srgbClr val="000000">
                      <a:alpha val="65000"/>
                    </a:srgbClr>
                  </a:outerShdw>
                </a:effectLst>
                <a:latin typeface="Sakkal Majalla" pitchFamily="2" charset="-78"/>
                <a:cs typeface="Sakkal Majalla" pitchFamily="2" charset="-78"/>
              </a:rPr>
              <a:t>- أحسن العايب، </a:t>
            </a:r>
            <a:r>
              <a:rPr lang="ar-DZ" sz="2800" b="1" dirty="0" smtClean="0"/>
              <a:t>دور الترويج في تسويق الخدمات الفندقية  دراسة حالة فندق </a:t>
            </a:r>
            <a:r>
              <a:rPr lang="ar-DZ" sz="2800" b="1" dirty="0" err="1" smtClean="0"/>
              <a:t>السيبوس</a:t>
            </a:r>
            <a:r>
              <a:rPr lang="ar-DZ" sz="2800" b="1" dirty="0" smtClean="0"/>
              <a:t> الدولي-عنابة</a:t>
            </a:r>
            <a:endParaRPr lang="ar-DZ" sz="2800" b="1" spc="50" dirty="0" smtClean="0">
              <a:ln w="11430"/>
              <a:effectLst>
                <a:outerShdw blurRad="76200" dist="50800" dir="5400000" algn="tl" rotWithShape="0">
                  <a:srgbClr val="000000">
                    <a:alpha val="65000"/>
                  </a:srgbClr>
                </a:outerShdw>
              </a:effectLst>
              <a:latin typeface="Sakkal Majalla" pitchFamily="2" charset="-78"/>
              <a:cs typeface="Sakkal Majalla" pitchFamily="2" charset="-78"/>
            </a:endParaRPr>
          </a:p>
          <a:p>
            <a:pPr algn="just" rtl="1"/>
            <a:r>
              <a:rPr lang="ar-DZ" sz="2800" b="1" spc="50" dirty="0" smtClean="0">
                <a:ln w="11430"/>
                <a:effectLst>
                  <a:outerShdw blurRad="76200" dist="50800" dir="5400000" algn="tl" rotWithShape="0">
                    <a:srgbClr val="000000">
                      <a:alpha val="65000"/>
                    </a:srgbClr>
                  </a:outerShdw>
                </a:effectLst>
                <a:latin typeface="Sakkal Majalla" pitchFamily="2" charset="-78"/>
                <a:cs typeface="Sakkal Majalla" pitchFamily="2" charset="-78"/>
              </a:rPr>
              <a:t>- عبد الرحمان مغاري ومختار صابة، </a:t>
            </a:r>
            <a:r>
              <a:rPr lang="ar-DZ" sz="2800" b="1" dirty="0"/>
              <a:t>تسعيرة الإيواء السياحي كأحد العناصر المحددة للطلب السياحي الشاطئ.</a:t>
            </a:r>
          </a:p>
          <a:p>
            <a:pPr algn="r" rtl="1"/>
            <a:endParaRPr lang="ar-DZ" sz="2800" b="1" spc="50" dirty="0" smtClean="0">
              <a:ln w="11430"/>
              <a:effectLst>
                <a:outerShdw blurRad="76200" dist="50800" dir="5400000" algn="tl" rotWithShape="0">
                  <a:srgbClr val="000000">
                    <a:alpha val="65000"/>
                  </a:srgbClr>
                </a:outerShdw>
              </a:effectLst>
              <a:latin typeface="Sakkal Majalla" pitchFamily="2" charset="-78"/>
              <a:cs typeface="Sakkal Majalla" pitchFamily="2" charset="-78"/>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mph" presetSubtype="0" fill="hold" grpId="0" nodeType="withEffect">
                                  <p:stCondLst>
                                    <p:cond delay="0"/>
                                  </p:stCondLst>
                                  <p:childTnLst>
                                    <p:animScale>
                                      <p:cBhvr>
                                        <p:cTn id="6" dur="1000" fill="hold"/>
                                        <p:tgtEl>
                                          <p:spTgt spid="5"/>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D:\présentation séminaires\صور\arrière plan 4.jpg"/>
          <p:cNvPicPr>
            <a:picLocks noChangeAspect="1" noChangeArrowheads="1"/>
          </p:cNvPicPr>
          <p:nvPr/>
        </p:nvPicPr>
        <p:blipFill>
          <a:blip r:embed="rId2" cstate="print"/>
          <a:srcRect/>
          <a:stretch>
            <a:fillRect/>
          </a:stretch>
        </p:blipFill>
        <p:spPr bwMode="auto">
          <a:xfrm>
            <a:off x="0" y="-315416"/>
            <a:ext cx="9144000" cy="6858000"/>
          </a:xfrm>
          <a:prstGeom prst="rect">
            <a:avLst/>
          </a:prstGeom>
          <a:noFill/>
        </p:spPr>
      </p:pic>
      <p:sp>
        <p:nvSpPr>
          <p:cNvPr id="3" name="Rectangle 2"/>
          <p:cNvSpPr/>
          <p:nvPr/>
        </p:nvSpPr>
        <p:spPr>
          <a:xfrm>
            <a:off x="251520" y="1443841"/>
            <a:ext cx="8496944" cy="2339102"/>
          </a:xfrm>
          <a:prstGeom prst="rect">
            <a:avLst/>
          </a:prstGeom>
        </p:spPr>
        <p:txBody>
          <a:bodyPr wrap="square">
            <a:spAutoFit/>
          </a:bodyPr>
          <a:lstStyle/>
          <a:p>
            <a:pPr algn="ctr" rtl="1"/>
            <a:r>
              <a:rPr lang="ar-DZ" sz="2800" b="1" dirty="0" smtClean="0"/>
              <a:t>التسعير الفندقي:</a:t>
            </a:r>
          </a:p>
          <a:p>
            <a:pPr algn="just" rtl="1"/>
            <a:r>
              <a:rPr lang="ar-DZ" b="1" dirty="0" smtClean="0"/>
              <a:t>السعر هو عبارة عن مجمل التضحيات التي يقدمها العميل أو الضيف ليتسنى له شراء أو استخدام السلع والتسهيلات أو الخدمات الفندقية</a:t>
            </a:r>
          </a:p>
          <a:p>
            <a:pPr algn="just" rtl="1"/>
            <a:endParaRPr lang="ar-DZ" b="1" dirty="0"/>
          </a:p>
          <a:p>
            <a:pPr algn="ctr" rtl="1"/>
            <a:r>
              <a:rPr lang="ar-SA" sz="2800" b="1" dirty="0"/>
              <a:t>العوامل المحددة لتسعير الخدمات الفندقية</a:t>
            </a:r>
            <a:endParaRPr lang="fr-FR" sz="2800" b="1" dirty="0"/>
          </a:p>
          <a:p>
            <a:pPr algn="just" rtl="1"/>
            <a:r>
              <a:rPr lang="ar-DZ" dirty="0" smtClean="0"/>
              <a:t>ي</a:t>
            </a:r>
            <a:r>
              <a:rPr lang="ar-SA" dirty="0" smtClean="0"/>
              <a:t>تحدد تسعير </a:t>
            </a:r>
            <a:r>
              <a:rPr lang="ar-DZ" dirty="0" smtClean="0"/>
              <a:t>الخدمات</a:t>
            </a:r>
            <a:r>
              <a:rPr lang="ar-SA" dirty="0" smtClean="0"/>
              <a:t> الفندقي</a:t>
            </a:r>
            <a:r>
              <a:rPr lang="ar-DZ" dirty="0" smtClean="0"/>
              <a:t>ة</a:t>
            </a:r>
            <a:r>
              <a:rPr lang="ar-SA" dirty="0" smtClean="0"/>
              <a:t> </a:t>
            </a:r>
            <a:r>
              <a:rPr lang="ar-SA" dirty="0"/>
              <a:t>في أية مؤسسة فندقية بتفاعل عوامل داخلية وأخرى خارجية</a:t>
            </a:r>
            <a:endParaRPr lang="ar-DZ" b="1" dirty="0" smtClean="0"/>
          </a:p>
          <a:p>
            <a:pPr algn="just" rtl="1"/>
            <a:endParaRPr lang="fr-FR" dirty="0"/>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D:\présentation séminaires\صور\arrière plan 4.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2" name="Titre 1"/>
          <p:cNvSpPr>
            <a:spLocks noGrp="1"/>
          </p:cNvSpPr>
          <p:nvPr>
            <p:ph type="title"/>
          </p:nvPr>
        </p:nvSpPr>
        <p:spPr>
          <a:xfrm>
            <a:off x="755576" y="274638"/>
            <a:ext cx="7467600" cy="778098"/>
          </a:xfrm>
        </p:spPr>
        <p:txBody>
          <a:bodyPr>
            <a:normAutofit/>
          </a:bodyPr>
          <a:lstStyle/>
          <a:p>
            <a:pPr algn="ctr" rtl="1"/>
            <a:r>
              <a:rPr lang="ar-DZ" sz="2800" b="1" dirty="0" smtClean="0"/>
              <a:t>العوامل الداخلية:</a:t>
            </a:r>
            <a:endParaRPr lang="fr-FR" sz="2800" dirty="0"/>
          </a:p>
        </p:txBody>
      </p:sp>
      <p:sp>
        <p:nvSpPr>
          <p:cNvPr id="3" name="Rectangle 2"/>
          <p:cNvSpPr/>
          <p:nvPr/>
        </p:nvSpPr>
        <p:spPr>
          <a:xfrm>
            <a:off x="1475656" y="1859340"/>
            <a:ext cx="6336704" cy="2862322"/>
          </a:xfrm>
          <a:prstGeom prst="rect">
            <a:avLst/>
          </a:prstGeom>
        </p:spPr>
        <p:txBody>
          <a:bodyPr wrap="square">
            <a:spAutoFit/>
          </a:bodyPr>
          <a:lstStyle/>
          <a:p>
            <a:pPr algn="just" rtl="1"/>
            <a:r>
              <a:rPr lang="fr-FR" dirty="0"/>
              <a:t> </a:t>
            </a:r>
            <a:r>
              <a:rPr lang="ar-SA" sz="2000" dirty="0"/>
              <a:t>تتمثل العوامل الداخلية المحددة للتسعير في أية مؤسسة فندقية ببنية </a:t>
            </a:r>
            <a:r>
              <a:rPr lang="ar-SA" sz="2000" b="1" dirty="0"/>
              <a:t>تكلفة الخدمات المقدمة</a:t>
            </a:r>
            <a:r>
              <a:rPr lang="ar-SA" sz="2000" dirty="0"/>
              <a:t> من طرف هذه المؤسسة. هذا إلى جانب </a:t>
            </a:r>
            <a:r>
              <a:rPr lang="ar-SA" sz="2000" b="1" dirty="0"/>
              <a:t>الأهداف</a:t>
            </a:r>
            <a:r>
              <a:rPr lang="ar-SA" sz="2000" dirty="0"/>
              <a:t> التي تسعى تلك المؤسسة لتحقيقها، كالبحث عن </a:t>
            </a:r>
            <a:r>
              <a:rPr lang="ar-SA" sz="2000" b="1" dirty="0"/>
              <a:t>تحقيق أرباح</a:t>
            </a:r>
            <a:r>
              <a:rPr lang="ar-SA" sz="2000" dirty="0"/>
              <a:t> أو </a:t>
            </a:r>
            <a:r>
              <a:rPr lang="ar-SA" sz="2000" b="1" dirty="0"/>
              <a:t>تقديم خدمة جيدة</a:t>
            </a:r>
            <a:r>
              <a:rPr lang="ar-SA" sz="2000" dirty="0"/>
              <a:t>، </a:t>
            </a:r>
            <a:r>
              <a:rPr lang="ar-SA" sz="2000" b="1" dirty="0"/>
              <a:t>زيادة المبيعات</a:t>
            </a:r>
            <a:r>
              <a:rPr lang="ar-SA" sz="2000" dirty="0"/>
              <a:t>. كما تتحدد السياسة السعرية للمؤسسة الفندقية </a:t>
            </a:r>
            <a:r>
              <a:rPr lang="ar-SA" sz="2000" b="1" dirty="0"/>
              <a:t>بطبيعة الإدارة المعتمدة</a:t>
            </a:r>
            <a:r>
              <a:rPr lang="ar-SA" sz="2000" dirty="0"/>
              <a:t> من قبل المؤسسة الفندقية، وكذا سياستها التجارية (استراتيجيات التسويق والإشهار المعتمدة من قبل المؤسسة الفندقية لضمان ولاء الزبائن). بالنسبة لنوعية الخدمات المقدمة من طرف المؤسسة الفندقية فهي تختلف حسب طبيعة العملاء المستهدفين، كما تتحدد بمستوى التطور الذي بلغته المؤسسة الفندقية ذاتها</a:t>
            </a:r>
            <a:r>
              <a:rPr lang="fr-FR" sz="2000" dirty="0"/>
              <a:t>. </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1"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385" decel="100000"/>
                                        <p:tgtEl>
                                          <p:spTgt spid="2"/>
                                        </p:tgtEl>
                                      </p:cBhvr>
                                    </p:animEffect>
                                    <p:animScale>
                                      <p:cBhvr>
                                        <p:cTn id="8" dur="385" decel="100000"/>
                                        <p:tgtEl>
                                          <p:spTgt spid="2"/>
                                        </p:tgtEl>
                                      </p:cBhvr>
                                      <p:from x="10000" y="10000"/>
                                      <p:to x="200000" y="450000"/>
                                    </p:animScale>
                                    <p:animScale>
                                      <p:cBhvr>
                                        <p:cTn id="9" dur="615" accel="100000" fill="hold">
                                          <p:stCondLst>
                                            <p:cond delay="385"/>
                                          </p:stCondLst>
                                        </p:cTn>
                                        <p:tgtEl>
                                          <p:spTgt spid="2"/>
                                        </p:tgtEl>
                                      </p:cBhvr>
                                      <p:from x="200000" y="450000"/>
                                      <p:to x="100000" y="100000"/>
                                    </p:animScale>
                                    <p:set>
                                      <p:cBhvr>
                                        <p:cTn id="10" dur="385" fill="hold"/>
                                        <p:tgtEl>
                                          <p:spTgt spid="2"/>
                                        </p:tgtEl>
                                        <p:attrNameLst>
                                          <p:attrName>ppt_x</p:attrName>
                                        </p:attrNameLst>
                                      </p:cBhvr>
                                      <p:to>
                                        <p:strVal val="(0.5)"/>
                                      </p:to>
                                    </p:set>
                                    <p:anim from="(0.5)" to="(#ppt_x)" calcmode="lin" valueType="num">
                                      <p:cBhvr>
                                        <p:cTn id="11" dur="615" accel="100000" fill="hold">
                                          <p:stCondLst>
                                            <p:cond delay="385"/>
                                          </p:stCondLst>
                                        </p:cTn>
                                        <p:tgtEl>
                                          <p:spTgt spid="2"/>
                                        </p:tgtEl>
                                        <p:attrNameLst>
                                          <p:attrName>ppt_x</p:attrName>
                                        </p:attrNameLst>
                                      </p:cBhvr>
                                    </p:anim>
                                    <p:set>
                                      <p:cBhvr>
                                        <p:cTn id="12" dur="385" fill="hold"/>
                                        <p:tgtEl>
                                          <p:spTgt spid="2"/>
                                        </p:tgtEl>
                                        <p:attrNameLst>
                                          <p:attrName>ppt_y</p:attrName>
                                        </p:attrNameLst>
                                      </p:cBhvr>
                                      <p:to>
                                        <p:strVal val="(#ppt_y+0.4)"/>
                                      </p:to>
                                    </p:set>
                                    <p:anim from="(#ppt_y+0.4)" to="(#ppt_y)" calcmode="lin" valueType="num">
                                      <p:cBhvr>
                                        <p:cTn id="13" dur="615" accel="100000" fill="hold">
                                          <p:stCondLst>
                                            <p:cond delay="385"/>
                                          </p:stCondLst>
                                        </p:cTn>
                                        <p:tgtEl>
                                          <p:spTgt spid="2"/>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D:\présentation séminaires\صور\arrière plan 4.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2" name="Titre 1"/>
          <p:cNvSpPr>
            <a:spLocks noGrp="1"/>
          </p:cNvSpPr>
          <p:nvPr>
            <p:ph type="title"/>
          </p:nvPr>
        </p:nvSpPr>
        <p:spPr>
          <a:xfrm>
            <a:off x="827584" y="116632"/>
            <a:ext cx="7467600" cy="576064"/>
          </a:xfrm>
        </p:spPr>
        <p:txBody>
          <a:bodyPr>
            <a:normAutofit fontScale="90000"/>
          </a:bodyPr>
          <a:lstStyle/>
          <a:p>
            <a:pPr algn="ctr" rtl="1"/>
            <a:r>
              <a:rPr lang="ar-DZ" sz="4400" b="1" dirty="0" smtClean="0">
                <a:solidFill>
                  <a:schemeClr val="tx1"/>
                </a:solidFill>
                <a:latin typeface="Sakkal Majalla" pitchFamily="2" charset="-78"/>
                <a:cs typeface="Sakkal Majalla" pitchFamily="2" charset="-78"/>
              </a:rPr>
              <a:t>العوامل الخارجية</a:t>
            </a:r>
            <a:endParaRPr lang="fr-FR" sz="4400" b="1" dirty="0">
              <a:solidFill>
                <a:schemeClr val="tx1"/>
              </a:solidFill>
              <a:latin typeface="Sakkal Majalla" pitchFamily="2" charset="-78"/>
              <a:cs typeface="Sakkal Majalla" pitchFamily="2" charset="-78"/>
            </a:endParaRPr>
          </a:p>
        </p:txBody>
      </p:sp>
      <p:sp>
        <p:nvSpPr>
          <p:cNvPr id="3" name="Rectangle 2"/>
          <p:cNvSpPr/>
          <p:nvPr/>
        </p:nvSpPr>
        <p:spPr>
          <a:xfrm>
            <a:off x="899592" y="692696"/>
            <a:ext cx="7632848" cy="5078313"/>
          </a:xfrm>
          <a:prstGeom prst="rect">
            <a:avLst/>
          </a:prstGeom>
        </p:spPr>
        <p:txBody>
          <a:bodyPr wrap="square">
            <a:spAutoFit/>
          </a:bodyPr>
          <a:lstStyle/>
          <a:p>
            <a:pPr algn="just" rtl="1"/>
            <a:r>
              <a:rPr lang="ar-SA" dirty="0"/>
              <a:t>يتأثر نشاط المؤسسة الفندقية بطبيعة البيئة الخارجية التي تعمل فيها. وتعتبر </a:t>
            </a:r>
            <a:r>
              <a:rPr lang="ar-SA" b="1" dirty="0"/>
              <a:t>المنافسة</a:t>
            </a:r>
            <a:r>
              <a:rPr lang="ar-SA" dirty="0"/>
              <a:t>، سواء الداخلية أو الخارجية، من العوامل المهمة في تحديد تسعيرات الخدمات الفندقية وجذب السياح. فعلى المستوى الدولي شهدت فنادق باريس خاصة وفرنسا عامة انخفاضا في عدد الزبائن خلال سنة 2016، وهذا بسبب الانخفاض النسبي لتسعيرات الفنادق المتوسطة في كل من برلين ومدريد، حيث بلغ </a:t>
            </a:r>
            <a:r>
              <a:rPr lang="ar-SA" dirty="0" smtClean="0"/>
              <a:t>متوسط </a:t>
            </a:r>
            <a:r>
              <a:rPr lang="ar-SA" dirty="0"/>
              <a:t>تسعيرة الفنادق المتوسطة في برلين قرابة 62 أورو، وفي مدريد كانت التسعيرة تقدر بـ 86 أورو. فغلاء الأسعار في باريس، التي تعتبر ثالث أغلى مدينة أوروبية، بعد مدينة لندن وزوريخ، جعلت السياح ينتقلون بسهولة من مدينة أو بلد لآخر. كما تعتبر </a:t>
            </a:r>
            <a:r>
              <a:rPr lang="ar-SA" b="1" dirty="0"/>
              <a:t>الأوضاع الاقتصادية</a:t>
            </a:r>
            <a:r>
              <a:rPr lang="ar-SA" dirty="0"/>
              <a:t> (الانكماش، الرواج، التضخم...)، </a:t>
            </a:r>
            <a:r>
              <a:rPr lang="ar-SA" b="1" dirty="0"/>
              <a:t>السياسية، القانونية والاجتماعية للبلد</a:t>
            </a:r>
            <a:r>
              <a:rPr lang="ar-SA" dirty="0"/>
              <a:t> أو المنطقة التي تعمل فيها الفنادق من العوامل المحددة لتسعيرة الخدمات الفندقية. فخلال مواسم الاصطياف وكذا خلال بعض الفترات التي تشهد تزايد النشاطات الثقافية، الرياضية، السياسية والدينية يرتفع الطلب على الخدمات الفندقية فتميل التسعيرات إلى الارتفاع. لكن بالمقابل هناك فترات يقل فيها الطلب على الخدمات الفندقية، فالمناطق الساحلية تشهد انخفاضا في معدل شغل الغرف الفندقية خلال موسم الشتاء، فتميل تسعيرات الخدمات الفندقية إلى الانخفاض. من جهتها تمارس </a:t>
            </a:r>
            <a:r>
              <a:rPr lang="ar-SA" b="1" dirty="0"/>
              <a:t>الظروف الأمنية</a:t>
            </a:r>
            <a:r>
              <a:rPr lang="ar-SA" dirty="0"/>
              <a:t> تأثيرها على تسعيرات الخدمات الفندقية. فاضطراب هذه الظروف تتسبب في عزوف السياح عن ممارسة الفعل السياحي وارتياد الفنادق. فخلال سنة 2016 شهد متوسط التسعيرية اليومية لفنادق باريس انخفاضا قارب 4.2 %، حيث كانت في حدود 132 أورو. وهذا رغم أن سنة 2016 شهدت تنظيم التظاهرة الرياضية أورو 2016 . هذا الوضع يمكن تفسيره ولو جزئيا بالهجوم على جريدة شارلي </a:t>
            </a:r>
            <a:r>
              <a:rPr lang="ar-SA" dirty="0" err="1"/>
              <a:t>إيبدو</a:t>
            </a:r>
            <a:r>
              <a:rPr lang="ar-SA" dirty="0"/>
              <a:t> (13 نوفمبر 2015)، ثم أحداث مدينة نيس (14 </a:t>
            </a:r>
            <a:r>
              <a:rPr lang="ar-SA" dirty="0" err="1"/>
              <a:t>جويلية</a:t>
            </a:r>
            <a:r>
              <a:rPr lang="ar-SA" dirty="0"/>
              <a:t> 2016). كما ساهمت الإضرابات التي  شهدتها فرنسا في انخفاض نسبة السياح القادمين إلى فرنسا عموما وباريس على وجه الخصوص</a:t>
            </a:r>
            <a:r>
              <a:rPr lang="fr-FR" dirty="0"/>
              <a:t>.</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1"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385" decel="100000"/>
                                        <p:tgtEl>
                                          <p:spTgt spid="2"/>
                                        </p:tgtEl>
                                      </p:cBhvr>
                                    </p:animEffect>
                                    <p:animScale>
                                      <p:cBhvr>
                                        <p:cTn id="8" dur="385" decel="100000"/>
                                        <p:tgtEl>
                                          <p:spTgt spid="2"/>
                                        </p:tgtEl>
                                      </p:cBhvr>
                                      <p:from x="10000" y="10000"/>
                                      <p:to x="200000" y="450000"/>
                                    </p:animScale>
                                    <p:animScale>
                                      <p:cBhvr>
                                        <p:cTn id="9" dur="615" accel="100000" fill="hold">
                                          <p:stCondLst>
                                            <p:cond delay="385"/>
                                          </p:stCondLst>
                                        </p:cTn>
                                        <p:tgtEl>
                                          <p:spTgt spid="2"/>
                                        </p:tgtEl>
                                      </p:cBhvr>
                                      <p:from x="200000" y="450000"/>
                                      <p:to x="100000" y="100000"/>
                                    </p:animScale>
                                    <p:set>
                                      <p:cBhvr>
                                        <p:cTn id="10" dur="385" fill="hold"/>
                                        <p:tgtEl>
                                          <p:spTgt spid="2"/>
                                        </p:tgtEl>
                                        <p:attrNameLst>
                                          <p:attrName>ppt_x</p:attrName>
                                        </p:attrNameLst>
                                      </p:cBhvr>
                                      <p:to>
                                        <p:strVal val="(0.5)"/>
                                      </p:to>
                                    </p:set>
                                    <p:anim from="(0.5)" to="(#ppt_x)" calcmode="lin" valueType="num">
                                      <p:cBhvr>
                                        <p:cTn id="11" dur="615" accel="100000" fill="hold">
                                          <p:stCondLst>
                                            <p:cond delay="385"/>
                                          </p:stCondLst>
                                        </p:cTn>
                                        <p:tgtEl>
                                          <p:spTgt spid="2"/>
                                        </p:tgtEl>
                                        <p:attrNameLst>
                                          <p:attrName>ppt_x</p:attrName>
                                        </p:attrNameLst>
                                      </p:cBhvr>
                                    </p:anim>
                                    <p:set>
                                      <p:cBhvr>
                                        <p:cTn id="12" dur="385" fill="hold"/>
                                        <p:tgtEl>
                                          <p:spTgt spid="2"/>
                                        </p:tgtEl>
                                        <p:attrNameLst>
                                          <p:attrName>ppt_y</p:attrName>
                                        </p:attrNameLst>
                                      </p:cBhvr>
                                      <p:to>
                                        <p:strVal val="(#ppt_y+0.4)"/>
                                      </p:to>
                                    </p:set>
                                    <p:anim from="(#ppt_y+0.4)" to="(#ppt_y)" calcmode="lin" valueType="num">
                                      <p:cBhvr>
                                        <p:cTn id="13" dur="615" accel="100000" fill="hold">
                                          <p:stCondLst>
                                            <p:cond delay="385"/>
                                          </p:stCondLst>
                                        </p:cTn>
                                        <p:tgtEl>
                                          <p:spTgt spid="2"/>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D:\présentation séminaires\صور\arrière plan 4.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2" name="Titre 1"/>
          <p:cNvSpPr>
            <a:spLocks noGrp="1"/>
          </p:cNvSpPr>
          <p:nvPr>
            <p:ph type="title"/>
          </p:nvPr>
        </p:nvSpPr>
        <p:spPr>
          <a:xfrm>
            <a:off x="899592" y="274638"/>
            <a:ext cx="7467600" cy="706090"/>
          </a:xfrm>
        </p:spPr>
        <p:txBody>
          <a:bodyPr>
            <a:noAutofit/>
          </a:bodyPr>
          <a:lstStyle/>
          <a:p>
            <a:pPr algn="ctr" rtl="1"/>
            <a:r>
              <a:rPr lang="ar-DZ" sz="4400" b="1" dirty="0" smtClean="0">
                <a:solidFill>
                  <a:schemeClr val="tx1"/>
                </a:solidFill>
                <a:latin typeface="Sakkal Majalla" pitchFamily="2" charset="-78"/>
                <a:cs typeface="Sakkal Majalla" pitchFamily="2" charset="-78"/>
              </a:rPr>
              <a:t>1-طرق تسعير خدمة الإيواء (الغرف)</a:t>
            </a:r>
            <a:endParaRPr lang="fr-FR" sz="4400" b="1" dirty="0">
              <a:solidFill>
                <a:schemeClr val="tx1"/>
              </a:solidFill>
              <a:latin typeface="Sakkal Majalla" pitchFamily="2" charset="-78"/>
              <a:cs typeface="Sakkal Majalla" pitchFamily="2" charset="-78"/>
            </a:endParaRPr>
          </a:p>
        </p:txBody>
      </p:sp>
      <p:sp>
        <p:nvSpPr>
          <p:cNvPr id="3" name="Rectangle 2"/>
          <p:cNvSpPr/>
          <p:nvPr/>
        </p:nvSpPr>
        <p:spPr>
          <a:xfrm>
            <a:off x="1187624" y="1582341"/>
            <a:ext cx="7272808" cy="4247317"/>
          </a:xfrm>
          <a:prstGeom prst="rect">
            <a:avLst/>
          </a:prstGeom>
        </p:spPr>
        <p:txBody>
          <a:bodyPr wrap="square">
            <a:spAutoFit/>
          </a:bodyPr>
          <a:lstStyle/>
          <a:p>
            <a:pPr algn="just" rtl="1"/>
            <a:r>
              <a:rPr lang="ar-SA" b="1" dirty="0"/>
              <a:t>أ</a:t>
            </a:r>
            <a:r>
              <a:rPr lang="fr-FR" b="1" dirty="0"/>
              <a:t> -</a:t>
            </a:r>
            <a:r>
              <a:rPr lang="ar-SA" b="1" dirty="0"/>
              <a:t>قاعدة الألف </a:t>
            </a:r>
            <a:r>
              <a:rPr lang="fr-FR" dirty="0"/>
              <a:t>:</a:t>
            </a:r>
            <a:r>
              <a:rPr lang="ar-SA" dirty="0"/>
              <a:t>تشير أدبيات التسويق الفندقي والسياحي أن المنظمات الفندقية استخدمت لسنوات طويلة أسلوبا تسعيريا يدعى قاعدة </a:t>
            </a:r>
            <a:r>
              <a:rPr lang="ar-SA" dirty="0" smtClean="0"/>
              <a:t>الألف،</a:t>
            </a:r>
            <a:r>
              <a:rPr lang="ar-DZ" dirty="0" smtClean="0"/>
              <a:t> </a:t>
            </a:r>
            <a:r>
              <a:rPr lang="ar-SA" dirty="0" smtClean="0"/>
              <a:t>حيث </a:t>
            </a:r>
            <a:r>
              <a:rPr lang="ar-SA" dirty="0"/>
              <a:t>توصل الباحثون من دراسات متعددة أجريت على فنادق كبيرة، أن هناك علاقة محددة بين حجم الاستثمار في الفندق </a:t>
            </a:r>
            <a:r>
              <a:rPr lang="ar-DZ" dirty="0" smtClean="0"/>
              <a:t>(سعر بناء الفندق أو شراءه) </a:t>
            </a:r>
            <a:r>
              <a:rPr lang="ar-SA" dirty="0" smtClean="0"/>
              <a:t>ومتوسط </a:t>
            </a:r>
            <a:r>
              <a:rPr lang="ar-SA" dirty="0"/>
              <a:t>أجرة الغرفة الفندقية بصرف النظر عن موقع الفندق، و وفق هذه القاعدة يحسب سعر الغرفة من خلال المعادلة الآتية</a:t>
            </a:r>
            <a:r>
              <a:rPr lang="fr-FR" dirty="0"/>
              <a:t>:</a:t>
            </a:r>
          </a:p>
          <a:p>
            <a:pPr algn="just" rtl="1"/>
            <a:r>
              <a:rPr lang="ar-SA" b="1" dirty="0"/>
              <a:t>أجرة الغرفة الفندقية</a:t>
            </a:r>
            <a:r>
              <a:rPr lang="fr-FR" b="1" dirty="0"/>
              <a:t> = </a:t>
            </a:r>
            <a:r>
              <a:rPr lang="ar-SA" b="1" dirty="0"/>
              <a:t>حجم الاستثمار التقديري في </a:t>
            </a:r>
            <a:r>
              <a:rPr lang="ar-SA" b="1" dirty="0" smtClean="0"/>
              <a:t>الغرفة</a:t>
            </a:r>
            <a:r>
              <a:rPr lang="ar-DZ" b="1" dirty="0" smtClean="0"/>
              <a:t> </a:t>
            </a:r>
            <a:r>
              <a:rPr lang="fr-FR" b="1" dirty="0" smtClean="0"/>
              <a:t>1000 </a:t>
            </a:r>
            <a:r>
              <a:rPr lang="fr-FR" dirty="0" smtClean="0"/>
              <a:t>÷</a:t>
            </a:r>
            <a:r>
              <a:rPr lang="ar-DZ" dirty="0" smtClean="0"/>
              <a:t> </a:t>
            </a:r>
            <a:endParaRPr lang="fr-FR" dirty="0"/>
          </a:p>
          <a:p>
            <a:pPr algn="just" rtl="1"/>
            <a:r>
              <a:rPr lang="ar-SA" dirty="0"/>
              <a:t>ويحسب حجم الاستثمار التقديري في الغرفة في ضوء المعادلة الآتية</a:t>
            </a:r>
            <a:r>
              <a:rPr lang="fr-FR" dirty="0"/>
              <a:t>:</a:t>
            </a:r>
          </a:p>
          <a:p>
            <a:pPr algn="just" rtl="1"/>
            <a:r>
              <a:rPr lang="ar-SA" b="1" dirty="0"/>
              <a:t>حجم الاستثمار التقديري في الغرفة</a:t>
            </a:r>
            <a:r>
              <a:rPr lang="fr-FR" b="1" dirty="0"/>
              <a:t> = </a:t>
            </a:r>
            <a:r>
              <a:rPr lang="ar-SA" b="1" dirty="0"/>
              <a:t>حجم الاستثمارات في الفندق </a:t>
            </a:r>
            <a:r>
              <a:rPr lang="fr-FR" dirty="0"/>
              <a:t>÷ </a:t>
            </a:r>
            <a:r>
              <a:rPr lang="ar-SA" b="1" dirty="0"/>
              <a:t>عدد غرف الفندق </a:t>
            </a:r>
            <a:endParaRPr lang="ar-DZ" b="1" dirty="0" smtClean="0"/>
          </a:p>
          <a:p>
            <a:pPr algn="just" rtl="1"/>
            <a:r>
              <a:rPr lang="ar-SA" dirty="0"/>
              <a:t>علما بأن قيمة الاستثمار تتحدد بعدد نجوم الفندق. فلو افترضنا مثال أن تكلفة فندق من ثالث نجوم يضم 90 غرفة بلغت 6.4 مليون أورو، هذا يعني أن تسعيرة الغرفة لليلة واحدة تساوي (6.4  مليون ÷ 90) ÷ 1000  = 71 أورو </a:t>
            </a:r>
            <a:endParaRPr lang="fr-FR" dirty="0"/>
          </a:p>
          <a:p>
            <a:pPr algn="just" rtl="1"/>
            <a:r>
              <a:rPr lang="ar-SA" dirty="0"/>
              <a:t>كانت هذه الطريقة معتمدة على نطاق واسع في المجال الفندقي. إلا أن الكثير من الفنادق الحديثة تخلت عنها لكونها طريقة تركز على الجانب الربحي مهملة عناصر أخرى ذات أهمية في مجال الفندقة والسياحة</a:t>
            </a:r>
            <a:r>
              <a:rPr lang="fr-FR" dirty="0"/>
              <a:t>.</a:t>
            </a:r>
          </a:p>
          <a:p>
            <a:pPr algn="just" rtl="1"/>
            <a:endParaRPr lang="fr-FR"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1"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385" decel="100000"/>
                                        <p:tgtEl>
                                          <p:spTgt spid="2"/>
                                        </p:tgtEl>
                                      </p:cBhvr>
                                    </p:animEffect>
                                    <p:animScale>
                                      <p:cBhvr>
                                        <p:cTn id="8" dur="385" decel="100000"/>
                                        <p:tgtEl>
                                          <p:spTgt spid="2"/>
                                        </p:tgtEl>
                                      </p:cBhvr>
                                      <p:from x="10000" y="10000"/>
                                      <p:to x="200000" y="450000"/>
                                    </p:animScale>
                                    <p:animScale>
                                      <p:cBhvr>
                                        <p:cTn id="9" dur="615" accel="100000" fill="hold">
                                          <p:stCondLst>
                                            <p:cond delay="385"/>
                                          </p:stCondLst>
                                        </p:cTn>
                                        <p:tgtEl>
                                          <p:spTgt spid="2"/>
                                        </p:tgtEl>
                                      </p:cBhvr>
                                      <p:from x="200000" y="450000"/>
                                      <p:to x="100000" y="100000"/>
                                    </p:animScale>
                                    <p:set>
                                      <p:cBhvr>
                                        <p:cTn id="10" dur="385" fill="hold"/>
                                        <p:tgtEl>
                                          <p:spTgt spid="2"/>
                                        </p:tgtEl>
                                        <p:attrNameLst>
                                          <p:attrName>ppt_x</p:attrName>
                                        </p:attrNameLst>
                                      </p:cBhvr>
                                      <p:to>
                                        <p:strVal val="(0.5)"/>
                                      </p:to>
                                    </p:set>
                                    <p:anim from="(0.5)" to="(#ppt_x)" calcmode="lin" valueType="num">
                                      <p:cBhvr>
                                        <p:cTn id="11" dur="615" accel="100000" fill="hold">
                                          <p:stCondLst>
                                            <p:cond delay="385"/>
                                          </p:stCondLst>
                                        </p:cTn>
                                        <p:tgtEl>
                                          <p:spTgt spid="2"/>
                                        </p:tgtEl>
                                        <p:attrNameLst>
                                          <p:attrName>ppt_x</p:attrName>
                                        </p:attrNameLst>
                                      </p:cBhvr>
                                    </p:anim>
                                    <p:set>
                                      <p:cBhvr>
                                        <p:cTn id="12" dur="385" fill="hold"/>
                                        <p:tgtEl>
                                          <p:spTgt spid="2"/>
                                        </p:tgtEl>
                                        <p:attrNameLst>
                                          <p:attrName>ppt_y</p:attrName>
                                        </p:attrNameLst>
                                      </p:cBhvr>
                                      <p:to>
                                        <p:strVal val="(#ppt_y+0.4)"/>
                                      </p:to>
                                    </p:set>
                                    <p:anim from="(#ppt_y+0.4)" to="(#ppt_y)" calcmode="lin" valueType="num">
                                      <p:cBhvr>
                                        <p:cTn id="13" dur="615" accel="100000" fill="hold">
                                          <p:stCondLst>
                                            <p:cond delay="385"/>
                                          </p:stCondLst>
                                        </p:cTn>
                                        <p:tgtEl>
                                          <p:spTgt spid="2"/>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D:\présentation séminaires\صور\arrière plan 4.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2" name="Rectangle 1"/>
          <p:cNvSpPr/>
          <p:nvPr/>
        </p:nvSpPr>
        <p:spPr>
          <a:xfrm>
            <a:off x="683568" y="889844"/>
            <a:ext cx="7920880" cy="3754874"/>
          </a:xfrm>
          <a:prstGeom prst="rect">
            <a:avLst/>
          </a:prstGeom>
        </p:spPr>
        <p:txBody>
          <a:bodyPr wrap="square">
            <a:spAutoFit/>
          </a:bodyPr>
          <a:lstStyle/>
          <a:p>
            <a:pPr algn="just" rtl="1"/>
            <a:r>
              <a:rPr lang="fr-FR" dirty="0"/>
              <a:t> </a:t>
            </a:r>
          </a:p>
          <a:p>
            <a:pPr algn="just" rtl="1"/>
            <a:r>
              <a:rPr lang="ar-SA" sz="2000" b="1" dirty="0"/>
              <a:t>ب</a:t>
            </a:r>
            <a:r>
              <a:rPr lang="fr-FR" sz="2000" b="1" dirty="0"/>
              <a:t> -</a:t>
            </a:r>
            <a:r>
              <a:rPr lang="ar-SA" sz="2000" b="1" dirty="0"/>
              <a:t>مدخل التحليل من أسفل لأعلى </a:t>
            </a:r>
            <a:r>
              <a:rPr lang="fr-FR" sz="2000" dirty="0" smtClean="0"/>
              <a:t>:</a:t>
            </a:r>
            <a:r>
              <a:rPr lang="ar-DZ" sz="2000" dirty="0" smtClean="0"/>
              <a:t> </a:t>
            </a:r>
            <a:r>
              <a:rPr lang="ar-SA" sz="2000" dirty="0" smtClean="0"/>
              <a:t>بالرغم </a:t>
            </a:r>
            <a:r>
              <a:rPr lang="ar-SA" sz="2000" dirty="0"/>
              <a:t>من اعتماد هذا المدخل على فلسفة التوجه الربحي غير أنه أسلوب تسعيري واسع الانتشار في الفنادق، حيث ظهر منذ سنوات، وتعتمده الفنادق بصورة جزئية، إذ تسعى من خلاله إلى الدمج بين فلسفة التوجه الربحي وفلسفة التوجه السوقي، و يرتكز هذا الأسلوب على عملية تحليل عكسي لقائمة الدخل، إذ تكون الخطوة الأولى هي تحديد صافي الربح المطلوب بعد الضريبة، وصولا إلى تحديد حجم الإيرادات المطلوب تحقيقها من بيع خدمات الإيواء في الغرف مقابل سعر محدد، ويجري تحديد سعر الغرفة من خلال المعادلة الآتية</a:t>
            </a:r>
            <a:r>
              <a:rPr lang="fr-FR" sz="2000" dirty="0"/>
              <a:t>:</a:t>
            </a:r>
          </a:p>
          <a:p>
            <a:pPr algn="just" rtl="1"/>
            <a:r>
              <a:rPr lang="ar-SA" sz="2000" b="1" dirty="0"/>
              <a:t>أجرة الغرفة الفندقية</a:t>
            </a:r>
            <a:r>
              <a:rPr lang="fr-FR" sz="2000" b="1" dirty="0"/>
              <a:t> = </a:t>
            </a:r>
            <a:r>
              <a:rPr lang="ar-SA" sz="2000" b="1" dirty="0"/>
              <a:t>حجم إيرادات الغرف المطلوب </a:t>
            </a:r>
            <a:r>
              <a:rPr lang="fr-FR" sz="2000" dirty="0"/>
              <a:t>÷</a:t>
            </a:r>
            <a:r>
              <a:rPr lang="fr-FR" sz="2000" b="1" dirty="0"/>
              <a:t> </a:t>
            </a:r>
            <a:r>
              <a:rPr lang="ar-SA" sz="2000" b="1" dirty="0"/>
              <a:t>عدد غرف الفندق </a:t>
            </a:r>
            <a:r>
              <a:rPr lang="fr-FR" sz="2000" b="1" dirty="0"/>
              <a:t>× </a:t>
            </a:r>
            <a:r>
              <a:rPr lang="ar-SA" sz="2000" b="1" dirty="0"/>
              <a:t>نسبة </a:t>
            </a:r>
            <a:r>
              <a:rPr lang="ar-SA" sz="2000" b="1" dirty="0" smtClean="0"/>
              <a:t>الإشغال</a:t>
            </a:r>
            <a:endParaRPr lang="ar-DZ" sz="2000" b="1" dirty="0" smtClean="0"/>
          </a:p>
          <a:p>
            <a:pPr algn="just" rtl="1"/>
            <a:r>
              <a:rPr lang="ar-DZ" sz="2000" b="1" dirty="0" smtClean="0"/>
              <a:t>نسبة الإشغال الفندقي = عدد الغرف المشغولة </a:t>
            </a:r>
            <a:r>
              <a:rPr lang="fr-FR" sz="2000" dirty="0"/>
              <a:t>÷</a:t>
            </a:r>
            <a:r>
              <a:rPr lang="fr-FR" sz="2000" b="1" dirty="0"/>
              <a:t> </a:t>
            </a:r>
            <a:r>
              <a:rPr lang="ar-DZ" sz="2000" b="1" dirty="0" smtClean="0"/>
              <a:t> عدد الغرف المتاحة</a:t>
            </a:r>
            <a:endParaRPr lang="fr-FR" sz="2000" dirty="0"/>
          </a:p>
          <a:p>
            <a:pPr algn="just" rtl="1"/>
            <a:r>
              <a:rPr lang="ar-SA" sz="2000" dirty="0"/>
              <a:t>وهذا السعر لا يكون نهائيا إذ يجري تعديله هبوطا وصعودا حسب عدد أسرة الغرفة (فيما إذا كانت مفردة وهنا يكون سعرها أقل من السعر الناتج من المعادلة، أو إذا كانت مزدوجة، وهنا يكون سعرها أعلى من السعر الناتج من المعادلة).</a:t>
            </a:r>
            <a:endParaRPr lang="fr-FR" sz="20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descr="D:\présentation séminaires\صور\arrière plan 4.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7" name="ZoneTexte 6"/>
          <p:cNvSpPr txBox="1"/>
          <p:nvPr/>
        </p:nvSpPr>
        <p:spPr>
          <a:xfrm>
            <a:off x="539552" y="908720"/>
            <a:ext cx="8064896" cy="5632311"/>
          </a:xfrm>
          <a:prstGeom prst="rect">
            <a:avLst/>
          </a:prstGeom>
          <a:noFill/>
        </p:spPr>
        <p:txBody>
          <a:bodyPr wrap="square" rtlCol="0">
            <a:spAutoFit/>
          </a:bodyPr>
          <a:lstStyle/>
          <a:p>
            <a:pPr algn="just" rtl="1"/>
            <a:r>
              <a:rPr lang="ar-SA" sz="2000" dirty="0" smtClean="0"/>
              <a:t>يعتبر </a:t>
            </a:r>
            <a:r>
              <a:rPr lang="ar-SA" sz="2000" dirty="0"/>
              <a:t>هذا المدخل أفضل من المداخل الأخرى</a:t>
            </a:r>
            <a:r>
              <a:rPr lang="ar-SA" sz="2000" b="1" dirty="0"/>
              <a:t> </a:t>
            </a:r>
            <a:r>
              <a:rPr lang="ar-SA" sz="2000" dirty="0"/>
              <a:t>التي تعتمد على حجم الاستثمار الفندقي أو على أساس التكلفة، فهو يحدد سعر الغرفة في ضوء طلب السوق الفندقية بصورة أساسية، وبالاسترشاد بعناصر التكلفة، وهذا المدخل تتبناه اليوم عدد كبير من المنظمات الفندقية وغيرها، و قد نقلته عن صناعة الخطوط الجوية التي تستخدمه بصورة ناجحة، إذ تخفض شركات الطيران أسعار رحلاتها في مواسم الكساد، وتعود وترفعها في مواسم الذروة والانتعاش، يقوم هذا المدخل على فكرة رئيسية مفادها السعي إلى تأجير أكبر عدد من غرف الفندق، لأن الغرفة التي لا تؤجر قبل منتصف الليل لن تؤجر خلال تلك الليلة ومن ثم يمكن اعتبار مدخولها مفقودا. ويمكن القول أن هذه الاستراتيجية تلائم أكثر الفنادق الكثيرة الغرف والتي يصعب تأجيرها كلها، في حين أن الفنادق الصغيرة التي لا يزيد عدد غرفها عن السبعين غرفة فإن اعتماد هذه الطريقة يكون غير مفيد لأنه من السهل تأجيرها كلها ليلة واحدة. من ناحية ثانية يتوقف نجاح هذه الطريقة في تسعير خدمة الإيواء الفندقي على توفر المؤسسة الفندقية على معلومات مفصلة عن الطلب اليومي والتحديد اليومي لتسعيرة الإيواء التي تتميز  بتغيرها المستمر. وتقوم المؤسسات الفندقية بعمليات تنبؤ التي قد تمتد على مدى سنة </a:t>
            </a:r>
            <a:r>
              <a:rPr lang="ar-SA" sz="2000" dirty="0" smtClean="0"/>
              <a:t>كاملة، </a:t>
            </a:r>
            <a:r>
              <a:rPr lang="ar-SA" sz="2000" dirty="0"/>
              <a:t>حيث تسعى الإدارة الفندقية إلى صناعة قرار تسعيري يحقق أعلى نسبة ناتج</a:t>
            </a:r>
            <a:r>
              <a:rPr lang="fr-FR" sz="2000" dirty="0"/>
              <a:t> .</a:t>
            </a:r>
          </a:p>
          <a:p>
            <a:pPr algn="just" rtl="1"/>
            <a:r>
              <a:rPr lang="ar-SA" sz="2000" dirty="0"/>
              <a:t>إن آلية عمل هذا المدخل ترتكز على تحديد سعر الغرفة لأوقات الانتعاش، إذ تتحقق المبيعات اليومية المتوقعة لغرف الفندق بضرب هذا السعر (أجرة الغرفة في أوقات الانتعاش) في عدد غرف الفندق</a:t>
            </a:r>
            <a:r>
              <a:rPr lang="fr-FR" sz="2000" dirty="0"/>
              <a:t> .</a:t>
            </a:r>
            <a:r>
              <a:rPr lang="ar-SA" sz="2000" dirty="0"/>
              <a:t>وتتحقق المبيعات اليومية الفعلية لغرف الفندق بضرب سعر الغرفة في ذلك اليوم في عدد الغرف المشغولة، وعليه تحسب نسبة الناتج من المعادلة الآتية</a:t>
            </a:r>
            <a:r>
              <a:rPr lang="fr-FR" sz="2000" dirty="0"/>
              <a:t>:</a:t>
            </a:r>
          </a:p>
          <a:p>
            <a:pPr algn="r" rtl="1"/>
            <a:r>
              <a:rPr lang="ar-SA" sz="2000" b="1" dirty="0"/>
              <a:t>نسبة الناتج</a:t>
            </a:r>
            <a:r>
              <a:rPr lang="fr-FR" sz="2000" b="1" dirty="0"/>
              <a:t> = </a:t>
            </a:r>
            <a:r>
              <a:rPr lang="ar-SA" sz="2000" b="1" dirty="0"/>
              <a:t>مبيعات الغرف المتوقعة </a:t>
            </a:r>
            <a:r>
              <a:rPr lang="fr-FR" sz="2000" dirty="0"/>
              <a:t>÷</a:t>
            </a:r>
            <a:r>
              <a:rPr lang="fr-FR" sz="2000" b="1" dirty="0"/>
              <a:t> </a:t>
            </a:r>
            <a:r>
              <a:rPr lang="ar-SA" sz="2000" b="1" dirty="0"/>
              <a:t>مبيعات الغرف الفعلية</a:t>
            </a:r>
            <a:endParaRPr lang="fr-FR" sz="2000" dirty="0"/>
          </a:p>
        </p:txBody>
      </p:sp>
      <p:sp>
        <p:nvSpPr>
          <p:cNvPr id="2" name="Titre 1"/>
          <p:cNvSpPr>
            <a:spLocks noGrp="1"/>
          </p:cNvSpPr>
          <p:nvPr>
            <p:ph type="title"/>
          </p:nvPr>
        </p:nvSpPr>
        <p:spPr>
          <a:xfrm>
            <a:off x="457200" y="274638"/>
            <a:ext cx="7467600" cy="490066"/>
          </a:xfrm>
        </p:spPr>
        <p:txBody>
          <a:bodyPr>
            <a:normAutofit fontScale="90000"/>
          </a:bodyPr>
          <a:lstStyle/>
          <a:p>
            <a:pPr algn="r" rtl="1"/>
            <a:r>
              <a:rPr lang="ar-SA" sz="3200" b="1" dirty="0"/>
              <a:t>ج</a:t>
            </a:r>
            <a:r>
              <a:rPr lang="fr-FR" sz="3200" b="1" dirty="0"/>
              <a:t> -</a:t>
            </a:r>
            <a:r>
              <a:rPr lang="ar-SA" sz="3200" b="1" dirty="0"/>
              <a:t>مدخل إدارة نسبة الناتج:</a:t>
            </a:r>
            <a:endParaRPr lang="fr-FR"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7" presetClass="entr" presetSubtype="4"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1000" fill="hold"/>
                                        <p:tgtEl>
                                          <p:spTgt spid="7"/>
                                        </p:tgtEl>
                                        <p:attrNameLst>
                                          <p:attrName>ppt_x</p:attrName>
                                        </p:attrNameLst>
                                      </p:cBhvr>
                                      <p:tavLst>
                                        <p:tav tm="0">
                                          <p:val>
                                            <p:strVal val="#ppt_x"/>
                                          </p:val>
                                        </p:tav>
                                        <p:tav tm="100000">
                                          <p:val>
                                            <p:strVal val="#ppt_x"/>
                                          </p:val>
                                        </p:tav>
                                      </p:tavLst>
                                    </p:anim>
                                    <p:anim calcmode="lin" valueType="num">
                                      <p:cBhvr additive="base">
                                        <p:cTn id="8" dur="10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D:\présentation séminaires\صور\arrière plan 4.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5" name="Titre 1"/>
          <p:cNvSpPr>
            <a:spLocks noGrp="1"/>
          </p:cNvSpPr>
          <p:nvPr>
            <p:ph type="title"/>
          </p:nvPr>
        </p:nvSpPr>
        <p:spPr>
          <a:xfrm>
            <a:off x="899592" y="274638"/>
            <a:ext cx="7467600" cy="706090"/>
          </a:xfrm>
        </p:spPr>
        <p:txBody>
          <a:bodyPr>
            <a:noAutofit/>
          </a:bodyPr>
          <a:lstStyle/>
          <a:p>
            <a:pPr algn="ctr" rtl="1"/>
            <a:r>
              <a:rPr lang="ar-DZ" sz="4400" b="1" dirty="0" smtClean="0">
                <a:solidFill>
                  <a:schemeClr val="tx1"/>
                </a:solidFill>
                <a:latin typeface="Sakkal Majalla" pitchFamily="2" charset="-78"/>
                <a:cs typeface="Sakkal Majalla" pitchFamily="2" charset="-78"/>
              </a:rPr>
              <a:t>2- تسعير الأطعمة بالفندق</a:t>
            </a:r>
            <a:endParaRPr lang="fr-FR" sz="4400" b="1" dirty="0">
              <a:solidFill>
                <a:schemeClr val="tx1"/>
              </a:solidFill>
              <a:latin typeface="Sakkal Majalla" pitchFamily="2" charset="-78"/>
              <a:cs typeface="Sakkal Majalla" pitchFamily="2" charset="-78"/>
            </a:endParaRPr>
          </a:p>
        </p:txBody>
      </p:sp>
      <p:sp>
        <p:nvSpPr>
          <p:cNvPr id="7" name="ZoneTexte 6"/>
          <p:cNvSpPr txBox="1"/>
          <p:nvPr/>
        </p:nvSpPr>
        <p:spPr>
          <a:xfrm>
            <a:off x="611560" y="1340768"/>
            <a:ext cx="8064896" cy="4708981"/>
          </a:xfrm>
          <a:prstGeom prst="rect">
            <a:avLst/>
          </a:prstGeom>
          <a:noFill/>
        </p:spPr>
        <p:txBody>
          <a:bodyPr wrap="square" rtlCol="0">
            <a:spAutoFit/>
          </a:bodyPr>
          <a:lstStyle/>
          <a:p>
            <a:pPr algn="just" rtl="1"/>
            <a:r>
              <a:rPr lang="ar-SA" sz="2000" dirty="0" smtClean="0">
                <a:latin typeface="Arial" panose="020B0604020202020204" pitchFamily="34" charset="0"/>
                <a:cs typeface="Arial" panose="020B0604020202020204" pitchFamily="34" charset="0"/>
              </a:rPr>
              <a:t>تستخدم </a:t>
            </a:r>
            <a:r>
              <a:rPr lang="ar-SA" sz="2000" dirty="0">
                <a:latin typeface="Arial" panose="020B0604020202020204" pitchFamily="34" charset="0"/>
                <a:cs typeface="Arial" panose="020B0604020202020204" pitchFamily="34" charset="0"/>
              </a:rPr>
              <a:t>كثيرا من الفنادق أسلوب التكلفة في تحديد أسعار الأطعمة والمشروبات التي تقدمها مطاعمها، غير أن هذا الأسلوب يواجه انتقادات كثيرة بسبب القصور الذي يعانيه في مواجهة حالات سوقية مختلفة، حيث أن هناك أسلوب أصبح شائعا في صناعة المطاعم المستقلة ومطاعم الفنادق وهو أسلوب هندسة القائمة (هندسة قائمة الأطعمة)، إذ أنه يعد أداة تحليل رقابية وتسعيرية فاعلة على قائمة الأطعمة، ويتطلب تنفيذه القيام بما يأتي</a:t>
            </a:r>
            <a:r>
              <a:rPr lang="fr-FR" sz="2000" dirty="0">
                <a:latin typeface="Arial" panose="020B0604020202020204" pitchFamily="34" charset="0"/>
                <a:cs typeface="Arial" panose="020B0604020202020204" pitchFamily="34" charset="0"/>
              </a:rPr>
              <a:t>:</a:t>
            </a:r>
          </a:p>
          <a:p>
            <a:pPr algn="just" rtl="1"/>
            <a:r>
              <a:rPr lang="ar-SA" sz="2000" dirty="0">
                <a:latin typeface="Arial" panose="020B0604020202020204" pitchFamily="34" charset="0"/>
                <a:cs typeface="Arial" panose="020B0604020202020204" pitchFamily="34" charset="0"/>
              </a:rPr>
              <a:t>أ</a:t>
            </a:r>
            <a:r>
              <a:rPr lang="fr-FR" sz="2000" dirty="0">
                <a:latin typeface="Arial" panose="020B0604020202020204" pitchFamily="34" charset="0"/>
                <a:cs typeface="Arial" panose="020B0604020202020204" pitchFamily="34" charset="0"/>
              </a:rPr>
              <a:t> -</a:t>
            </a:r>
            <a:r>
              <a:rPr lang="ar-SA" sz="2000" dirty="0">
                <a:latin typeface="Arial" panose="020B0604020202020204" pitchFamily="34" charset="0"/>
                <a:cs typeface="Arial" panose="020B0604020202020204" pitchFamily="34" charset="0"/>
              </a:rPr>
              <a:t>إجراء تحليل دوري (غالبا بشكل أسبوعي) لتحديد مستوى ربحية كل صنف من أصناف قائمة الأطعمة، وإجراء تحليل دوري</a:t>
            </a:r>
            <a:r>
              <a:rPr lang="fr-FR" sz="2000" dirty="0">
                <a:latin typeface="Arial" panose="020B0604020202020204" pitchFamily="34" charset="0"/>
                <a:cs typeface="Arial" panose="020B0604020202020204" pitchFamily="34" charset="0"/>
              </a:rPr>
              <a:t>-  </a:t>
            </a:r>
            <a:r>
              <a:rPr lang="ar-SA" sz="2000" dirty="0">
                <a:latin typeface="Arial" panose="020B0604020202020204" pitchFamily="34" charset="0"/>
                <a:cs typeface="Arial" panose="020B0604020202020204" pitchFamily="34" charset="0"/>
              </a:rPr>
              <a:t>أيضا أسبوعي- لتحديد مستوى انتشار ورواج كل صنف من أصناف القائمة</a:t>
            </a:r>
            <a:r>
              <a:rPr lang="fr-FR" sz="2000" dirty="0">
                <a:latin typeface="Arial" panose="020B0604020202020204" pitchFamily="34" charset="0"/>
                <a:cs typeface="Arial" panose="020B0604020202020204" pitchFamily="34" charset="0"/>
              </a:rPr>
              <a:t> .</a:t>
            </a:r>
            <a:r>
              <a:rPr lang="ar-SA" sz="2000" dirty="0">
                <a:latin typeface="Arial" panose="020B0604020202020204" pitchFamily="34" charset="0"/>
                <a:cs typeface="Arial" panose="020B0604020202020204" pitchFamily="34" charset="0"/>
              </a:rPr>
              <a:t>حيث تحسب ربحية الصنف من خلال تحديد مستوى مساهمته في أرباح القائمة الكلية؛</a:t>
            </a:r>
            <a:endParaRPr lang="fr-FR" sz="2000" dirty="0">
              <a:latin typeface="Arial" panose="020B0604020202020204" pitchFamily="34" charset="0"/>
              <a:cs typeface="Arial" panose="020B0604020202020204" pitchFamily="34" charset="0"/>
            </a:endParaRPr>
          </a:p>
          <a:p>
            <a:pPr algn="just" rtl="1"/>
            <a:r>
              <a:rPr lang="ar-SA" sz="2000" dirty="0">
                <a:latin typeface="Arial" panose="020B0604020202020204" pitchFamily="34" charset="0"/>
                <a:cs typeface="Arial" panose="020B0604020202020204" pitchFamily="34" charset="0"/>
              </a:rPr>
              <a:t>ب</a:t>
            </a:r>
            <a:r>
              <a:rPr lang="fr-FR" sz="2000" dirty="0">
                <a:latin typeface="Arial" panose="020B0604020202020204" pitchFamily="34" charset="0"/>
                <a:cs typeface="Arial" panose="020B0604020202020204" pitchFamily="34" charset="0"/>
              </a:rPr>
              <a:t> -</a:t>
            </a:r>
            <a:r>
              <a:rPr lang="ar-SA" sz="2000" dirty="0">
                <a:latin typeface="Arial" panose="020B0604020202020204" pitchFamily="34" charset="0"/>
                <a:cs typeface="Arial" panose="020B0604020202020204" pitchFamily="34" charset="0"/>
              </a:rPr>
              <a:t>إجراء تحليل دوري لتحديد مستوى انتشار ورواج كل صنف، ويحدد مستوى الانتشار والرواج من خلال معرفة الأصناف التي تباع أكثر؛</a:t>
            </a:r>
            <a:endParaRPr lang="fr-FR" sz="2000" dirty="0">
              <a:latin typeface="Arial" panose="020B0604020202020204" pitchFamily="34" charset="0"/>
              <a:cs typeface="Arial" panose="020B0604020202020204" pitchFamily="34" charset="0"/>
            </a:endParaRPr>
          </a:p>
          <a:p>
            <a:pPr algn="just" rtl="1"/>
            <a:r>
              <a:rPr lang="ar-SA" sz="2000" dirty="0">
                <a:latin typeface="Arial" panose="020B0604020202020204" pitchFamily="34" charset="0"/>
                <a:cs typeface="Arial" panose="020B0604020202020204" pitchFamily="34" charset="0"/>
              </a:rPr>
              <a:t>ج</a:t>
            </a:r>
            <a:r>
              <a:rPr lang="fr-FR" sz="2000" dirty="0">
                <a:latin typeface="Arial" panose="020B0604020202020204" pitchFamily="34" charset="0"/>
                <a:cs typeface="Arial" panose="020B0604020202020204" pitchFamily="34" charset="0"/>
              </a:rPr>
              <a:t> -</a:t>
            </a:r>
            <a:r>
              <a:rPr lang="ar-SA" sz="2000" dirty="0">
                <a:latin typeface="Arial" panose="020B0604020202020204" pitchFamily="34" charset="0"/>
                <a:cs typeface="Arial" panose="020B0604020202020204" pitchFamily="34" charset="0"/>
              </a:rPr>
              <a:t>المراجعة الدورية لمكونات قائمة الأطعمة لتحديد مستوى رضا الإدارة عن كل صنف في هذه القائمة، وقد تجد أصنافا غير رائجة وغير مربحة، وهذه الأصناف ينبغي تحليلها بصورة تفصيلية، وإذا كان تحسين مستواها غير ممكن فإنه يفضل حذفها من القائمة واستبدالها بأصناف يتوقع أن تحقق مستويات رواج وربحية مقبولة</a:t>
            </a:r>
            <a:r>
              <a:rPr lang="fr-FR" sz="2000" dirty="0">
                <a:latin typeface="Arial" panose="020B0604020202020204" pitchFamily="34" charset="0"/>
                <a:cs typeface="Arial" panose="020B0604020202020204" pitchFamily="34" charset="0"/>
              </a:rPr>
              <a:t>.</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1"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385" decel="100000"/>
                                        <p:tgtEl>
                                          <p:spTgt spid="5"/>
                                        </p:tgtEl>
                                      </p:cBhvr>
                                    </p:animEffect>
                                    <p:animScale>
                                      <p:cBhvr>
                                        <p:cTn id="8" dur="385" decel="100000"/>
                                        <p:tgtEl>
                                          <p:spTgt spid="5"/>
                                        </p:tgtEl>
                                      </p:cBhvr>
                                      <p:from x="10000" y="10000"/>
                                      <p:to x="200000" y="450000"/>
                                    </p:animScale>
                                    <p:animScale>
                                      <p:cBhvr>
                                        <p:cTn id="9" dur="615" accel="100000" fill="hold">
                                          <p:stCondLst>
                                            <p:cond delay="385"/>
                                          </p:stCondLst>
                                        </p:cTn>
                                        <p:tgtEl>
                                          <p:spTgt spid="5"/>
                                        </p:tgtEl>
                                      </p:cBhvr>
                                      <p:from x="200000" y="450000"/>
                                      <p:to x="100000" y="100000"/>
                                    </p:animScale>
                                    <p:set>
                                      <p:cBhvr>
                                        <p:cTn id="10" dur="385" fill="hold"/>
                                        <p:tgtEl>
                                          <p:spTgt spid="5"/>
                                        </p:tgtEl>
                                        <p:attrNameLst>
                                          <p:attrName>ppt_x</p:attrName>
                                        </p:attrNameLst>
                                      </p:cBhvr>
                                      <p:to>
                                        <p:strVal val="(0.5)"/>
                                      </p:to>
                                    </p:set>
                                    <p:anim from="(0.5)" to="(#ppt_x)" calcmode="lin" valueType="num">
                                      <p:cBhvr>
                                        <p:cTn id="11" dur="615" accel="100000" fill="hold">
                                          <p:stCondLst>
                                            <p:cond delay="385"/>
                                          </p:stCondLst>
                                        </p:cTn>
                                        <p:tgtEl>
                                          <p:spTgt spid="5"/>
                                        </p:tgtEl>
                                        <p:attrNameLst>
                                          <p:attrName>ppt_x</p:attrName>
                                        </p:attrNameLst>
                                      </p:cBhvr>
                                    </p:anim>
                                    <p:set>
                                      <p:cBhvr>
                                        <p:cTn id="12" dur="385" fill="hold"/>
                                        <p:tgtEl>
                                          <p:spTgt spid="5"/>
                                        </p:tgtEl>
                                        <p:attrNameLst>
                                          <p:attrName>ppt_y</p:attrName>
                                        </p:attrNameLst>
                                      </p:cBhvr>
                                      <p:to>
                                        <p:strVal val="(#ppt_y+0.4)"/>
                                      </p:to>
                                    </p:set>
                                    <p:anim from="(#ppt_y+0.4)" to="(#ppt_y)" calcmode="lin" valueType="num">
                                      <p:cBhvr>
                                        <p:cTn id="13" dur="615" accel="100000" fill="hold">
                                          <p:stCondLst>
                                            <p:cond delay="385"/>
                                          </p:stCondLst>
                                        </p:cTn>
                                        <p:tgtEl>
                                          <p:spTgt spid="5"/>
                                        </p:tgtEl>
                                        <p:attrNameLst>
                                          <p:attrName>ppt_y</p:attrName>
                                        </p:attrNameLst>
                                      </p:cBhvr>
                                    </p:anim>
                                  </p:childTnLst>
                                </p:cTn>
                              </p:par>
                            </p:childTnLst>
                          </p:cTn>
                        </p:par>
                        <p:par>
                          <p:cTn id="14" fill="hold">
                            <p:stCondLst>
                              <p:cond delay="1000"/>
                            </p:stCondLst>
                            <p:childTnLst>
                              <p:par>
                                <p:cTn id="15" presetID="7" presetClass="entr" presetSubtype="4" fill="hold" grpId="0" nodeType="afterEffect">
                                  <p:stCondLst>
                                    <p:cond delay="0"/>
                                  </p:stCondLst>
                                  <p:childTnLst>
                                    <p:set>
                                      <p:cBhvr>
                                        <p:cTn id="16" dur="1" fill="hold">
                                          <p:stCondLst>
                                            <p:cond delay="0"/>
                                          </p:stCondLst>
                                        </p:cTn>
                                        <p:tgtEl>
                                          <p:spTgt spid="7"/>
                                        </p:tgtEl>
                                        <p:attrNameLst>
                                          <p:attrName>style.visibility</p:attrName>
                                        </p:attrNameLst>
                                      </p:cBhvr>
                                      <p:to>
                                        <p:strVal val="visible"/>
                                      </p:to>
                                    </p:set>
                                    <p:anim calcmode="lin" valueType="num">
                                      <p:cBhvr additive="base">
                                        <p:cTn id="17" dur="1000" fill="hold"/>
                                        <p:tgtEl>
                                          <p:spTgt spid="7"/>
                                        </p:tgtEl>
                                        <p:attrNameLst>
                                          <p:attrName>ppt_x</p:attrName>
                                        </p:attrNameLst>
                                      </p:cBhvr>
                                      <p:tavLst>
                                        <p:tav tm="0">
                                          <p:val>
                                            <p:strVal val="#ppt_x"/>
                                          </p:val>
                                        </p:tav>
                                        <p:tav tm="100000">
                                          <p:val>
                                            <p:strVal val="#ppt_x"/>
                                          </p:val>
                                        </p:tav>
                                      </p:tavLst>
                                    </p:anim>
                                    <p:anim calcmode="lin" valueType="num">
                                      <p:cBhvr additive="base">
                                        <p:cTn id="18" dur="10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descr="D:\présentation séminaires\صور\arrière plan 4.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2" name="Titre 1"/>
          <p:cNvSpPr>
            <a:spLocks noGrp="1"/>
          </p:cNvSpPr>
          <p:nvPr>
            <p:ph type="title"/>
          </p:nvPr>
        </p:nvSpPr>
        <p:spPr>
          <a:xfrm>
            <a:off x="827584" y="274638"/>
            <a:ext cx="7467600" cy="778098"/>
          </a:xfrm>
        </p:spPr>
        <p:txBody>
          <a:bodyPr>
            <a:normAutofit/>
          </a:bodyPr>
          <a:lstStyle/>
          <a:p>
            <a:pPr rtl="1"/>
            <a:r>
              <a:rPr lang="ar-DZ" sz="4400" b="1" dirty="0" smtClean="0"/>
              <a:t>3- </a:t>
            </a:r>
            <a:r>
              <a:rPr lang="ar-SA" sz="4400" b="1" dirty="0" smtClean="0"/>
              <a:t>تسعير </a:t>
            </a:r>
            <a:r>
              <a:rPr lang="ar-SA" sz="4400" b="1" dirty="0"/>
              <a:t>المشروبات بالفندق:</a:t>
            </a:r>
            <a:endParaRPr lang="fr-FR" sz="4400" dirty="0"/>
          </a:p>
        </p:txBody>
      </p:sp>
      <p:sp>
        <p:nvSpPr>
          <p:cNvPr id="5" name="ZoneTexte 4"/>
          <p:cNvSpPr txBox="1"/>
          <p:nvPr/>
        </p:nvSpPr>
        <p:spPr>
          <a:xfrm>
            <a:off x="611560" y="1594535"/>
            <a:ext cx="7992888" cy="4708981"/>
          </a:xfrm>
          <a:prstGeom prst="rect">
            <a:avLst/>
          </a:prstGeom>
          <a:noFill/>
        </p:spPr>
        <p:txBody>
          <a:bodyPr wrap="square" rtlCol="0">
            <a:spAutoFit/>
          </a:bodyPr>
          <a:lstStyle/>
          <a:p>
            <a:pPr algn="just" rtl="1"/>
            <a:r>
              <a:rPr lang="ar-SA" sz="2000" dirty="0" smtClean="0"/>
              <a:t>تشير </a:t>
            </a:r>
            <a:r>
              <a:rPr lang="ar-SA" sz="2000" dirty="0"/>
              <a:t>أدبيات التسويق والإدارة الفندقية إلى أن إدارات المطاعم (المطاعم المستقلة ومطاعم الفنادق) أجرت تغييرات جوهرية في أسلوب تسعير المشروبات، وقد أصبح الأسلوب الجديد للتسعير هو إضافة مبلغ محدد على تكلفة الوحدة بصرف النظر عن هذه التكلفة، وقد لقي هذا الأسلوب الجديد نجاحا أفضل من الأساليب السابقة</a:t>
            </a:r>
            <a:r>
              <a:rPr lang="fr-FR" sz="2000" dirty="0"/>
              <a:t>.</a:t>
            </a:r>
          </a:p>
          <a:p>
            <a:pPr algn="just" rtl="1"/>
            <a:r>
              <a:rPr lang="ar-SA" sz="2000" dirty="0"/>
              <a:t>تجدر الإشارة إلى أن أشهر أساليب تسعير المشروبات السابقة هو أسلوب النسبة المئوية، إذ كانت تسعر الوحدة على أساس ضرب كلفتها في ثلاثة ثم إضافة قيمة الضريبة، على سبيل المثال، إذا كانت كلفة الوحدة خمسة دنانير ونسبة الضريبة</a:t>
            </a:r>
            <a:r>
              <a:rPr lang="fr-FR" sz="2000" dirty="0"/>
              <a:t>% 15 </a:t>
            </a:r>
            <a:r>
              <a:rPr lang="ar-SA" sz="2000" dirty="0"/>
              <a:t>، فإن سعر البيع يحسب كما يأتي</a:t>
            </a:r>
            <a:r>
              <a:rPr lang="fr-FR" sz="2000" dirty="0"/>
              <a:t>:</a:t>
            </a:r>
          </a:p>
          <a:p>
            <a:pPr algn="just" rtl="1"/>
            <a:r>
              <a:rPr lang="ar-SA" sz="2000" b="1" dirty="0"/>
              <a:t>كلفة الوحدة </a:t>
            </a:r>
            <a:r>
              <a:rPr lang="fr-FR" sz="2000" dirty="0"/>
              <a:t>+ </a:t>
            </a:r>
            <a:r>
              <a:rPr lang="fr-FR" sz="2000" b="1" dirty="0"/>
              <a:t>3 ×</a:t>
            </a:r>
            <a:r>
              <a:rPr lang="ar-SA" sz="2000" b="1" dirty="0"/>
              <a:t> قيمة الضريبة = </a:t>
            </a:r>
            <a:endParaRPr lang="ar-DZ" sz="2000" b="1" dirty="0" smtClean="0"/>
          </a:p>
          <a:p>
            <a:pPr algn="r" rtl="1"/>
            <a:r>
              <a:rPr lang="fr-FR" sz="2000" dirty="0" smtClean="0"/>
              <a:t>× </a:t>
            </a:r>
            <a:r>
              <a:rPr lang="fr-FR" sz="2000" dirty="0"/>
              <a:t>%</a:t>
            </a:r>
            <a:r>
              <a:rPr lang="fr-FR" sz="2000" dirty="0" smtClean="0"/>
              <a:t>15 </a:t>
            </a:r>
            <a:r>
              <a:rPr lang="fr-FR" sz="2000" dirty="0"/>
              <a:t>+</a:t>
            </a:r>
            <a:r>
              <a:rPr lang="fr-FR" sz="2000" dirty="0" smtClean="0"/>
              <a:t> (</a:t>
            </a:r>
            <a:r>
              <a:rPr lang="fr-FR" sz="2000" dirty="0"/>
              <a:t>3 × 5</a:t>
            </a:r>
            <a:r>
              <a:rPr lang="fr-FR" sz="2000" dirty="0" smtClean="0"/>
              <a:t>)</a:t>
            </a:r>
            <a:r>
              <a:rPr lang="fr-FR" sz="2000" dirty="0"/>
              <a:t> </a:t>
            </a:r>
            <a:r>
              <a:rPr lang="ar-DZ" sz="2000" dirty="0" smtClean="0"/>
              <a:t>15</a:t>
            </a:r>
          </a:p>
          <a:p>
            <a:pPr algn="r" rtl="1"/>
            <a:r>
              <a:rPr lang="ar-SA" sz="2000" dirty="0" smtClean="0"/>
              <a:t>سعر </a:t>
            </a:r>
            <a:r>
              <a:rPr lang="ar-SA" sz="2000" dirty="0"/>
              <a:t>البيع</a:t>
            </a:r>
            <a:r>
              <a:rPr lang="fr-FR" sz="2000" dirty="0"/>
              <a:t> 17.25 = </a:t>
            </a:r>
            <a:r>
              <a:rPr lang="ar-SA" sz="2000" dirty="0"/>
              <a:t>دينارا</a:t>
            </a:r>
            <a:r>
              <a:rPr lang="fr-FR" sz="2000" dirty="0"/>
              <a:t>.</a:t>
            </a:r>
          </a:p>
          <a:p>
            <a:pPr algn="just" rtl="1"/>
            <a:r>
              <a:rPr lang="ar-SA" sz="2000" dirty="0"/>
              <a:t>إن الأسلوب الجديد أفضل من هذا الأسلوب، لأن هذا الأخير يؤدي إلى بيع المشروبات مرتفعة الكلفة بأسعار عالية جدا، أما الأسلوب الجديد فإنه يضمن بيع المشروبات المختلفة بأسعار معتدلة نسبيا، وتكون بذلك أسعارا جذابة وقادرة على تحقيق الميزة التنافسية</a:t>
            </a:r>
            <a:r>
              <a:rPr lang="fr-FR" sz="2000" dirty="0"/>
              <a:t>.</a:t>
            </a:r>
          </a:p>
          <a:p>
            <a:pPr algn="just" rtl="1"/>
            <a:r>
              <a:rPr lang="ar-SA" sz="2000" dirty="0"/>
              <a:t>إن قضية التسعير من القضايا الحاسمة في استراتيجية التسويق الفندقي، إذ على الإدارة أن تراعي في تسعير خدماتها ثلاثة أطراف أساسية هي</a:t>
            </a:r>
            <a:r>
              <a:rPr lang="fr-FR" sz="2000" dirty="0"/>
              <a:t> :</a:t>
            </a:r>
            <a:r>
              <a:rPr lang="ar-SA" sz="2000" dirty="0"/>
              <a:t>التكاليف والمنافسة والقيمة المدركة للمستهلك</a:t>
            </a:r>
            <a:r>
              <a:rPr lang="fr-FR" sz="2000" dirty="0"/>
              <a:t>.</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1"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385" decel="100000"/>
                                        <p:tgtEl>
                                          <p:spTgt spid="2"/>
                                        </p:tgtEl>
                                      </p:cBhvr>
                                    </p:animEffect>
                                    <p:animScale>
                                      <p:cBhvr>
                                        <p:cTn id="8" dur="385" decel="100000"/>
                                        <p:tgtEl>
                                          <p:spTgt spid="2"/>
                                        </p:tgtEl>
                                      </p:cBhvr>
                                      <p:from x="10000" y="10000"/>
                                      <p:to x="200000" y="450000"/>
                                    </p:animScale>
                                    <p:animScale>
                                      <p:cBhvr>
                                        <p:cTn id="9" dur="615" accel="100000" fill="hold">
                                          <p:stCondLst>
                                            <p:cond delay="385"/>
                                          </p:stCondLst>
                                        </p:cTn>
                                        <p:tgtEl>
                                          <p:spTgt spid="2"/>
                                        </p:tgtEl>
                                      </p:cBhvr>
                                      <p:from x="200000" y="450000"/>
                                      <p:to x="100000" y="100000"/>
                                    </p:animScale>
                                    <p:set>
                                      <p:cBhvr>
                                        <p:cTn id="10" dur="385" fill="hold"/>
                                        <p:tgtEl>
                                          <p:spTgt spid="2"/>
                                        </p:tgtEl>
                                        <p:attrNameLst>
                                          <p:attrName>ppt_x</p:attrName>
                                        </p:attrNameLst>
                                      </p:cBhvr>
                                      <p:to>
                                        <p:strVal val="(0.5)"/>
                                      </p:to>
                                    </p:set>
                                    <p:anim from="(0.5)" to="(#ppt_x)" calcmode="lin" valueType="num">
                                      <p:cBhvr>
                                        <p:cTn id="11" dur="615" accel="100000" fill="hold">
                                          <p:stCondLst>
                                            <p:cond delay="385"/>
                                          </p:stCondLst>
                                        </p:cTn>
                                        <p:tgtEl>
                                          <p:spTgt spid="2"/>
                                        </p:tgtEl>
                                        <p:attrNameLst>
                                          <p:attrName>ppt_x</p:attrName>
                                        </p:attrNameLst>
                                      </p:cBhvr>
                                    </p:anim>
                                    <p:set>
                                      <p:cBhvr>
                                        <p:cTn id="12" dur="385" fill="hold"/>
                                        <p:tgtEl>
                                          <p:spTgt spid="2"/>
                                        </p:tgtEl>
                                        <p:attrNameLst>
                                          <p:attrName>ppt_y</p:attrName>
                                        </p:attrNameLst>
                                      </p:cBhvr>
                                      <p:to>
                                        <p:strVal val="(#ppt_y+0.4)"/>
                                      </p:to>
                                    </p:set>
                                    <p:anim from="(#ppt_y+0.4)" to="(#ppt_y)" calcmode="lin" valueType="num">
                                      <p:cBhvr>
                                        <p:cTn id="13" dur="615" accel="100000" fill="hold">
                                          <p:stCondLst>
                                            <p:cond delay="385"/>
                                          </p:stCondLst>
                                        </p:cTn>
                                        <p:tgtEl>
                                          <p:spTgt spid="2"/>
                                        </p:tgtEl>
                                        <p:attrNameLst>
                                          <p:attrName>ppt_y</p:attrName>
                                        </p:attrNameLst>
                                      </p:cBhvr>
                                    </p:anim>
                                  </p:childTnLst>
                                </p:cTn>
                              </p:par>
                            </p:childTnLst>
                          </p:cTn>
                        </p:par>
                        <p:par>
                          <p:cTn id="14" fill="hold">
                            <p:stCondLst>
                              <p:cond delay="1000"/>
                            </p:stCondLst>
                            <p:childTnLst>
                              <p:par>
                                <p:cTn id="15" presetID="7" presetClass="entr" presetSubtype="4" fill="hold" grpId="0" nodeType="afterEffect">
                                  <p:stCondLst>
                                    <p:cond delay="0"/>
                                  </p:stCondLst>
                                  <p:childTnLst>
                                    <p:set>
                                      <p:cBhvr>
                                        <p:cTn id="16" dur="1" fill="hold">
                                          <p:stCondLst>
                                            <p:cond delay="0"/>
                                          </p:stCondLst>
                                        </p:cTn>
                                        <p:tgtEl>
                                          <p:spTgt spid="5"/>
                                        </p:tgtEl>
                                        <p:attrNameLst>
                                          <p:attrName>style.visibility</p:attrName>
                                        </p:attrNameLst>
                                      </p:cBhvr>
                                      <p:to>
                                        <p:strVal val="visible"/>
                                      </p:to>
                                    </p:set>
                                    <p:anim calcmode="lin" valueType="num">
                                      <p:cBhvr additive="base">
                                        <p:cTn id="17" dur="1000" fill="hold"/>
                                        <p:tgtEl>
                                          <p:spTgt spid="5"/>
                                        </p:tgtEl>
                                        <p:attrNameLst>
                                          <p:attrName>ppt_x</p:attrName>
                                        </p:attrNameLst>
                                      </p:cBhvr>
                                      <p:tavLst>
                                        <p:tav tm="0">
                                          <p:val>
                                            <p:strVal val="#ppt_x"/>
                                          </p:val>
                                        </p:tav>
                                        <p:tav tm="100000">
                                          <p:val>
                                            <p:strVal val="#ppt_x"/>
                                          </p:val>
                                        </p:tav>
                                      </p:tavLst>
                                    </p:anim>
                                    <p:anim calcmode="lin" valueType="num">
                                      <p:cBhvr additive="base">
                                        <p:cTn id="18" dur="10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543</TotalTime>
  <Words>1395</Words>
  <Application>Microsoft Office PowerPoint</Application>
  <PresentationFormat>Affichage à l'écran (4:3)</PresentationFormat>
  <Paragraphs>47</Paragraphs>
  <Slides>10</Slides>
  <Notes>0</Notes>
  <HiddenSlides>0</HiddenSlides>
  <MMClips>0</MMClips>
  <ScaleCrop>false</ScaleCrop>
  <HeadingPairs>
    <vt:vector size="4" baseType="variant">
      <vt:variant>
        <vt:lpstr>Thème</vt:lpstr>
      </vt:variant>
      <vt:variant>
        <vt:i4>1</vt:i4>
      </vt:variant>
      <vt:variant>
        <vt:lpstr>Titres des diapositives</vt:lpstr>
      </vt:variant>
      <vt:variant>
        <vt:i4>10</vt:i4>
      </vt:variant>
    </vt:vector>
  </HeadingPairs>
  <TitlesOfParts>
    <vt:vector size="11" baseType="lpstr">
      <vt:lpstr>Oriel</vt:lpstr>
      <vt:lpstr>Présentation PowerPoint</vt:lpstr>
      <vt:lpstr>Présentation PowerPoint</vt:lpstr>
      <vt:lpstr>العوامل الداخلية:</vt:lpstr>
      <vt:lpstr>العوامل الخارجية</vt:lpstr>
      <vt:lpstr>1-طرق تسعير خدمة الإيواء (الغرف)</vt:lpstr>
      <vt:lpstr>Présentation PowerPoint</vt:lpstr>
      <vt:lpstr>ج -مدخل إدارة نسبة الناتج:</vt:lpstr>
      <vt:lpstr>2- تسعير الأطعمة بالفندق</vt:lpstr>
      <vt:lpstr>3- تسعير المشروبات بالفندق:</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os</dc:creator>
  <cp:lastModifiedBy>USERRHP</cp:lastModifiedBy>
  <cp:revision>41</cp:revision>
  <dcterms:created xsi:type="dcterms:W3CDTF">2018-10-08T14:55:03Z</dcterms:created>
  <dcterms:modified xsi:type="dcterms:W3CDTF">2023-09-21T22:09:49Z</dcterms:modified>
</cp:coreProperties>
</file>