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5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6T19:07:36.931"/>
    </inkml:context>
    <inkml:brush xml:id="br0">
      <inkml:brushProperty name="width" value="0.05" units="cm"/>
      <inkml:brushProperty name="height" value="0.05" units="cm"/>
    </inkml:brush>
  </inkml:definitions>
  <inkml:trace contextRef="#ctx0" brushRef="#br0">1340 247 24575,'0'0'0,"0"0"0,-4-1 0,1 0 0,-1 0 0,1-1 0,-1 1 0,1-1 0,0 0 0,-1 0 0,-3-3 0,-7-4 0,-12-3 0,0 1 0,-1 2 0,0 0 0,-1 2 0,1 1 0,-1 2 0,-50-3 0,-2 6 0,-117 14 0,170-10 0,1 0 0,0 2 0,0 2 0,-41 14 0,51-14 0,1 1 0,0 0 0,0 1 0,1 0 0,0 1 0,0 1 0,1 0 0,-14 17 0,-4 8 0,2 1 0,-34 57 0,-38 89 0,65-112 0,4 3 0,3 0 0,3 2 0,4 0 0,3 2 0,3 0 0,4 1 0,3 1 0,2 129 0,13-135 0,4 0 0,2-1 0,4 0 0,43 120 0,-44-154 0,1 0 0,2-1 0,2 0 0,1-2 0,2 0 0,2-2 0,1 0 0,1-2 0,2-1 0,45 37 0,-62-58 0,1-1 0,0 0 0,1-1 0,0 0 0,0-1 0,1-1 0,0 0 0,0-2 0,0 1 0,1-2 0,-1 0 0,24 2 0,-16-5 0,0 0 0,0-2 0,-1 0 0,1-2 0,-1 0 0,1-2 0,-2 0 0,25-11 0,-15 4 0,-1-1 0,-1-2 0,0-1 0,-1-1 0,0-1 0,-2-2 0,-1-1 0,41-44 0,-38 33 0,-2-1 0,-2-1 0,-1-2 0,-2 0 0,-1-1 0,17-49 0,-15 23 0,-2 0 0,-4-1 0,13-94 0,-19 65 0,-4-168 0,-15 111 0,-51-263 0,-87-137 0,140 530 54,1-2-337,-2 1-1,-1-1 0,0 1 0,-18-29 0,16 37-6542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6T19:07:42.149"/>
    </inkml:context>
    <inkml:brush xml:id="br0">
      <inkml:brushProperty name="width" value="0.05" units="cm"/>
      <inkml:brushProperty name="height" value="0.05" units="cm"/>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6T19:07:06.035"/>
    </inkml:context>
    <inkml:brush xml:id="br0">
      <inkml:brushProperty name="width" value="0.05" units="cm"/>
      <inkml:brushProperty name="height" value="0.05" units="cm"/>
    </inkml:brush>
  </inkml:definitions>
  <inkml:trace contextRef="#ctx0" brushRef="#br0">0 1 24575,'0'0'0,"0"0"0,0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6T19:07:32.539"/>
    </inkml:context>
    <inkml:brush xml:id="br0">
      <inkml:brushProperty name="width" value="0.05" units="cm"/>
      <inkml:brushProperty name="height" value="0.05" units="cm"/>
    </inkml:brush>
  </inkml:definitions>
  <inkml:trace contextRef="#ctx0" brushRef="#br0">1163 395 24575,'-17'-18'0,"-31"-35"0,27 27 0,-2 1 0,-1 1 0,-1 1 0,-39-27 0,43 36 0,-1 1 0,-1 2 0,0 0 0,-1 1 0,-35-10 0,46 17 0,1 0 0,0 1 0,-1 0 0,0 1 0,1 1 0,-1 0 0,0 1 0,1 0 0,-1 1 0,1 0 0,0 1 0,-1 0 0,-11 6 0,-1 3 0,1 1 0,0 1 0,1 1 0,1 1 0,0 1 0,-27 29 0,-106 130 0,126-139 0,1 2 0,2 1 0,2 2 0,1 0 0,-32 88 0,42-90 0,2-1 0,2 1 0,1 0 0,3 1 0,1 0 0,2 0 0,4 53 0,0-61 0,1 0 0,2 0 0,2-1 0,1 1 0,1-1 0,2-1 0,1 0 0,1-1 0,2 0 0,1-1 0,29 41 0,-1-11 0,3-3 0,2-1 0,99 84 0,-126-123 0,0 0 0,1-2 0,0-1 0,1-1 0,0-1 0,1-1 0,0-1 0,1-2 0,31 6 0,-24-8 0,0-1 0,-1-2 0,2-1 0,-1-2 0,-1-1 0,1-1 0,35-9 0,-35 4 0,0-1 0,0-2 0,-1-1 0,0-1 0,-1-2 0,-1-1 0,0-1 0,-2-2 0,0-1 0,-1-1 0,0-1 0,-2-1 0,-1-2 0,-1 0 0,29-43 0,-41 50 0,-1 0 0,0 0 0,-2-1 0,0-1 0,-1 1 0,8-41 0,-11 30 0,0 0 0,-2-1 0,-1 1 0,-4-34 0,-7-12 0,-3 1 0,-43-140 0,24 116 0,-4 3 0,-79-154 0,83 193 0,-3 1 0,-2 1 0,-2 3 0,-2 1 0,-63-60 0,81 90-682,-40-27-1,32 28-6143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6T19:06:57.590"/>
    </inkml:context>
    <inkml:brush xml:id="br0">
      <inkml:brushProperty name="width" value="0.05" units="cm"/>
      <inkml:brushProperty name="height" value="0.05" units="cm"/>
    </inkml:brush>
  </inkml:definitions>
  <inkml:trace contextRef="#ctx0" brushRef="#br0">5902 1858 24575,'-3'-2'0,"0"0"0,-1-1 0,1 1 0,0-1 0,1 1 0,-4-5 0,-6-5 0,-374-302 0,221 186 0,-2-2 0,-5 8 0,-6 7 0,-198-94 0,-356-108 0,559 246 0,-401-138 0,393 157 0,-232-36 0,-243 21 0,530 65 0,0 5 0,1 5 0,-154 31 0,213-24 0,2 2 0,0 3 0,0 3 0,3 3 0,0 3 0,-112 71 0,128-70 0,2 3 0,2 1 0,0 2 0,3 2 0,1 1 0,2 2 0,2 2 0,2 1 0,-30 55 0,48-74 0,1 0 0,1 1 0,2 0 0,0 1 0,2 0 0,-8 55 0,13-60 0,1 1 0,2 0 0,0-1 0,1 1 0,1-1 0,1 0 0,1 0 0,1 0 0,10 24 0,-1-12 0,3 0 0,0-1 0,2-1 0,1-1 0,2 0 0,35 35 0,6-1 0,108 84 0,-32-44-55,5-5-1,203 104 0,343 105-254,372 120 215,-448-188 95,-429-180 0,265 51 0,-254-78 0,1-9 0,2-8 0,239-11 0,-349-12 0,0-3 0,162-38 0,-186 29 0,-1-3 0,-1-3 0,-1-3 0,81-47 0,-72 31 82,-3-3-1,-1-3 1,-3-3 0,-2-3 0,-3-2-1,60-73 1,-107 115-82,-1-1 0,0-1 0,-2 0 0,13-26 0,-20 36 0,0 1 0,-1-1 0,0 0 0,-1 0 0,1 0 0,-1 1 0,0-1 0,-1-1 0,0 1 0,0 0 0,-1 0 0,1 0 0,-1 0 0,-1 0 0,0 1 0,-3-10 0,-3-2 0,0 0 0,-1 1 0,-1 1 0,-16-21 0,-55-57 0,69 80 0,-86-88 0,-139-112 0,-131-69 0,232 182-1365,14 9-5461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6T19:06:51.633"/>
    </inkml:context>
    <inkml:brush xml:id="br0">
      <inkml:brushProperty name="width" value="0.05" units="cm"/>
      <inkml:brushProperty name="height" value="0.05" units="cm"/>
    </inkml:brush>
  </inkml:definitions>
  <inkml:trace contextRef="#ctx0" brushRef="#br0">1606 165 24575,'-17'-4'0,"-86"-16"0,0 4 0,-1 5 0,-177 4 0,206 10 0,1 3 0,0 3 0,0 4 0,-97 29 0,130-29 0,0 2 0,2 1 0,0 3 0,1 1 0,0 1 0,2 2 0,1 2 0,1 1 0,-31 31 0,51-43 0,1 0 0,1 1 0,1 0 0,0 1 0,0 1 0,2-1 0,-8 19 0,12-21 0,0 0 0,1 0 0,0 0 0,1 0 0,1 1 0,1-1 0,0 1 0,0 0 0,4 27 0,2-11 0,2 0 0,1-1 0,1 0 0,1-1 0,2 0 0,1-1 0,26 43 0,-5-19 0,3-1 0,75 82 0,-66-85 0,1-3 0,2-2 0,2-3 0,1-1 0,3-3 0,0-2 0,3-3 0,89 36 0,-105-52 0,0-2 0,2-2 0,-1-2 0,1-2 0,69 3 0,-75-10 0,0-1 0,0-2 0,-1-2 0,1-1 0,-1-3 0,-1 0 0,41-17 0,-37 9 0,-1-2 0,-1-1 0,-1-2 0,0-2 0,-2-1 0,-1-2 0,-1-1 0,-1-2 0,-2-1 0,-1-1 0,-1-1 0,-2-2 0,-2-1 0,27-51 0,-41 65 0,0 0 0,-2 0 0,0-1 0,-2-1 0,-1 1 0,-1-1 0,0 0 0,-2 0 0,-1 0 0,-1 0 0,-1 0 0,-1 0 0,-1 0 0,-1 0 0,-1 1 0,-1-1 0,-1 1 0,-11-23 0,-3-1 43,-2 0 0,-2 2-1,-2 1 1,-2 1 0,-1 1-1,-3 2 1,-55-54 0,49 57-257,-2 2 1,-1 2 0,-2 1-1,-1 3 1,-1 2 0,-2 1-1,-55-20 1,15 15-6613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4B91DEA-BD33-4082-BDAF-E02B0023AF37}" type="datetimeFigureOut">
              <a:rPr lang="fr-FR" smtClean="0"/>
              <a:t>23/12/2021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0E58D7-435D-4619-8347-43D584E82250}" type="slidenum">
              <a:rPr lang="fr-FR" smtClean="0"/>
              <a:t>‹N°›</a:t>
            </a:fld>
            <a:endParaRPr lang="fr-FR"/>
          </a:p>
        </p:txBody>
      </p:sp>
    </p:spTree>
    <p:extLst>
      <p:ext uri="{BB962C8B-B14F-4D97-AF65-F5344CB8AC3E}">
        <p14:creationId xmlns:p14="http://schemas.microsoft.com/office/powerpoint/2010/main" val="2307326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4B91DEA-BD33-4082-BDAF-E02B0023AF37}" type="datetimeFigureOut">
              <a:rPr lang="fr-FR" smtClean="0"/>
              <a:t>23/12/2021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0E58D7-435D-4619-8347-43D584E82250}" type="slidenum">
              <a:rPr lang="fr-FR" smtClean="0"/>
              <a:t>‹N°›</a:t>
            </a:fld>
            <a:endParaRPr lang="fr-FR"/>
          </a:p>
        </p:txBody>
      </p:sp>
    </p:spTree>
    <p:extLst>
      <p:ext uri="{BB962C8B-B14F-4D97-AF65-F5344CB8AC3E}">
        <p14:creationId xmlns:p14="http://schemas.microsoft.com/office/powerpoint/2010/main" val="392614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4B91DEA-BD33-4082-BDAF-E02B0023AF37}" type="datetimeFigureOut">
              <a:rPr lang="fr-FR" smtClean="0"/>
              <a:t>23/12/2021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0E58D7-435D-4619-8347-43D584E82250}" type="slidenum">
              <a:rPr lang="fr-FR" smtClean="0"/>
              <a:t>‹N°›</a:t>
            </a:fld>
            <a:endParaRPr lang="fr-FR"/>
          </a:p>
        </p:txBody>
      </p:sp>
    </p:spTree>
    <p:extLst>
      <p:ext uri="{BB962C8B-B14F-4D97-AF65-F5344CB8AC3E}">
        <p14:creationId xmlns:p14="http://schemas.microsoft.com/office/powerpoint/2010/main" val="565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4B91DEA-BD33-4082-BDAF-E02B0023AF37}" type="datetimeFigureOut">
              <a:rPr lang="fr-FR" smtClean="0"/>
              <a:t>23/12/2021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0E58D7-435D-4619-8347-43D584E82250}" type="slidenum">
              <a:rPr lang="fr-FR" smtClean="0"/>
              <a:t>‹N°›</a:t>
            </a:fld>
            <a:endParaRPr lang="fr-FR"/>
          </a:p>
        </p:txBody>
      </p:sp>
    </p:spTree>
    <p:extLst>
      <p:ext uri="{BB962C8B-B14F-4D97-AF65-F5344CB8AC3E}">
        <p14:creationId xmlns:p14="http://schemas.microsoft.com/office/powerpoint/2010/main" val="249799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4B91DEA-BD33-4082-BDAF-E02B0023AF37}" type="datetimeFigureOut">
              <a:rPr lang="fr-FR" smtClean="0"/>
              <a:t>23/12/2021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0E58D7-435D-4619-8347-43D584E82250}" type="slidenum">
              <a:rPr lang="fr-FR" smtClean="0"/>
              <a:t>‹N°›</a:t>
            </a:fld>
            <a:endParaRPr lang="fr-FR"/>
          </a:p>
        </p:txBody>
      </p:sp>
    </p:spTree>
    <p:extLst>
      <p:ext uri="{BB962C8B-B14F-4D97-AF65-F5344CB8AC3E}">
        <p14:creationId xmlns:p14="http://schemas.microsoft.com/office/powerpoint/2010/main" val="483804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4B91DEA-BD33-4082-BDAF-E02B0023AF37}" type="datetimeFigureOut">
              <a:rPr lang="fr-FR" smtClean="0"/>
              <a:t>23/12/2021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0E58D7-435D-4619-8347-43D584E82250}" type="slidenum">
              <a:rPr lang="fr-FR" smtClean="0"/>
              <a:t>‹N°›</a:t>
            </a:fld>
            <a:endParaRPr lang="fr-FR"/>
          </a:p>
        </p:txBody>
      </p:sp>
    </p:spTree>
    <p:extLst>
      <p:ext uri="{BB962C8B-B14F-4D97-AF65-F5344CB8AC3E}">
        <p14:creationId xmlns:p14="http://schemas.microsoft.com/office/powerpoint/2010/main" val="2048680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4B91DEA-BD33-4082-BDAF-E02B0023AF37}" type="datetimeFigureOut">
              <a:rPr lang="fr-FR" smtClean="0"/>
              <a:t>23/12/2021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B0E58D7-435D-4619-8347-43D584E82250}" type="slidenum">
              <a:rPr lang="fr-FR" smtClean="0"/>
              <a:t>‹N°›</a:t>
            </a:fld>
            <a:endParaRPr lang="fr-FR"/>
          </a:p>
        </p:txBody>
      </p:sp>
    </p:spTree>
    <p:extLst>
      <p:ext uri="{BB962C8B-B14F-4D97-AF65-F5344CB8AC3E}">
        <p14:creationId xmlns:p14="http://schemas.microsoft.com/office/powerpoint/2010/main" val="361405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4B91DEA-BD33-4082-BDAF-E02B0023AF37}" type="datetimeFigureOut">
              <a:rPr lang="fr-FR" smtClean="0"/>
              <a:t>23/12/2021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B0E58D7-435D-4619-8347-43D584E82250}" type="slidenum">
              <a:rPr lang="fr-FR" smtClean="0"/>
              <a:t>‹N°›</a:t>
            </a:fld>
            <a:endParaRPr lang="fr-FR"/>
          </a:p>
        </p:txBody>
      </p:sp>
    </p:spTree>
    <p:extLst>
      <p:ext uri="{BB962C8B-B14F-4D97-AF65-F5344CB8AC3E}">
        <p14:creationId xmlns:p14="http://schemas.microsoft.com/office/powerpoint/2010/main" val="179005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B91DEA-BD33-4082-BDAF-E02B0023AF37}" type="datetimeFigureOut">
              <a:rPr lang="fr-FR" smtClean="0"/>
              <a:t>23/12/2021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B0E58D7-435D-4619-8347-43D584E82250}" type="slidenum">
              <a:rPr lang="fr-FR" smtClean="0"/>
              <a:t>‹N°›</a:t>
            </a:fld>
            <a:endParaRPr lang="fr-FR"/>
          </a:p>
        </p:txBody>
      </p:sp>
    </p:spTree>
    <p:extLst>
      <p:ext uri="{BB962C8B-B14F-4D97-AF65-F5344CB8AC3E}">
        <p14:creationId xmlns:p14="http://schemas.microsoft.com/office/powerpoint/2010/main" val="1556894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4B91DEA-BD33-4082-BDAF-E02B0023AF37}" type="datetimeFigureOut">
              <a:rPr lang="fr-FR" smtClean="0"/>
              <a:t>23/12/2021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0E58D7-435D-4619-8347-43D584E82250}" type="slidenum">
              <a:rPr lang="fr-FR" smtClean="0"/>
              <a:t>‹N°›</a:t>
            </a:fld>
            <a:endParaRPr lang="fr-FR"/>
          </a:p>
        </p:txBody>
      </p:sp>
    </p:spTree>
    <p:extLst>
      <p:ext uri="{BB962C8B-B14F-4D97-AF65-F5344CB8AC3E}">
        <p14:creationId xmlns:p14="http://schemas.microsoft.com/office/powerpoint/2010/main" val="88234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4B91DEA-BD33-4082-BDAF-E02B0023AF37}" type="datetimeFigureOut">
              <a:rPr lang="fr-FR" smtClean="0"/>
              <a:t>23/12/2021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0E58D7-435D-4619-8347-43D584E82250}" type="slidenum">
              <a:rPr lang="fr-FR" smtClean="0"/>
              <a:t>‹N°›</a:t>
            </a:fld>
            <a:endParaRPr lang="fr-FR"/>
          </a:p>
        </p:txBody>
      </p:sp>
    </p:spTree>
    <p:extLst>
      <p:ext uri="{BB962C8B-B14F-4D97-AF65-F5344CB8AC3E}">
        <p14:creationId xmlns:p14="http://schemas.microsoft.com/office/powerpoint/2010/main" val="575651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91DEA-BD33-4082-BDAF-E02B0023AF37}" type="datetimeFigureOut">
              <a:rPr lang="fr-FR" smtClean="0"/>
              <a:t>23/12/2021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E58D7-435D-4619-8347-43D584E82250}" type="slidenum">
              <a:rPr lang="fr-FR" smtClean="0"/>
              <a:t>‹N°›</a:t>
            </a:fld>
            <a:endParaRPr lang="fr-FR"/>
          </a:p>
        </p:txBody>
      </p:sp>
    </p:spTree>
    <p:extLst>
      <p:ext uri="{BB962C8B-B14F-4D97-AF65-F5344CB8AC3E}">
        <p14:creationId xmlns:p14="http://schemas.microsoft.com/office/powerpoint/2010/main" val="3872371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tmp"/><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tmp"/><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ustomXml" Target="../ink/ink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tmp"/><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tmp"/><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755576" y="1844824"/>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DZ"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rPr>
              <a:t>مقياس: الأزمات المالية والاقتصادية</a:t>
            </a:r>
            <a:endParaRPr lang="fr-FR"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ndParaRPr>
          </a:p>
        </p:txBody>
      </p:sp>
      <p:sp>
        <p:nvSpPr>
          <p:cNvPr id="7" name="Sous-titre 2"/>
          <p:cNvSpPr txBox="1">
            <a:spLocks/>
          </p:cNvSpPr>
          <p:nvPr/>
        </p:nvSpPr>
        <p:spPr>
          <a:xfrm>
            <a:off x="1259632" y="3429000"/>
            <a:ext cx="6400800" cy="1392560"/>
          </a:xfrm>
          <a:prstGeom prst="rect">
            <a:avLst/>
          </a:prstGeom>
          <a:solidFill>
            <a:schemeClr val="accent1">
              <a:lumMod val="20000"/>
              <a:lumOff val="8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ar-DZ"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ar-DZ"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المحور الأول: نظرية الدورات الاقتصادية</a:t>
            </a:r>
          </a:p>
          <a:p>
            <a:endParaRPr lang="fr-FR" dirty="0"/>
          </a:p>
        </p:txBody>
      </p:sp>
      <p:sp>
        <p:nvSpPr>
          <p:cNvPr id="8" name="Sous-titre 2"/>
          <p:cNvSpPr txBox="1">
            <a:spLocks/>
          </p:cNvSpPr>
          <p:nvPr/>
        </p:nvSpPr>
        <p:spPr>
          <a:xfrm>
            <a:off x="2555776" y="5373216"/>
            <a:ext cx="4680520" cy="6271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ar-DZ"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الأستاذة: </a:t>
            </a:r>
            <a:r>
              <a:rPr lang="ar-DZ"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بوالشعور</a:t>
            </a:r>
            <a:r>
              <a:rPr lang="ar-DZ"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شريفة</a:t>
            </a:r>
            <a:endParaRPr lang="fr-F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nvGrpSpPr>
          <p:cNvPr id="9" name="Group 2"/>
          <p:cNvGrpSpPr>
            <a:grpSpLocks/>
          </p:cNvGrpSpPr>
          <p:nvPr/>
        </p:nvGrpSpPr>
        <p:grpSpPr bwMode="auto">
          <a:xfrm>
            <a:off x="1" y="0"/>
            <a:ext cx="9036496" cy="2036763"/>
            <a:chOff x="569" y="1135"/>
            <a:chExt cx="10233" cy="1447"/>
          </a:xfrm>
        </p:grpSpPr>
        <p:sp>
          <p:nvSpPr>
            <p:cNvPr id="10" name="AutoShape 3"/>
            <p:cNvSpPr>
              <a:spLocks noChangeArrowheads="1"/>
            </p:cNvSpPr>
            <p:nvPr/>
          </p:nvSpPr>
          <p:spPr bwMode="auto">
            <a:xfrm>
              <a:off x="569" y="1135"/>
              <a:ext cx="10233" cy="1447"/>
            </a:xfrm>
            <a:prstGeom prst="roundRect">
              <a:avLst>
                <a:gd name="adj" fmla="val 16667"/>
              </a:avLst>
            </a:prstGeom>
            <a:solidFill>
              <a:srgbClr val="D8D8D8">
                <a:alpha val="89999"/>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11" name="Group 4"/>
            <p:cNvGrpSpPr>
              <a:grpSpLocks/>
            </p:cNvGrpSpPr>
            <p:nvPr/>
          </p:nvGrpSpPr>
          <p:grpSpPr bwMode="auto">
            <a:xfrm>
              <a:off x="605" y="1189"/>
              <a:ext cx="10125" cy="1357"/>
              <a:chOff x="749" y="1189"/>
              <a:chExt cx="10690" cy="1372"/>
            </a:xfrm>
          </p:grpSpPr>
          <p:sp>
            <p:nvSpPr>
              <p:cNvPr id="12" name="Rectangle 5"/>
              <p:cNvSpPr>
                <a:spLocks noChangeArrowheads="1"/>
              </p:cNvSpPr>
              <p:nvPr/>
            </p:nvSpPr>
            <p:spPr bwMode="auto">
              <a:xfrm>
                <a:off x="8503" y="1189"/>
                <a:ext cx="2936" cy="1372"/>
              </a:xfrm>
              <a:prstGeom prst="rect">
                <a:avLst/>
              </a:prstGeom>
              <a:solidFill>
                <a:srgbClr val="D8D8D8">
                  <a:alpha val="8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ar-SA" sz="1100" b="1" i="0" u="none" strike="noStrike" cap="none" normalizeH="0" baseline="0">
                    <a:ln>
                      <a:noFill/>
                    </a:ln>
                    <a:solidFill>
                      <a:schemeClr val="tx1"/>
                    </a:solidFill>
                    <a:effectLst/>
                    <a:latin typeface="Arabic Transparent" pitchFamily="2" charset="0"/>
                    <a:ea typeface="Arial" pitchFamily="34" charset="0"/>
                    <a:cs typeface="Arabic Transparent" pitchFamily="2" charset="0"/>
                  </a:rPr>
                  <a:t>جامعة 20 أوت 1955 -سكيكدة</a:t>
                </a:r>
                <a:endParaRPr kumimoji="0" lang="en-GB" sz="1100" b="1" i="0" u="none" strike="noStrike" cap="none" normalizeH="0" baseline="0">
                  <a:ln>
                    <a:noFill/>
                  </a:ln>
                  <a:solidFill>
                    <a:schemeClr val="tx1"/>
                  </a:solidFill>
                  <a:effectLst/>
                  <a:latin typeface="Arabic Transparent" pitchFamily="2" charset="0"/>
                  <a:ea typeface="Arial" pitchFamily="34" charset="0"/>
                  <a:cs typeface="Arial" pitchFamily="34" charset="0"/>
                </a:endParaRPr>
              </a:p>
              <a:p>
                <a:pPr marL="0" marR="0" lvl="0" indent="0" algn="r" defTabSz="914400" rtl="0" eaLnBrk="1" fontAlgn="base" latinLnBrk="0" hangingPunct="1">
                  <a:lnSpc>
                    <a:spcPct val="100000"/>
                  </a:lnSpc>
                  <a:spcBef>
                    <a:spcPct val="0"/>
                  </a:spcBef>
                  <a:spcAft>
                    <a:spcPts val="1000"/>
                  </a:spcAft>
                  <a:buClrTx/>
                  <a:buSzTx/>
                  <a:buFontTx/>
                  <a:buNone/>
                  <a:tabLst/>
                </a:pPr>
                <a:r>
                  <a:rPr kumimoji="0" lang="ar-SA" sz="1100" b="1" i="0" u="none" strike="noStrike" cap="none" normalizeH="0" baseline="0">
                    <a:ln>
                      <a:noFill/>
                    </a:ln>
                    <a:solidFill>
                      <a:schemeClr val="tx1"/>
                    </a:solidFill>
                    <a:effectLst/>
                    <a:latin typeface="Arabic Transparent" pitchFamily="2" charset="0"/>
                    <a:ea typeface="Arial" pitchFamily="34" charset="0"/>
                    <a:cs typeface="Arabic Transparent" pitchFamily="2" charset="0"/>
                  </a:rPr>
                  <a:t>كليـــــة العلوم الاقتصاديـــــــــة</a:t>
                </a:r>
                <a:r>
                  <a:rPr kumimoji="0" lang="fr-FR" sz="1100" b="1" i="0" u="none" strike="noStrike" cap="none" normalizeH="0" baseline="0">
                    <a:ln>
                      <a:noFill/>
                    </a:ln>
                    <a:solidFill>
                      <a:schemeClr val="tx1"/>
                    </a:solidFill>
                    <a:effectLst/>
                    <a:latin typeface="Arabic Transparent" pitchFamily="2" charset="0"/>
                    <a:ea typeface="Arial" pitchFamily="34" charset="0"/>
                    <a:cs typeface="Arabic Transparent" pitchFamily="2" charset="0"/>
                  </a:rPr>
                  <a:t>، </a:t>
                </a:r>
                <a:endParaRPr kumimoji="0" lang="en-US" sz="1100" b="1" i="0" u="none" strike="noStrike" cap="none" normalizeH="0" baseline="0">
                  <a:ln>
                    <a:noFill/>
                  </a:ln>
                  <a:solidFill>
                    <a:schemeClr val="tx1"/>
                  </a:solidFill>
                  <a:effectLst/>
                  <a:latin typeface="Arabic Transparent" pitchFamily="2" charset="0"/>
                  <a:ea typeface="Arial" pitchFamily="34" charset="0"/>
                  <a:cs typeface="Arial" pitchFamily="34" charset="0"/>
                </a:endParaRPr>
              </a:p>
              <a:p>
                <a:pPr marL="0" marR="0" lvl="0" indent="0" algn="r" defTabSz="914400" rtl="0" eaLnBrk="1" fontAlgn="base" latinLnBrk="0" hangingPunct="1">
                  <a:lnSpc>
                    <a:spcPct val="100000"/>
                  </a:lnSpc>
                  <a:spcBef>
                    <a:spcPct val="0"/>
                  </a:spcBef>
                  <a:spcAft>
                    <a:spcPts val="1000"/>
                  </a:spcAft>
                  <a:buClrTx/>
                  <a:buSzTx/>
                  <a:buFontTx/>
                  <a:buNone/>
                  <a:tabLst/>
                </a:pPr>
                <a:r>
                  <a:rPr kumimoji="0" lang="ar-SA" sz="1100" b="1" i="0" u="none" strike="noStrike" cap="none" normalizeH="0" baseline="0">
                    <a:ln>
                      <a:noFill/>
                    </a:ln>
                    <a:solidFill>
                      <a:schemeClr val="tx1"/>
                    </a:solidFill>
                    <a:effectLst/>
                    <a:latin typeface="Arabic Transparent" pitchFamily="2" charset="0"/>
                    <a:ea typeface="Arial" pitchFamily="34" charset="0"/>
                    <a:cs typeface="Arabic Transparent" pitchFamily="2" charset="0"/>
                  </a:rPr>
                  <a:t>التجاريــــة وعلـــوم التسييــــــر</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6"/>
              <p:cNvSpPr>
                <a:spLocks noChangeArrowheads="1"/>
              </p:cNvSpPr>
              <p:nvPr/>
            </p:nvSpPr>
            <p:spPr bwMode="auto">
              <a:xfrm>
                <a:off x="749" y="1219"/>
                <a:ext cx="4133" cy="1271"/>
              </a:xfrm>
              <a:prstGeom prst="rect">
                <a:avLst/>
              </a:prstGeom>
              <a:solidFill>
                <a:srgbClr val="D8D8D8">
                  <a:alpha val="8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a:ln>
                      <a:noFill/>
                    </a:ln>
                    <a:solidFill>
                      <a:srgbClr val="000000"/>
                    </a:solidFill>
                    <a:effectLst/>
                    <a:latin typeface="Book Antiqua" pitchFamily="18" charset="0"/>
                    <a:ea typeface="Arial" pitchFamily="34" charset="0"/>
                    <a:cs typeface="Arial" pitchFamily="34" charset="0"/>
                  </a:rPr>
                  <a:t>Université 20 Août 1955 - Skikda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a:ln>
                      <a:noFill/>
                    </a:ln>
                    <a:solidFill>
                      <a:srgbClr val="000000"/>
                    </a:solidFill>
                    <a:effectLst/>
                    <a:latin typeface="Book Antiqua" pitchFamily="18" charset="0"/>
                    <a:ea typeface="Arial" pitchFamily="34" charset="0"/>
                    <a:cs typeface="Arial" pitchFamily="34" charset="0"/>
                  </a:rPr>
                  <a:t>Faculté des Sciences Economiques, Commerciales et Sc de Gestion </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nvGrpSpPr>
              <p:cNvPr id="14" name="Group 7"/>
              <p:cNvGrpSpPr>
                <a:grpSpLocks/>
              </p:cNvGrpSpPr>
              <p:nvPr/>
            </p:nvGrpSpPr>
            <p:grpSpPr bwMode="auto">
              <a:xfrm>
                <a:off x="4732" y="1234"/>
                <a:ext cx="3911" cy="1262"/>
                <a:chOff x="878" y="359"/>
                <a:chExt cx="2340" cy="2040"/>
              </a:xfrm>
            </p:grpSpPr>
            <p:pic>
              <p:nvPicPr>
                <p:cNvPr id="1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 y="359"/>
                  <a:ext cx="2340" cy="20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9"/>
                <p:cNvSpPr txBox="1">
                  <a:spLocks noChangeArrowheads="1"/>
                </p:cNvSpPr>
                <p:nvPr/>
              </p:nvSpPr>
              <p:spPr bwMode="auto">
                <a:xfrm>
                  <a:off x="1418" y="1319"/>
                  <a:ext cx="1613" cy="35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dirty="0">
                      <a:ln>
                        <a:noFill/>
                      </a:ln>
                      <a:solidFill>
                        <a:schemeClr val="tx1"/>
                      </a:solidFill>
                      <a:effectLst/>
                      <a:latin typeface="Arial" pitchFamily="34" charset="0"/>
                      <a:ea typeface="Arial" pitchFamily="34" charset="0"/>
                      <a:cs typeface="Arial" pitchFamily="34" charset="0"/>
                    </a:rPr>
                    <a:t>                </a:t>
                  </a:r>
                  <a:r>
                    <a:rPr kumimoji="0" lang="ar-SA" sz="1100" b="1" i="0" u="none" strike="noStrike" cap="none" normalizeH="0" baseline="0" dirty="0">
                      <a:ln>
                        <a:noFill/>
                      </a:ln>
                      <a:solidFill>
                        <a:schemeClr val="tx1"/>
                      </a:solidFill>
                      <a:effectLst/>
                      <a:latin typeface="Arial" pitchFamily="34" charset="0"/>
                      <a:ea typeface="Arial" pitchFamily="34" charset="0"/>
                      <a:cs typeface="Arial" pitchFamily="34" charset="0"/>
                    </a:rPr>
                    <a:t>جامعة 20 أوت 1955 - سكيكدة</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grpSp>
        </p:grpSp>
      </p:grpSp>
    </p:spTree>
    <p:extLst>
      <p:ext uri="{BB962C8B-B14F-4D97-AF65-F5344CB8AC3E}">
        <p14:creationId xmlns:p14="http://schemas.microsoft.com/office/powerpoint/2010/main" val="2918310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D6AE38-DC9C-4C3E-BA2F-51AB658FCAE0}"/>
              </a:ext>
            </a:extLst>
          </p:cNvPr>
          <p:cNvSpPr>
            <a:spLocks noGrp="1"/>
          </p:cNvSpPr>
          <p:nvPr>
            <p:ph type="title"/>
          </p:nvPr>
        </p:nvSpPr>
        <p:spPr>
          <a:xfrm>
            <a:off x="457200" y="274638"/>
            <a:ext cx="8229600" cy="778098"/>
          </a:xfrm>
        </p:spPr>
        <p:txBody>
          <a:bodyPr>
            <a:normAutofit/>
          </a:bodyPr>
          <a:lstStyle/>
          <a:p>
            <a:r>
              <a:rPr lang="ar-DZ" sz="2400" dirty="0"/>
              <a:t>أولا: دورة </a:t>
            </a:r>
            <a:r>
              <a:rPr lang="ar-DZ" sz="2400" dirty="0" err="1"/>
              <a:t>كوندراتيف</a:t>
            </a:r>
            <a:endParaRPr lang="fr-FR" sz="2400" dirty="0"/>
          </a:p>
        </p:txBody>
      </p:sp>
      <p:pic>
        <p:nvPicPr>
          <p:cNvPr id="5" name="Espace réservé du contenu 4">
            <a:extLst>
              <a:ext uri="{FF2B5EF4-FFF2-40B4-BE49-F238E27FC236}">
                <a16:creationId xmlns:a16="http://schemas.microsoft.com/office/drawing/2014/main" id="{4C7909E2-3470-4A40-A6DB-4C844F47C5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80728"/>
            <a:ext cx="8229600" cy="5169718"/>
          </a:xfrm>
        </p:spPr>
      </p:pic>
    </p:spTree>
    <p:extLst>
      <p:ext uri="{BB962C8B-B14F-4D97-AF65-F5344CB8AC3E}">
        <p14:creationId xmlns:p14="http://schemas.microsoft.com/office/powerpoint/2010/main" val="1815252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6CABD1-E317-4696-AD0D-8E81262175BB}"/>
              </a:ext>
            </a:extLst>
          </p:cNvPr>
          <p:cNvSpPr>
            <a:spLocks noGrp="1"/>
          </p:cNvSpPr>
          <p:nvPr>
            <p:ph type="title"/>
          </p:nvPr>
        </p:nvSpPr>
        <p:spPr/>
        <p:txBody>
          <a:bodyPr>
            <a:normAutofit fontScale="90000"/>
          </a:bodyPr>
          <a:lstStyle/>
          <a:p>
            <a:pPr rtl="1"/>
            <a:r>
              <a:rPr lang="ar-DZ" dirty="0"/>
              <a:t>ثانيا: كوزنتس للاستثمار العقار ي (طويلة الأجل):</a:t>
            </a:r>
            <a:endParaRPr lang="fr-FR" dirty="0"/>
          </a:p>
        </p:txBody>
      </p:sp>
      <p:pic>
        <p:nvPicPr>
          <p:cNvPr id="5" name="Espace réservé du contenu 4">
            <a:extLst>
              <a:ext uri="{FF2B5EF4-FFF2-40B4-BE49-F238E27FC236}">
                <a16:creationId xmlns:a16="http://schemas.microsoft.com/office/drawing/2014/main" id="{2237AF00-1F68-48DB-8940-EF4EB5F9F5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28801"/>
            <a:ext cx="7931224" cy="1809040"/>
          </a:xfrm>
        </p:spPr>
      </p:pic>
      <p:pic>
        <p:nvPicPr>
          <p:cNvPr id="9" name="Image 8">
            <a:extLst>
              <a:ext uri="{FF2B5EF4-FFF2-40B4-BE49-F238E27FC236}">
                <a16:creationId xmlns:a16="http://schemas.microsoft.com/office/drawing/2014/main" id="{2CFC8B0E-7F8B-4FE0-B6A5-41D1DC699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73015"/>
            <a:ext cx="8229600" cy="2169081"/>
          </a:xfrm>
          <a:prstGeom prst="rect">
            <a:avLst/>
          </a:prstGeom>
        </p:spPr>
      </p:pic>
    </p:spTree>
    <p:extLst>
      <p:ext uri="{BB962C8B-B14F-4D97-AF65-F5344CB8AC3E}">
        <p14:creationId xmlns:p14="http://schemas.microsoft.com/office/powerpoint/2010/main" val="3494006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1A4E7A-F010-4557-898F-286B2EF55ABE}"/>
              </a:ext>
            </a:extLst>
          </p:cNvPr>
          <p:cNvSpPr>
            <a:spLocks noGrp="1"/>
          </p:cNvSpPr>
          <p:nvPr>
            <p:ph type="title"/>
          </p:nvPr>
        </p:nvSpPr>
        <p:spPr/>
        <p:txBody>
          <a:bodyPr>
            <a:normAutofit fontScale="90000"/>
          </a:bodyPr>
          <a:lstStyle/>
          <a:p>
            <a:pPr rtl="1"/>
            <a:r>
              <a:rPr lang="ar-DZ" dirty="0"/>
              <a:t>ثالثا: دورة </a:t>
            </a:r>
            <a:r>
              <a:rPr lang="ar-DZ" dirty="0" err="1"/>
              <a:t>جوغلار</a:t>
            </a:r>
            <a:r>
              <a:rPr lang="ar-DZ" dirty="0"/>
              <a:t> للاستثمار (متوسطة الأجل):</a:t>
            </a:r>
            <a:endParaRPr lang="fr-FR" dirty="0"/>
          </a:p>
        </p:txBody>
      </p:sp>
      <p:pic>
        <p:nvPicPr>
          <p:cNvPr id="5" name="Espace réservé du contenu 4">
            <a:extLst>
              <a:ext uri="{FF2B5EF4-FFF2-40B4-BE49-F238E27FC236}">
                <a16:creationId xmlns:a16="http://schemas.microsoft.com/office/drawing/2014/main" id="{B34F20DA-94AE-47B9-8367-C1A0E39B29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988840"/>
            <a:ext cx="7560840" cy="2880320"/>
          </a:xfrm>
        </p:spPr>
      </p:pic>
    </p:spTree>
    <p:extLst>
      <p:ext uri="{BB962C8B-B14F-4D97-AF65-F5344CB8AC3E}">
        <p14:creationId xmlns:p14="http://schemas.microsoft.com/office/powerpoint/2010/main" val="3130435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D8DC19-0E3C-4BCA-B5EF-E8B394E62A8D}"/>
              </a:ext>
            </a:extLst>
          </p:cNvPr>
          <p:cNvSpPr>
            <a:spLocks noGrp="1"/>
          </p:cNvSpPr>
          <p:nvPr>
            <p:ph type="title"/>
          </p:nvPr>
        </p:nvSpPr>
        <p:spPr/>
        <p:txBody>
          <a:bodyPr/>
          <a:lstStyle/>
          <a:p>
            <a:pPr rtl="1"/>
            <a:r>
              <a:rPr lang="ar-DZ" dirty="0"/>
              <a:t>رابعا: </a:t>
            </a:r>
            <a:r>
              <a:rPr lang="ar-DZ" dirty="0" err="1"/>
              <a:t>كيتشن</a:t>
            </a:r>
            <a:r>
              <a:rPr lang="ar-DZ" dirty="0"/>
              <a:t> للمخزون (قصيرة الأجل):</a:t>
            </a:r>
            <a:endParaRPr lang="fr-FR" dirty="0"/>
          </a:p>
        </p:txBody>
      </p:sp>
      <p:pic>
        <p:nvPicPr>
          <p:cNvPr id="5" name="Espace réservé du contenu 4">
            <a:extLst>
              <a:ext uri="{FF2B5EF4-FFF2-40B4-BE49-F238E27FC236}">
                <a16:creationId xmlns:a16="http://schemas.microsoft.com/office/drawing/2014/main" id="{0D368227-2BD4-4330-9F98-ECDC346B74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844824"/>
            <a:ext cx="7848872" cy="3312368"/>
          </a:xfrm>
        </p:spPr>
      </p:pic>
    </p:spTree>
    <p:extLst>
      <p:ext uri="{BB962C8B-B14F-4D97-AF65-F5344CB8AC3E}">
        <p14:creationId xmlns:p14="http://schemas.microsoft.com/office/powerpoint/2010/main" val="3323223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3515E281-D17F-4EAE-A123-653A292837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620689"/>
            <a:ext cx="7931224" cy="3528392"/>
          </a:xfrm>
        </p:spPr>
      </p:pic>
      <p:pic>
        <p:nvPicPr>
          <p:cNvPr id="7" name="Image 6">
            <a:extLst>
              <a:ext uri="{FF2B5EF4-FFF2-40B4-BE49-F238E27FC236}">
                <a16:creationId xmlns:a16="http://schemas.microsoft.com/office/drawing/2014/main" id="{A281211A-5146-40C4-AF1B-50059DC9E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 y="4365104"/>
            <a:ext cx="7931224" cy="1008112"/>
          </a:xfrm>
          <a:prstGeom prst="rect">
            <a:avLst/>
          </a:prstGeom>
        </p:spPr>
      </p:pic>
      <p:pic>
        <p:nvPicPr>
          <p:cNvPr id="9" name="Image 8">
            <a:extLst>
              <a:ext uri="{FF2B5EF4-FFF2-40B4-BE49-F238E27FC236}">
                <a16:creationId xmlns:a16="http://schemas.microsoft.com/office/drawing/2014/main" id="{E9C43654-DE0C-4B6D-B2DB-65FE9B83D3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445223"/>
            <a:ext cx="7931224" cy="864096"/>
          </a:xfrm>
          <a:prstGeom prst="rect">
            <a:avLst/>
          </a:prstGeom>
        </p:spPr>
      </p:pic>
    </p:spTree>
    <p:extLst>
      <p:ext uri="{BB962C8B-B14F-4D97-AF65-F5344CB8AC3E}">
        <p14:creationId xmlns:p14="http://schemas.microsoft.com/office/powerpoint/2010/main" val="3217154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8A5C42-46D6-4C2C-BEFF-075280D6603D}"/>
              </a:ext>
            </a:extLst>
          </p:cNvPr>
          <p:cNvSpPr>
            <a:spLocks noGrp="1"/>
          </p:cNvSpPr>
          <p:nvPr>
            <p:ph type="title"/>
          </p:nvPr>
        </p:nvSpPr>
        <p:spPr/>
        <p:txBody>
          <a:bodyPr/>
          <a:lstStyle/>
          <a:p>
            <a:r>
              <a:rPr lang="ar-DZ" dirty="0"/>
              <a:t>خصائص الدورات الاقتصادية.</a:t>
            </a:r>
            <a:endParaRPr lang="fr-FR" dirty="0"/>
          </a:p>
        </p:txBody>
      </p:sp>
      <p:sp>
        <p:nvSpPr>
          <p:cNvPr id="3" name="Espace réservé du contenu 2">
            <a:extLst>
              <a:ext uri="{FF2B5EF4-FFF2-40B4-BE49-F238E27FC236}">
                <a16:creationId xmlns:a16="http://schemas.microsoft.com/office/drawing/2014/main" id="{144BC7F4-BFFD-4C6D-8A83-AA3C621F2BE1}"/>
              </a:ext>
            </a:extLst>
          </p:cNvPr>
          <p:cNvSpPr>
            <a:spLocks noGrp="1"/>
          </p:cNvSpPr>
          <p:nvPr>
            <p:ph idx="1"/>
          </p:nvPr>
        </p:nvSpPr>
        <p:spPr/>
        <p:txBody>
          <a:bodyPr/>
          <a:lstStyle/>
          <a:p>
            <a:pPr marL="0" indent="0" algn="r" rtl="1">
              <a:buNone/>
            </a:pPr>
            <a:r>
              <a:rPr lang="ar-DZ" dirty="0"/>
              <a:t>يمكن تقسيم هذه الخصائص إلى خصائص مشتركة وأخرى غير مشتركة.</a:t>
            </a:r>
          </a:p>
          <a:p>
            <a:pPr marL="0" indent="0" algn="r" rtl="1">
              <a:buNone/>
            </a:pPr>
            <a:endParaRPr lang="ar-DZ" dirty="0"/>
          </a:p>
          <a:p>
            <a:pPr marL="0" indent="0" algn="r" rtl="1">
              <a:buNone/>
            </a:pPr>
            <a:endParaRPr lang="ar-DZ" dirty="0"/>
          </a:p>
          <a:p>
            <a:pPr marL="0" indent="0" algn="r" rtl="1">
              <a:buNone/>
            </a:pPr>
            <a:r>
              <a:rPr lang="ar-DZ" dirty="0"/>
              <a:t>(المرجع: مطبوعة نادية عقون جامعة باتنة) </a:t>
            </a:r>
            <a:endParaRPr lang="fr-FR" dirty="0"/>
          </a:p>
          <a:p>
            <a:pPr marL="0" indent="0" algn="r" rtl="1">
              <a:buNone/>
            </a:pPr>
            <a:endParaRPr lang="fr-FR" dirty="0"/>
          </a:p>
        </p:txBody>
      </p:sp>
    </p:spTree>
    <p:extLst>
      <p:ext uri="{BB962C8B-B14F-4D97-AF65-F5344CB8AC3E}">
        <p14:creationId xmlns:p14="http://schemas.microsoft.com/office/powerpoint/2010/main" val="2992402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817301-FED8-41A1-B51B-A7203E861BAF}"/>
              </a:ext>
            </a:extLst>
          </p:cNvPr>
          <p:cNvSpPr>
            <a:spLocks noGrp="1"/>
          </p:cNvSpPr>
          <p:nvPr>
            <p:ph type="title"/>
          </p:nvPr>
        </p:nvSpPr>
        <p:spPr>
          <a:xfrm>
            <a:off x="457200" y="274638"/>
            <a:ext cx="8229600" cy="850106"/>
          </a:xfrm>
        </p:spPr>
        <p:txBody>
          <a:bodyPr>
            <a:normAutofit/>
          </a:bodyPr>
          <a:lstStyle/>
          <a:p>
            <a:pPr rtl="1"/>
            <a:r>
              <a:rPr lang="ar-DZ" sz="3200" b="1" dirty="0"/>
              <a:t>أ. </a:t>
            </a:r>
            <a:r>
              <a:rPr lang="ar-DZ" sz="2800" b="1" dirty="0"/>
              <a:t>الخصائص</a:t>
            </a:r>
            <a:r>
              <a:rPr lang="ar-DZ" sz="3200" b="1" dirty="0"/>
              <a:t> المشتركة للدورات الاقتصادية:</a:t>
            </a:r>
            <a:endParaRPr lang="fr-FR" sz="3200" b="1" dirty="0"/>
          </a:p>
        </p:txBody>
      </p:sp>
      <p:pic>
        <p:nvPicPr>
          <p:cNvPr id="5" name="Espace réservé du contenu 4">
            <a:extLst>
              <a:ext uri="{FF2B5EF4-FFF2-40B4-BE49-F238E27FC236}">
                <a16:creationId xmlns:a16="http://schemas.microsoft.com/office/drawing/2014/main" id="{C37130DF-A1BB-4826-99BC-EAE4B986A2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124744"/>
            <a:ext cx="7848872" cy="5112568"/>
          </a:xfrm>
        </p:spPr>
      </p:pic>
    </p:spTree>
    <p:extLst>
      <p:ext uri="{BB962C8B-B14F-4D97-AF65-F5344CB8AC3E}">
        <p14:creationId xmlns:p14="http://schemas.microsoft.com/office/powerpoint/2010/main" val="855975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FA12561D-CBE3-4CE1-A963-328F53B803F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2524"/>
          <a:stretch/>
        </p:blipFill>
        <p:spPr>
          <a:xfrm>
            <a:off x="827584" y="836712"/>
            <a:ext cx="7704855" cy="5271442"/>
          </a:xfrm>
        </p:spPr>
      </p:pic>
    </p:spTree>
    <p:extLst>
      <p:ext uri="{BB962C8B-B14F-4D97-AF65-F5344CB8AC3E}">
        <p14:creationId xmlns:p14="http://schemas.microsoft.com/office/powerpoint/2010/main" val="3982699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4E344F-00AB-4EA6-ADAF-E3795D97E8DB}"/>
              </a:ext>
            </a:extLst>
          </p:cNvPr>
          <p:cNvSpPr>
            <a:spLocks noGrp="1"/>
          </p:cNvSpPr>
          <p:nvPr>
            <p:ph type="title"/>
          </p:nvPr>
        </p:nvSpPr>
        <p:spPr>
          <a:xfrm>
            <a:off x="457200" y="274638"/>
            <a:ext cx="8229600" cy="706090"/>
          </a:xfrm>
        </p:spPr>
        <p:txBody>
          <a:bodyPr>
            <a:noAutofit/>
          </a:bodyPr>
          <a:lstStyle/>
          <a:p>
            <a:pPr rtl="1"/>
            <a:r>
              <a:rPr lang="ar-DZ" sz="2400" b="1" dirty="0"/>
              <a:t>ب. الخصائص غير المشتركة للدورات الاقتصادية:</a:t>
            </a:r>
            <a:endParaRPr lang="fr-FR" sz="2400" b="1" dirty="0"/>
          </a:p>
        </p:txBody>
      </p:sp>
      <p:pic>
        <p:nvPicPr>
          <p:cNvPr id="5" name="Espace réservé du contenu 4">
            <a:extLst>
              <a:ext uri="{FF2B5EF4-FFF2-40B4-BE49-F238E27FC236}">
                <a16:creationId xmlns:a16="http://schemas.microsoft.com/office/drawing/2014/main" id="{5F68F7B4-CADC-4D71-8A20-A9D82F1EF1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232947"/>
            <a:ext cx="8229600" cy="1259949"/>
          </a:xfrm>
        </p:spPr>
      </p:pic>
      <p:pic>
        <p:nvPicPr>
          <p:cNvPr id="7" name="Image 6">
            <a:extLst>
              <a:ext uri="{FF2B5EF4-FFF2-40B4-BE49-F238E27FC236}">
                <a16:creationId xmlns:a16="http://schemas.microsoft.com/office/drawing/2014/main" id="{70AD51B6-6FB1-4446-9087-BCDAF087B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636912"/>
            <a:ext cx="8383960" cy="3600399"/>
          </a:xfrm>
          <a:prstGeom prst="rect">
            <a:avLst/>
          </a:prstGeom>
        </p:spPr>
      </p:pic>
    </p:spTree>
    <p:extLst>
      <p:ext uri="{BB962C8B-B14F-4D97-AF65-F5344CB8AC3E}">
        <p14:creationId xmlns:p14="http://schemas.microsoft.com/office/powerpoint/2010/main" val="690097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3F7759-B3FD-4EB7-9562-1D85CAC8B5E7}"/>
              </a:ext>
            </a:extLst>
          </p:cNvPr>
          <p:cNvSpPr>
            <a:spLocks noGrp="1"/>
          </p:cNvSpPr>
          <p:nvPr>
            <p:ph type="title"/>
          </p:nvPr>
        </p:nvSpPr>
        <p:spPr>
          <a:xfrm>
            <a:off x="457200" y="274638"/>
            <a:ext cx="8229600" cy="850106"/>
          </a:xfrm>
        </p:spPr>
        <p:txBody>
          <a:bodyPr>
            <a:normAutofit/>
          </a:bodyPr>
          <a:lstStyle/>
          <a:p>
            <a:r>
              <a:rPr lang="ar-DZ" sz="3600" b="1" dirty="0"/>
              <a:t>النظريات المفسرة للدورات الاقتصادية:</a:t>
            </a:r>
            <a:endParaRPr lang="fr-FR" sz="3600" b="1" dirty="0"/>
          </a:p>
        </p:txBody>
      </p:sp>
      <p:pic>
        <p:nvPicPr>
          <p:cNvPr id="5" name="Espace réservé du contenu 4">
            <a:extLst>
              <a:ext uri="{FF2B5EF4-FFF2-40B4-BE49-F238E27FC236}">
                <a16:creationId xmlns:a16="http://schemas.microsoft.com/office/drawing/2014/main" id="{5A9AC0C3-3DC3-46B4-992B-CCB9D35A98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11250"/>
            <a:ext cx="7776864" cy="1937829"/>
          </a:xfrm>
        </p:spPr>
      </p:pic>
      <p:sp>
        <p:nvSpPr>
          <p:cNvPr id="7" name="ZoneTexte 6">
            <a:extLst>
              <a:ext uri="{FF2B5EF4-FFF2-40B4-BE49-F238E27FC236}">
                <a16:creationId xmlns:a16="http://schemas.microsoft.com/office/drawing/2014/main" id="{42087D8D-2980-422C-AF00-8C9C37E16B0D}"/>
              </a:ext>
            </a:extLst>
          </p:cNvPr>
          <p:cNvSpPr txBox="1"/>
          <p:nvPr/>
        </p:nvSpPr>
        <p:spPr>
          <a:xfrm>
            <a:off x="457200" y="1124744"/>
            <a:ext cx="7931224" cy="954107"/>
          </a:xfrm>
          <a:prstGeom prst="rect">
            <a:avLst/>
          </a:prstGeom>
          <a:noFill/>
        </p:spPr>
        <p:txBody>
          <a:bodyPr wrap="square">
            <a:spAutoFit/>
          </a:bodyPr>
          <a:lstStyle/>
          <a:p>
            <a:pPr algn="r" rtl="1"/>
            <a:r>
              <a:rPr lang="ar-DZ" sz="2800" dirty="0"/>
              <a:t>بشكل عام فإن أغلب الاقتصاديين يرجعون أسباب الدورات الاقتصادية إلى عدة عوامل يمكن تثبيتها في اثنتين هما</a:t>
            </a:r>
            <a:endParaRPr lang="fr-FR" sz="2800" dirty="0"/>
          </a:p>
        </p:txBody>
      </p:sp>
      <p:sp>
        <p:nvSpPr>
          <p:cNvPr id="9" name="ZoneTexte 8">
            <a:extLst>
              <a:ext uri="{FF2B5EF4-FFF2-40B4-BE49-F238E27FC236}">
                <a16:creationId xmlns:a16="http://schemas.microsoft.com/office/drawing/2014/main" id="{25D7D4B1-3A78-49AC-997D-88DBDAC65DEC}"/>
              </a:ext>
            </a:extLst>
          </p:cNvPr>
          <p:cNvSpPr txBox="1"/>
          <p:nvPr/>
        </p:nvSpPr>
        <p:spPr>
          <a:xfrm>
            <a:off x="935596" y="4797152"/>
            <a:ext cx="7272808" cy="523220"/>
          </a:xfrm>
          <a:prstGeom prst="rect">
            <a:avLst/>
          </a:prstGeom>
          <a:noFill/>
        </p:spPr>
        <p:txBody>
          <a:bodyPr wrap="square">
            <a:spAutoFit/>
          </a:bodyPr>
          <a:lstStyle/>
          <a:p>
            <a:pPr algn="r" rtl="1"/>
            <a:r>
              <a:rPr lang="ar-DZ" sz="2800" dirty="0"/>
              <a:t>(المرجع: مطبوعة الأستاذ ساحلي لزهر جامعة سكيكدة)</a:t>
            </a:r>
            <a:endParaRPr lang="fr-FR" sz="2800" dirty="0"/>
          </a:p>
        </p:txBody>
      </p:sp>
    </p:spTree>
    <p:extLst>
      <p:ext uri="{BB962C8B-B14F-4D97-AF65-F5344CB8AC3E}">
        <p14:creationId xmlns:p14="http://schemas.microsoft.com/office/powerpoint/2010/main" val="3534115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تعريف الدورات الاقتصادية</a:t>
            </a:r>
            <a:endParaRPr lang="fr-FR" dirty="0"/>
          </a:p>
        </p:txBody>
      </p:sp>
      <p:sp>
        <p:nvSpPr>
          <p:cNvPr id="3" name="Espace réservé du contenu 2"/>
          <p:cNvSpPr>
            <a:spLocks noGrp="1"/>
          </p:cNvSpPr>
          <p:nvPr>
            <p:ph idx="1"/>
          </p:nvPr>
        </p:nvSpPr>
        <p:spPr/>
        <p:txBody>
          <a:bodyPr/>
          <a:lstStyle/>
          <a:p>
            <a:pPr marL="0" indent="0" algn="just" rtl="1">
              <a:buNone/>
            </a:pPr>
            <a:r>
              <a:rPr lang="ar-DZ" dirty="0"/>
              <a:t>يشير مصطلح الدورة الاقتصادية إلى تكرار ظاهرة معينة. حيث أنها تشير إلى التعاقب والتقلب بين التوسع والانكماش في النشاط الاقتصادي.</a:t>
            </a:r>
          </a:p>
          <a:p>
            <a:pPr marL="0" indent="0" algn="just" rtl="1">
              <a:buNone/>
            </a:pPr>
            <a:endParaRPr lang="ar-DZ" dirty="0"/>
          </a:p>
        </p:txBody>
      </p:sp>
      <p:pic>
        <p:nvPicPr>
          <p:cNvPr id="4" name="Image 3">
            <a:extLst>
              <a:ext uri="{FF2B5EF4-FFF2-40B4-BE49-F238E27FC236}">
                <a16:creationId xmlns:a16="http://schemas.microsoft.com/office/drawing/2014/main" id="{26B22AA5-DFA7-4C59-B84E-99AAD98DA69E}"/>
              </a:ext>
            </a:extLst>
          </p:cNvPr>
          <p:cNvPicPr>
            <a:picLocks noChangeAspect="1"/>
          </p:cNvPicPr>
          <p:nvPr/>
        </p:nvPicPr>
        <p:blipFill rotWithShape="1">
          <a:blip r:embed="rId2">
            <a:extLst>
              <a:ext uri="{28A0092B-C50C-407E-A947-70E740481C1C}">
                <a14:useLocalDpi xmlns:a14="http://schemas.microsoft.com/office/drawing/2010/main" val="0"/>
              </a:ext>
            </a:extLst>
          </a:blip>
          <a:srcRect l="31975" t="33807" r="33503" b="22181"/>
          <a:stretch/>
        </p:blipFill>
        <p:spPr bwMode="auto">
          <a:xfrm>
            <a:off x="1331640" y="3429001"/>
            <a:ext cx="6480720" cy="26971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5905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76272F-E629-4A89-BC99-FC75CE1E3147}"/>
              </a:ext>
            </a:extLst>
          </p:cNvPr>
          <p:cNvSpPr>
            <a:spLocks noGrp="1"/>
          </p:cNvSpPr>
          <p:nvPr>
            <p:ph type="title"/>
          </p:nvPr>
        </p:nvSpPr>
        <p:spPr>
          <a:xfrm>
            <a:off x="457200" y="274638"/>
            <a:ext cx="8229600" cy="922114"/>
          </a:xfrm>
        </p:spPr>
        <p:txBody>
          <a:bodyPr>
            <a:normAutofit/>
          </a:bodyPr>
          <a:lstStyle/>
          <a:p>
            <a:pPr rtl="1"/>
            <a:r>
              <a:rPr lang="ar-DZ" sz="3200" b="1" dirty="0"/>
              <a:t>أ. النظريات المناخية</a:t>
            </a:r>
            <a:endParaRPr lang="fr-FR" sz="3200" b="1" dirty="0"/>
          </a:p>
        </p:txBody>
      </p:sp>
      <p:sp>
        <p:nvSpPr>
          <p:cNvPr id="3" name="Espace réservé du contenu 2">
            <a:extLst>
              <a:ext uri="{FF2B5EF4-FFF2-40B4-BE49-F238E27FC236}">
                <a16:creationId xmlns:a16="http://schemas.microsoft.com/office/drawing/2014/main" id="{C2D387AE-1918-416B-8CE8-EF1C82C28B07}"/>
              </a:ext>
            </a:extLst>
          </p:cNvPr>
          <p:cNvSpPr>
            <a:spLocks noGrp="1"/>
          </p:cNvSpPr>
          <p:nvPr>
            <p:ph idx="1"/>
          </p:nvPr>
        </p:nvSpPr>
        <p:spPr>
          <a:xfrm>
            <a:off x="457200" y="1600200"/>
            <a:ext cx="8229600" cy="4525963"/>
          </a:xfrm>
        </p:spPr>
        <p:txBody>
          <a:bodyPr>
            <a:normAutofit/>
          </a:bodyPr>
          <a:lstStyle/>
          <a:p>
            <a:pPr marL="0" indent="0" algn="just" rtl="1">
              <a:buNone/>
            </a:pPr>
            <a:r>
              <a:rPr lang="ar-DZ" sz="2800" dirty="0"/>
              <a:t>يعتبر المفكران </a:t>
            </a:r>
            <a:r>
              <a:rPr lang="ar-DZ" sz="2800" dirty="0" err="1"/>
              <a:t>جيفونز</a:t>
            </a:r>
            <a:r>
              <a:rPr lang="ar-DZ" sz="2800" dirty="0"/>
              <a:t> (</a:t>
            </a:r>
            <a:r>
              <a:rPr lang="fr-FR" sz="2800" dirty="0"/>
              <a:t>William Jevons Stanley </a:t>
            </a:r>
            <a:r>
              <a:rPr lang="ar-DZ" sz="2800" dirty="0"/>
              <a:t>) وهنري مور (</a:t>
            </a:r>
            <a:r>
              <a:rPr lang="fr-FR" sz="2800" dirty="0" err="1"/>
              <a:t>Moor.H</a:t>
            </a:r>
            <a:r>
              <a:rPr lang="fr-FR" sz="2800" dirty="0"/>
              <a:t> </a:t>
            </a:r>
            <a:r>
              <a:rPr lang="ar-DZ" sz="2800" dirty="0"/>
              <a:t>) من كبار منظري هذا الاتجاه فهم يرجعون أسباب الدورات الاقتصادية إلى:</a:t>
            </a:r>
          </a:p>
          <a:p>
            <a:pPr marL="0" indent="0" algn="just" rtl="1">
              <a:buNone/>
            </a:pPr>
            <a:endParaRPr lang="fr-FR" sz="2800" dirty="0"/>
          </a:p>
        </p:txBody>
      </p:sp>
      <p:pic>
        <p:nvPicPr>
          <p:cNvPr id="5" name="Image 4">
            <a:extLst>
              <a:ext uri="{FF2B5EF4-FFF2-40B4-BE49-F238E27FC236}">
                <a16:creationId xmlns:a16="http://schemas.microsoft.com/office/drawing/2014/main" id="{9DBE1598-101F-4249-BA20-C470BB424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3" y="2924944"/>
            <a:ext cx="7992888" cy="2880320"/>
          </a:xfrm>
          <a:prstGeom prst="rect">
            <a:avLst/>
          </a:prstGeom>
        </p:spPr>
      </p:pic>
    </p:spTree>
    <p:extLst>
      <p:ext uri="{BB962C8B-B14F-4D97-AF65-F5344CB8AC3E}">
        <p14:creationId xmlns:p14="http://schemas.microsoft.com/office/powerpoint/2010/main" val="3390664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BB357C1F-3D8B-4E6C-9144-5C7B447748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5" y="1916832"/>
            <a:ext cx="7704856" cy="3744416"/>
          </a:xfrm>
        </p:spPr>
      </p:pic>
      <p:sp>
        <p:nvSpPr>
          <p:cNvPr id="4" name="Titre 1">
            <a:extLst>
              <a:ext uri="{FF2B5EF4-FFF2-40B4-BE49-F238E27FC236}">
                <a16:creationId xmlns:a16="http://schemas.microsoft.com/office/drawing/2014/main" id="{6579FF5F-FB0E-437E-BECF-C24B5FA47557}"/>
              </a:ext>
            </a:extLst>
          </p:cNvPr>
          <p:cNvSpPr>
            <a:spLocks noGrp="1"/>
          </p:cNvSpPr>
          <p:nvPr>
            <p:ph type="title"/>
          </p:nvPr>
        </p:nvSpPr>
        <p:spPr>
          <a:xfrm>
            <a:off x="457200" y="274638"/>
            <a:ext cx="8229600" cy="1143000"/>
          </a:xfrm>
        </p:spPr>
        <p:txBody>
          <a:bodyPr>
            <a:normAutofit/>
          </a:bodyPr>
          <a:lstStyle/>
          <a:p>
            <a:pPr rtl="1"/>
            <a:r>
              <a:rPr lang="ar-DZ" sz="3200" b="1" dirty="0"/>
              <a:t>أ. النظريات المناخية</a:t>
            </a:r>
            <a:endParaRPr lang="fr-FR" sz="3200" b="1" dirty="0"/>
          </a:p>
        </p:txBody>
      </p:sp>
    </p:spTree>
    <p:extLst>
      <p:ext uri="{BB962C8B-B14F-4D97-AF65-F5344CB8AC3E}">
        <p14:creationId xmlns:p14="http://schemas.microsoft.com/office/powerpoint/2010/main" val="2510657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696084-60DF-4D6D-910C-1C62DCAA17D0}"/>
              </a:ext>
            </a:extLst>
          </p:cNvPr>
          <p:cNvSpPr>
            <a:spLocks noGrp="1"/>
          </p:cNvSpPr>
          <p:nvPr>
            <p:ph type="title"/>
          </p:nvPr>
        </p:nvSpPr>
        <p:spPr>
          <a:xfrm>
            <a:off x="457200" y="228600"/>
            <a:ext cx="8229600" cy="896144"/>
          </a:xfrm>
        </p:spPr>
        <p:txBody>
          <a:bodyPr>
            <a:normAutofit/>
          </a:bodyPr>
          <a:lstStyle/>
          <a:p>
            <a:r>
              <a:rPr lang="ar-DZ" sz="3600" b="1" dirty="0"/>
              <a:t>ب. النظريات النقدية</a:t>
            </a:r>
            <a:endParaRPr lang="fr-FR" sz="3600" b="1" dirty="0"/>
          </a:p>
        </p:txBody>
      </p:sp>
      <p:pic>
        <p:nvPicPr>
          <p:cNvPr id="5" name="Espace réservé du contenu 4">
            <a:extLst>
              <a:ext uri="{FF2B5EF4-FFF2-40B4-BE49-F238E27FC236}">
                <a16:creationId xmlns:a16="http://schemas.microsoft.com/office/drawing/2014/main" id="{38DEEDD9-A71F-4451-92B0-4263DB027B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412776"/>
            <a:ext cx="7200799" cy="3816424"/>
          </a:xfrm>
        </p:spPr>
      </p:pic>
    </p:spTree>
    <p:extLst>
      <p:ext uri="{BB962C8B-B14F-4D97-AF65-F5344CB8AC3E}">
        <p14:creationId xmlns:p14="http://schemas.microsoft.com/office/powerpoint/2010/main" val="4159776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D518C746-D9DA-464E-A7F9-9978233ACA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620688"/>
            <a:ext cx="7848872" cy="5505475"/>
          </a:xfrm>
        </p:spPr>
      </p:pic>
    </p:spTree>
    <p:extLst>
      <p:ext uri="{BB962C8B-B14F-4D97-AF65-F5344CB8AC3E}">
        <p14:creationId xmlns:p14="http://schemas.microsoft.com/office/powerpoint/2010/main" val="196310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23B63CC8-7D5D-4294-A5A2-E0447A3E19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908720"/>
            <a:ext cx="7632848" cy="4752528"/>
          </a:xfrm>
        </p:spPr>
      </p:pic>
    </p:spTree>
    <p:extLst>
      <p:ext uri="{BB962C8B-B14F-4D97-AF65-F5344CB8AC3E}">
        <p14:creationId xmlns:p14="http://schemas.microsoft.com/office/powerpoint/2010/main" val="2826961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25928E-FED2-4DCB-9535-AF6C6F6F37A1}"/>
              </a:ext>
            </a:extLst>
          </p:cNvPr>
          <p:cNvSpPr>
            <a:spLocks noGrp="1"/>
          </p:cNvSpPr>
          <p:nvPr>
            <p:ph type="title"/>
          </p:nvPr>
        </p:nvSpPr>
        <p:spPr>
          <a:xfrm>
            <a:off x="457200" y="274638"/>
            <a:ext cx="8229600" cy="922114"/>
          </a:xfrm>
        </p:spPr>
        <p:txBody>
          <a:bodyPr/>
          <a:lstStyle/>
          <a:p>
            <a:r>
              <a:rPr lang="ar-DZ" b="1" dirty="0"/>
              <a:t>نظرية </a:t>
            </a:r>
            <a:r>
              <a:rPr lang="ar-DZ" b="1" dirty="0" err="1"/>
              <a:t>هاوتري</a:t>
            </a:r>
            <a:endParaRPr lang="fr-FR" b="1" dirty="0"/>
          </a:p>
        </p:txBody>
      </p:sp>
      <p:pic>
        <p:nvPicPr>
          <p:cNvPr id="4" name="Espace réservé du contenu 3">
            <a:extLst>
              <a:ext uri="{FF2B5EF4-FFF2-40B4-BE49-F238E27FC236}">
                <a16:creationId xmlns:a16="http://schemas.microsoft.com/office/drawing/2014/main" id="{F3630576-E2FA-4BA6-8921-DAB9F681F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844824"/>
            <a:ext cx="7560840" cy="3816424"/>
          </a:xfrm>
          <a:prstGeom prst="rect">
            <a:avLst/>
          </a:prstGeom>
        </p:spPr>
      </p:pic>
    </p:spTree>
    <p:extLst>
      <p:ext uri="{BB962C8B-B14F-4D97-AF65-F5344CB8AC3E}">
        <p14:creationId xmlns:p14="http://schemas.microsoft.com/office/powerpoint/2010/main" val="1864760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03CD4BA3-318F-4CBC-9661-B40F05FCE5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836712"/>
            <a:ext cx="8003232" cy="5112568"/>
          </a:xfrm>
        </p:spPr>
      </p:pic>
    </p:spTree>
    <p:extLst>
      <p:ext uri="{BB962C8B-B14F-4D97-AF65-F5344CB8AC3E}">
        <p14:creationId xmlns:p14="http://schemas.microsoft.com/office/powerpoint/2010/main" val="1282896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7D1295-5458-4F2A-83F0-5A297AC46447}"/>
              </a:ext>
            </a:extLst>
          </p:cNvPr>
          <p:cNvSpPr>
            <a:spLocks noGrp="1"/>
          </p:cNvSpPr>
          <p:nvPr>
            <p:ph type="title"/>
          </p:nvPr>
        </p:nvSpPr>
        <p:spPr>
          <a:xfrm>
            <a:off x="457200" y="274638"/>
            <a:ext cx="8229600" cy="778098"/>
          </a:xfrm>
        </p:spPr>
        <p:txBody>
          <a:bodyPr/>
          <a:lstStyle/>
          <a:p>
            <a:r>
              <a:rPr lang="ar-DZ" b="1" dirty="0"/>
              <a:t>نظرية </a:t>
            </a:r>
            <a:r>
              <a:rPr lang="ar-DZ" b="1" dirty="0" err="1"/>
              <a:t>شامبتر</a:t>
            </a:r>
            <a:endParaRPr lang="fr-FR" b="1" dirty="0"/>
          </a:p>
        </p:txBody>
      </p:sp>
      <p:pic>
        <p:nvPicPr>
          <p:cNvPr id="5" name="Espace réservé du contenu 4">
            <a:extLst>
              <a:ext uri="{FF2B5EF4-FFF2-40B4-BE49-F238E27FC236}">
                <a16:creationId xmlns:a16="http://schemas.microsoft.com/office/drawing/2014/main" id="{930843FC-4669-4333-A2D0-42C43CDE38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96752"/>
            <a:ext cx="7931223" cy="4752528"/>
          </a:xfrm>
        </p:spPr>
      </p:pic>
    </p:spTree>
    <p:extLst>
      <p:ext uri="{BB962C8B-B14F-4D97-AF65-F5344CB8AC3E}">
        <p14:creationId xmlns:p14="http://schemas.microsoft.com/office/powerpoint/2010/main" val="1639516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B71CB5-AD81-49CC-B54C-FF803C734B56}"/>
              </a:ext>
            </a:extLst>
          </p:cNvPr>
          <p:cNvSpPr>
            <a:spLocks noGrp="1"/>
          </p:cNvSpPr>
          <p:nvPr>
            <p:ph type="title"/>
          </p:nvPr>
        </p:nvSpPr>
        <p:spPr/>
        <p:txBody>
          <a:bodyPr/>
          <a:lstStyle/>
          <a:p>
            <a:pPr rtl="1"/>
            <a:r>
              <a:rPr lang="ar-DZ" b="1" dirty="0"/>
              <a:t>الدورات الاقتصادية</a:t>
            </a:r>
            <a:endParaRPr lang="fr-FR" b="1" dirty="0"/>
          </a:p>
        </p:txBody>
      </p:sp>
      <p:sp>
        <p:nvSpPr>
          <p:cNvPr id="3" name="Espace réservé du contenu 2">
            <a:extLst>
              <a:ext uri="{FF2B5EF4-FFF2-40B4-BE49-F238E27FC236}">
                <a16:creationId xmlns:a16="http://schemas.microsoft.com/office/drawing/2014/main" id="{A8025AC5-D72E-4959-9612-27940A8C2BAB}"/>
              </a:ext>
            </a:extLst>
          </p:cNvPr>
          <p:cNvSpPr>
            <a:spLocks noGrp="1"/>
          </p:cNvSpPr>
          <p:nvPr>
            <p:ph idx="1"/>
          </p:nvPr>
        </p:nvSpPr>
        <p:spPr/>
        <p:txBody>
          <a:bodyPr>
            <a:normAutofit fontScale="92500"/>
          </a:bodyPr>
          <a:lstStyle/>
          <a:p>
            <a:pPr marL="0" marR="0" indent="449580" algn="just" rtl="1">
              <a:lnSpc>
                <a:spcPct val="115000"/>
              </a:lnSpc>
              <a:spcBef>
                <a:spcPts val="0"/>
              </a:spcBef>
              <a:spcAft>
                <a:spcPts val="1000"/>
              </a:spcAft>
            </a:pPr>
            <a:r>
              <a:rPr lang="ar-SA" sz="2800" dirty="0">
                <a:effectLst/>
                <a:latin typeface="Calibri" panose="020F0502020204030204" pitchFamily="34" charset="0"/>
                <a:ea typeface="Calibri" panose="020F0502020204030204" pitchFamily="34" charset="0"/>
                <a:cs typeface="Simplified Arabic" panose="02020603050405020304" pitchFamily="18" charset="-78"/>
              </a:rPr>
              <a:t>وعليه وحسب الشكل أعلاه فإن الدورة الاقتصادية هي موجات من الانتقال من قاع إلى قاع، أو من قمة إلى قمة، حيث أن الدورة الواحدة تبدأ مع أزمة وتنتهي مع بداية أزمة جديدة</a:t>
            </a:r>
            <a:endParaRPr lang="fr-FR" sz="2800" dirty="0">
              <a:effectLst/>
              <a:latin typeface="Calibri" panose="020F0502020204030204" pitchFamily="34" charset="0"/>
              <a:ea typeface="Calibri" panose="020F0502020204030204" pitchFamily="34" charset="0"/>
              <a:cs typeface="Arial" panose="020B0604020202020204" pitchFamily="34" charset="0"/>
            </a:endParaRPr>
          </a:p>
          <a:p>
            <a:pPr algn="just" rtl="1"/>
            <a:r>
              <a:rPr lang="ar-SA" sz="2800" dirty="0">
                <a:effectLst/>
                <a:ea typeface="Calibri" panose="020F0502020204030204" pitchFamily="34" charset="0"/>
                <a:cs typeface="Simplified Arabic" panose="02020603050405020304" pitchFamily="18" charset="-78"/>
              </a:rPr>
              <a:t>هذه الموجات متكررة الحدوث ولكن ليس بصورة منتظمة</a:t>
            </a:r>
            <a:r>
              <a:rPr lang="ar-DZ" sz="2800" dirty="0">
                <a:effectLst/>
                <a:ea typeface="Calibri" panose="020F0502020204030204" pitchFamily="34" charset="0"/>
                <a:cs typeface="Simplified Arabic" panose="02020603050405020304" pitchFamily="18" charset="-78"/>
              </a:rPr>
              <a:t> (لا تأخذ شكل جب وتجب)، حيث أنها تختلف في الطول (المدة الزمنية)، والعمق (الحدة).</a:t>
            </a:r>
          </a:p>
          <a:p>
            <a:pPr algn="just" rtl="1"/>
            <a:r>
              <a:rPr lang="ar-DZ" sz="2800" dirty="0">
                <a:effectLst/>
                <a:ea typeface="Calibri" panose="020F0502020204030204" pitchFamily="34" charset="0"/>
                <a:cs typeface="Simplified Arabic" panose="02020603050405020304" pitchFamily="18" charset="-78"/>
              </a:rPr>
              <a:t>لا بد من التفريق بين التقلبات الدورية، والتقلبات الموسمية، هذه الأخيرة هي عبارة عن تذبذبات دورية قصيرة الأجل، وهي التي لا تزيد مدتها عن السنة في قطاع معين ولا ينعكس أثرها على جميع الجوانب الاقتصادية، بينما التقلبات الدورية فهي التي </a:t>
            </a:r>
            <a:r>
              <a:rPr lang="ar-DZ" sz="2800" dirty="0" err="1">
                <a:effectLst/>
                <a:ea typeface="Calibri" panose="020F0502020204030204" pitchFamily="34" charset="0"/>
                <a:cs typeface="Simplified Arabic" panose="02020603050405020304" pitchFamily="18" charset="-78"/>
              </a:rPr>
              <a:t>الانتعاشات</a:t>
            </a:r>
            <a:r>
              <a:rPr lang="ar-DZ" sz="2800" dirty="0">
                <a:effectLst/>
                <a:ea typeface="Calibri" panose="020F0502020204030204" pitchFamily="34" charset="0"/>
                <a:cs typeface="Simplified Arabic" panose="02020603050405020304" pitchFamily="18" charset="-78"/>
              </a:rPr>
              <a:t> </a:t>
            </a:r>
            <a:r>
              <a:rPr lang="ar-DZ" sz="2800" dirty="0" err="1">
                <a:effectLst/>
                <a:ea typeface="Calibri" panose="020F0502020204030204" pitchFamily="34" charset="0"/>
                <a:cs typeface="Simplified Arabic" panose="02020603050405020304" pitchFamily="18" charset="-78"/>
              </a:rPr>
              <a:t>والانحسارات</a:t>
            </a:r>
            <a:r>
              <a:rPr lang="ar-DZ" sz="2800" dirty="0">
                <a:effectLst/>
                <a:ea typeface="Calibri" panose="020F0502020204030204" pitchFamily="34" charset="0"/>
                <a:cs typeface="Simplified Arabic" panose="02020603050405020304" pitchFamily="18" charset="-78"/>
              </a:rPr>
              <a:t> على المدى الطويل والتي تمس كافة نواحي النشاط الاقتصادي</a:t>
            </a:r>
          </a:p>
        </p:txBody>
      </p:sp>
    </p:spTree>
    <p:extLst>
      <p:ext uri="{BB962C8B-B14F-4D97-AF65-F5344CB8AC3E}">
        <p14:creationId xmlns:p14="http://schemas.microsoft.com/office/powerpoint/2010/main" val="1010974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DC740E-B0D1-4348-BAD7-E600FDBBF5AC}"/>
              </a:ext>
            </a:extLst>
          </p:cNvPr>
          <p:cNvSpPr>
            <a:spLocks noGrp="1"/>
          </p:cNvSpPr>
          <p:nvPr>
            <p:ph type="title"/>
          </p:nvPr>
        </p:nvSpPr>
        <p:spPr>
          <a:xfrm>
            <a:off x="457200" y="274638"/>
            <a:ext cx="8229600" cy="706090"/>
          </a:xfrm>
        </p:spPr>
        <p:txBody>
          <a:bodyPr>
            <a:normAutofit fontScale="90000"/>
          </a:bodyPr>
          <a:lstStyle/>
          <a:p>
            <a:r>
              <a:rPr lang="ar-DZ" b="1" dirty="0"/>
              <a:t>مراحل الدورة الاقتصادية</a:t>
            </a:r>
            <a:endParaRPr lang="fr-FR" b="1" dirty="0"/>
          </a:p>
        </p:txBody>
      </p:sp>
      <p:pic>
        <p:nvPicPr>
          <p:cNvPr id="7" name="Espace réservé du contenu 6">
            <a:extLst>
              <a:ext uri="{FF2B5EF4-FFF2-40B4-BE49-F238E27FC236}">
                <a16:creationId xmlns:a16="http://schemas.microsoft.com/office/drawing/2014/main" id="{0E10EDBE-597F-440F-B7DF-64020F5EBA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340768"/>
            <a:ext cx="7560840" cy="3888431"/>
          </a:xfrm>
        </p:spPr>
      </p:pic>
      <p:sp>
        <p:nvSpPr>
          <p:cNvPr id="9" name="ZoneTexte 8">
            <a:extLst>
              <a:ext uri="{FF2B5EF4-FFF2-40B4-BE49-F238E27FC236}">
                <a16:creationId xmlns:a16="http://schemas.microsoft.com/office/drawing/2014/main" id="{2D124FF8-75C8-4973-8F51-D4194D6A2620}"/>
              </a:ext>
            </a:extLst>
          </p:cNvPr>
          <p:cNvSpPr txBox="1"/>
          <p:nvPr/>
        </p:nvSpPr>
        <p:spPr>
          <a:xfrm>
            <a:off x="1763688" y="5383530"/>
            <a:ext cx="5796136" cy="461665"/>
          </a:xfrm>
          <a:prstGeom prst="rect">
            <a:avLst/>
          </a:prstGeom>
          <a:noFill/>
        </p:spPr>
        <p:txBody>
          <a:bodyPr wrap="square">
            <a:spAutoFit/>
          </a:bodyPr>
          <a:lstStyle/>
          <a:p>
            <a:r>
              <a:rPr lang="ar-DZ" sz="2400" b="1" dirty="0"/>
              <a:t>المرجع: مطبوعة ساحلي لزهر جامعة سكيكدة</a:t>
            </a:r>
            <a:endParaRPr lang="fr-FR" sz="2400" dirty="0"/>
          </a:p>
        </p:txBody>
      </p:sp>
    </p:spTree>
    <p:extLst>
      <p:ext uri="{BB962C8B-B14F-4D97-AF65-F5344CB8AC3E}">
        <p14:creationId xmlns:p14="http://schemas.microsoft.com/office/powerpoint/2010/main" val="1447698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2436EE-383D-47BD-B56F-C714CB0DEB8D}"/>
              </a:ext>
            </a:extLst>
          </p:cNvPr>
          <p:cNvSpPr>
            <a:spLocks noGrp="1"/>
          </p:cNvSpPr>
          <p:nvPr>
            <p:ph type="title"/>
          </p:nvPr>
        </p:nvSpPr>
        <p:spPr>
          <a:xfrm>
            <a:off x="457200" y="274638"/>
            <a:ext cx="8229600" cy="1143000"/>
          </a:xfrm>
        </p:spPr>
        <p:txBody>
          <a:bodyPr>
            <a:normAutofit/>
          </a:bodyPr>
          <a:lstStyle/>
          <a:p>
            <a:r>
              <a:rPr lang="ar-DZ" sz="3600" b="1" dirty="0">
                <a:ln>
                  <a:noFill/>
                </a:ln>
                <a:solidFill>
                  <a:srgbClr val="000000"/>
                </a:solidFill>
                <a:effectLst/>
                <a:ea typeface="Calibri" panose="020F0502020204030204" pitchFamily="34" charset="0"/>
                <a:cs typeface="Simplified Arabic" panose="02020603050405020304" pitchFamily="18" charset="-78"/>
              </a:rPr>
              <a:t>مرحلة التوسع</a:t>
            </a:r>
            <a:endParaRPr lang="fr-FR" sz="7200" dirty="0"/>
          </a:p>
        </p:txBody>
      </p:sp>
      <p:sp>
        <p:nvSpPr>
          <p:cNvPr id="3" name="Espace réservé du contenu 2">
            <a:extLst>
              <a:ext uri="{FF2B5EF4-FFF2-40B4-BE49-F238E27FC236}">
                <a16:creationId xmlns:a16="http://schemas.microsoft.com/office/drawing/2014/main" id="{095E51AF-D394-43D3-9329-987522DAB0D1}"/>
              </a:ext>
            </a:extLst>
          </p:cNvPr>
          <p:cNvSpPr>
            <a:spLocks noGrp="1"/>
          </p:cNvSpPr>
          <p:nvPr>
            <p:ph idx="1"/>
          </p:nvPr>
        </p:nvSpPr>
        <p:spPr>
          <a:xfrm>
            <a:off x="457200" y="1600200"/>
            <a:ext cx="8229600" cy="4525963"/>
          </a:xfrm>
        </p:spPr>
        <p:txBody>
          <a:bodyPr>
            <a:normAutofit fontScale="92500"/>
          </a:bodyPr>
          <a:lstStyle/>
          <a:p>
            <a:pPr marL="0" marR="0" algn="just" rtl="1">
              <a:lnSpc>
                <a:spcPct val="115000"/>
              </a:lnSpc>
              <a:spcBef>
                <a:spcPts val="0"/>
              </a:spcBef>
              <a:spcAft>
                <a:spcPts val="1000"/>
              </a:spcAft>
            </a:pPr>
            <a:r>
              <a:rPr lang="ar-SA" sz="2800" dirty="0">
                <a:ln>
                  <a:noFill/>
                </a:ln>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ويشير إلى مرحلة الصعود وهي المرحلة الأكثر تفضيلا في الاقتصاد، وفي مرحلة التوسع تعمل الشركات ومنظمات الأعمال على زيادة انتاجها وأرباحها، وتكون البطالة منخفضة، ويكون أداء السوق المالي جيدا، وفي هذه المرحلة تتحسن التوقعات المستقبلية وبالتالي يزيد الاستهلاك والاستثمار، ويرتفع الطلب على السلع والخدمات، ما يؤدي إلى ارتفاع الأسعار أيضا.</a:t>
            </a:r>
            <a:endParaRPr lang="fr-FR" sz="28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2800" dirty="0">
                <a:ln>
                  <a:noFill/>
                </a:ln>
                <a:solidFill>
                  <a:srgbClr val="000000"/>
                </a:solidFill>
                <a:effectLst/>
                <a:ea typeface="Calibri" panose="020F0502020204030204" pitchFamily="34" charset="0"/>
                <a:cs typeface="Simplified Arabic" panose="02020603050405020304" pitchFamily="18" charset="-78"/>
              </a:rPr>
              <a:t>عندما يكون نمو الناتج المحلي الاجمالي بين 2 و3</a:t>
            </a:r>
            <a:r>
              <a:rPr lang="en-US" sz="2800" dirty="0">
                <a:ln>
                  <a:noFill/>
                </a:ln>
                <a:solidFill>
                  <a:srgbClr val="000000"/>
                </a:solidFill>
                <a:effectLst/>
                <a:latin typeface="Simplified Arabic" panose="02020603050405020304" pitchFamily="18" charset="-78"/>
                <a:ea typeface="Calibri" panose="020F0502020204030204" pitchFamily="34" charset="0"/>
              </a:rPr>
              <a:t>%</a:t>
            </a:r>
            <a:r>
              <a:rPr lang="ar-DZ" sz="2800" dirty="0">
                <a:ln>
                  <a:noFill/>
                </a:ln>
                <a:solidFill>
                  <a:srgbClr val="000000"/>
                </a:solidFill>
                <a:effectLst/>
                <a:ea typeface="Calibri" panose="020F0502020204030204" pitchFamily="34" charset="0"/>
                <a:cs typeface="Simplified Arabic" panose="02020603050405020304" pitchFamily="18" charset="-78"/>
              </a:rPr>
              <a:t>، التضخم في حدود 2</a:t>
            </a:r>
            <a:r>
              <a:rPr lang="en-US" sz="2800" dirty="0">
                <a:ln>
                  <a:noFill/>
                </a:ln>
                <a:solidFill>
                  <a:srgbClr val="000000"/>
                </a:solidFill>
                <a:effectLst/>
                <a:latin typeface="Simplified Arabic" panose="02020603050405020304" pitchFamily="18" charset="-78"/>
                <a:ea typeface="Calibri" panose="020F0502020204030204" pitchFamily="34" charset="0"/>
              </a:rPr>
              <a:t>%</a:t>
            </a:r>
            <a:r>
              <a:rPr lang="ar-DZ" sz="2800" dirty="0">
                <a:ln>
                  <a:noFill/>
                </a:ln>
                <a:solidFill>
                  <a:srgbClr val="000000"/>
                </a:solidFill>
                <a:effectLst/>
                <a:ea typeface="Calibri" panose="020F0502020204030204" pitchFamily="34" charset="0"/>
                <a:cs typeface="Simplified Arabic" panose="02020603050405020304" pitchFamily="18" charset="-78"/>
              </a:rPr>
              <a:t> كهدف، معدلات البطالة بين 3.5 و 4.5</a:t>
            </a:r>
            <a:r>
              <a:rPr lang="en-US" sz="2800" dirty="0">
                <a:ln>
                  <a:noFill/>
                </a:ln>
                <a:solidFill>
                  <a:srgbClr val="000000"/>
                </a:solidFill>
                <a:effectLst/>
                <a:latin typeface="Simplified Arabic" panose="02020603050405020304" pitchFamily="18" charset="-78"/>
                <a:ea typeface="Calibri" panose="020F0502020204030204" pitchFamily="34" charset="0"/>
              </a:rPr>
              <a:t>%</a:t>
            </a:r>
            <a:r>
              <a:rPr lang="ar-DZ" sz="2800" dirty="0">
                <a:ln>
                  <a:noFill/>
                </a:ln>
                <a:solidFill>
                  <a:srgbClr val="000000"/>
                </a:solidFill>
                <a:effectLst/>
                <a:ea typeface="Calibri" panose="020F0502020204030204" pitchFamily="34" charset="0"/>
                <a:cs typeface="Simplified Arabic" panose="02020603050405020304" pitchFamily="18" charset="-78"/>
              </a:rPr>
              <a:t>، وسوق الأسهم تعرف ارتفاعا أو ما يعرف ب(</a:t>
            </a:r>
            <a:r>
              <a:rPr lang="fr-FR" sz="2800" dirty="0">
                <a:solidFill>
                  <a:srgbClr val="111111"/>
                </a:solidFill>
                <a:effectLst/>
                <a:latin typeface="Georgia" panose="02040502050405020303" pitchFamily="18" charset="0"/>
                <a:ea typeface="Calibri" panose="020F0502020204030204" pitchFamily="34" charset="0"/>
                <a:cs typeface="Arial" panose="020B0604020202020204" pitchFamily="34" charset="0"/>
              </a:rPr>
              <a:t>bull </a:t>
            </a:r>
            <a:r>
              <a:rPr lang="fr-FR" sz="2800" dirty="0" err="1">
                <a:solidFill>
                  <a:srgbClr val="111111"/>
                </a:solidFill>
                <a:effectLst/>
                <a:latin typeface="Georgia" panose="02040502050405020303" pitchFamily="18" charset="0"/>
                <a:ea typeface="Calibri" panose="020F0502020204030204" pitchFamily="34" charset="0"/>
                <a:cs typeface="Arial" panose="020B0604020202020204" pitchFamily="34" charset="0"/>
              </a:rPr>
              <a:t>market</a:t>
            </a:r>
            <a:r>
              <a:rPr lang="ar-DZ" sz="2800" b="1" dirty="0">
                <a:ln>
                  <a:noFill/>
                </a:ln>
                <a:solidFill>
                  <a:srgbClr val="000000"/>
                </a:solidFill>
                <a:effectLst/>
                <a:ea typeface="Calibri" panose="020F0502020204030204" pitchFamily="34" charset="0"/>
                <a:cs typeface="Simplified Arabic" panose="02020603050405020304" pitchFamily="18" charset="-78"/>
              </a:rPr>
              <a:t>)، يمكن اعتبار أن الاقتصاد في مرحلة توسع صحي</a:t>
            </a:r>
            <a:endParaRPr lang="fr-FR" sz="4400" dirty="0"/>
          </a:p>
        </p:txBody>
      </p:sp>
      <p:pic>
        <p:nvPicPr>
          <p:cNvPr id="4" name="Espace réservé du contenu 3">
            <a:extLst>
              <a:ext uri="{FF2B5EF4-FFF2-40B4-BE49-F238E27FC236}">
                <a16:creationId xmlns:a16="http://schemas.microsoft.com/office/drawing/2014/main" id="{9B2E9128-BC75-4F69-B32D-7F5326E943CE}"/>
              </a:ext>
            </a:extLst>
          </p:cNvPr>
          <p:cNvPicPr>
            <a:picLocks noChangeAspect="1"/>
          </p:cNvPicPr>
          <p:nvPr/>
        </p:nvPicPr>
        <p:blipFill rotWithShape="1">
          <a:blip r:embed="rId2">
            <a:extLst>
              <a:ext uri="{28A0092B-C50C-407E-A947-70E740481C1C}">
                <a14:useLocalDpi xmlns:a14="http://schemas.microsoft.com/office/drawing/2010/main" val="0"/>
              </a:ext>
            </a:extLst>
          </a:blip>
          <a:srcRect l="31975" t="41559" r="44747" b="22181"/>
          <a:stretch/>
        </p:blipFill>
        <p:spPr bwMode="auto">
          <a:xfrm>
            <a:off x="899592" y="188640"/>
            <a:ext cx="2104286" cy="1601602"/>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377C6655-689E-4071-82DA-262946F4A299}"/>
                  </a:ext>
                </a:extLst>
              </p14:cNvPr>
              <p14:cNvContentPartPr/>
              <p14:nvPr/>
            </p14:nvContentPartPr>
            <p14:xfrm>
              <a:off x="2532784" y="225508"/>
              <a:ext cx="506880" cy="917640"/>
            </p14:xfrm>
          </p:contentPart>
        </mc:Choice>
        <mc:Fallback xmlns="">
          <p:pic>
            <p:nvPicPr>
              <p:cNvPr id="5" name="Encre 4">
                <a:extLst>
                  <a:ext uri="{FF2B5EF4-FFF2-40B4-BE49-F238E27FC236}">
                    <a16:creationId xmlns:a16="http://schemas.microsoft.com/office/drawing/2014/main" id="{377C6655-689E-4071-82DA-262946F4A299}"/>
                  </a:ext>
                </a:extLst>
              </p:cNvPr>
              <p:cNvPicPr/>
              <p:nvPr/>
            </p:nvPicPr>
            <p:blipFill>
              <a:blip r:embed="rId4"/>
              <a:stretch>
                <a:fillRect/>
              </a:stretch>
            </p:blipFill>
            <p:spPr>
              <a:xfrm>
                <a:off x="2523784" y="216508"/>
                <a:ext cx="524520" cy="935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cre 5">
                <a:extLst>
                  <a:ext uri="{FF2B5EF4-FFF2-40B4-BE49-F238E27FC236}">
                    <a16:creationId xmlns:a16="http://schemas.microsoft.com/office/drawing/2014/main" id="{C8771465-A521-45B6-9683-541079711CB8}"/>
                  </a:ext>
                </a:extLst>
              </p14:cNvPr>
              <p14:cNvContentPartPr/>
              <p14:nvPr/>
            </p14:nvContentPartPr>
            <p14:xfrm>
              <a:off x="10377276" y="5028773"/>
              <a:ext cx="360" cy="360"/>
            </p14:xfrm>
          </p:contentPart>
        </mc:Choice>
        <mc:Fallback xmlns="">
          <p:pic>
            <p:nvPicPr>
              <p:cNvPr id="6" name="Encre 5">
                <a:extLst>
                  <a:ext uri="{FF2B5EF4-FFF2-40B4-BE49-F238E27FC236}">
                    <a16:creationId xmlns:a16="http://schemas.microsoft.com/office/drawing/2014/main" id="{C8771465-A521-45B6-9683-541079711CB8}"/>
                  </a:ext>
                </a:extLst>
              </p:cNvPr>
              <p:cNvPicPr/>
              <p:nvPr/>
            </p:nvPicPr>
            <p:blipFill>
              <a:blip r:embed="rId6"/>
              <a:stretch>
                <a:fillRect/>
              </a:stretch>
            </p:blipFill>
            <p:spPr>
              <a:xfrm>
                <a:off x="10368276" y="5019773"/>
                <a:ext cx="18000" cy="18000"/>
              </a:xfrm>
              <a:prstGeom prst="rect">
                <a:avLst/>
              </a:prstGeom>
            </p:spPr>
          </p:pic>
        </mc:Fallback>
      </mc:AlternateContent>
    </p:spTree>
    <p:extLst>
      <p:ext uri="{BB962C8B-B14F-4D97-AF65-F5344CB8AC3E}">
        <p14:creationId xmlns:p14="http://schemas.microsoft.com/office/powerpoint/2010/main" val="2521840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1D6CFC-A7C6-4563-977F-AE07573E29DB}"/>
              </a:ext>
            </a:extLst>
          </p:cNvPr>
          <p:cNvSpPr>
            <a:spLocks noGrp="1"/>
          </p:cNvSpPr>
          <p:nvPr>
            <p:ph type="title"/>
          </p:nvPr>
        </p:nvSpPr>
        <p:spPr/>
        <p:txBody>
          <a:bodyPr/>
          <a:lstStyle/>
          <a:p>
            <a:r>
              <a:rPr lang="ar-DZ" dirty="0"/>
              <a:t>مرحلة الرواج </a:t>
            </a:r>
            <a:endParaRPr lang="fr-FR" dirty="0"/>
          </a:p>
        </p:txBody>
      </p:sp>
      <p:sp>
        <p:nvSpPr>
          <p:cNvPr id="3" name="Espace réservé du contenu 2">
            <a:extLst>
              <a:ext uri="{FF2B5EF4-FFF2-40B4-BE49-F238E27FC236}">
                <a16:creationId xmlns:a16="http://schemas.microsoft.com/office/drawing/2014/main" id="{4C793ED3-634D-44AA-A944-4C7CBA1E9BC9}"/>
              </a:ext>
            </a:extLst>
          </p:cNvPr>
          <p:cNvSpPr>
            <a:spLocks noGrp="1"/>
          </p:cNvSpPr>
          <p:nvPr>
            <p:ph idx="1"/>
          </p:nvPr>
        </p:nvSpPr>
        <p:spPr/>
        <p:txBody>
          <a:bodyPr>
            <a:normAutofit lnSpcReduction="10000"/>
          </a:bodyPr>
          <a:lstStyle/>
          <a:p>
            <a:pPr algn="just" rtl="1"/>
            <a:r>
              <a:rPr lang="ar-DZ" sz="2400" dirty="0">
                <a:ln>
                  <a:noFill/>
                </a:ln>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وهي المرحلة الثانية من دورة الأعمال، </a:t>
            </a:r>
            <a:r>
              <a:rPr lang="ar-SA" sz="2400" dirty="0">
                <a:ln>
                  <a:noFill/>
                </a:ln>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وخلال هذه المرحلة تكون الدورة الاقتصادية في ذروتها أو ما يعرف بمرحلة القمة (</a:t>
            </a:r>
            <a:r>
              <a:rPr lang="en-US" sz="2400" dirty="0">
                <a:ln>
                  <a:noFill/>
                </a:ln>
                <a:solidFill>
                  <a:srgbClr val="000000"/>
                </a:solidFill>
                <a:effectLst/>
                <a:latin typeface="Simplified Arabic" panose="02020603050405020304" pitchFamily="18" charset="-78"/>
                <a:ea typeface="Calibri" panose="020F0502020204030204" pitchFamily="34" charset="0"/>
                <a:cs typeface="Arial" panose="020B0604020202020204" pitchFamily="34" charset="0"/>
              </a:rPr>
              <a:t>Peak</a:t>
            </a:r>
            <a:r>
              <a:rPr lang="ar-SA" sz="2400" dirty="0">
                <a:ln>
                  <a:noFill/>
                </a:ln>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تشير إلى الفترة التي يكون فيها هناك توسع ونمو اقتصادي جد قوي حيث تتجاوز الأرقام معدلاتها التقليدية، </a:t>
            </a:r>
            <a:r>
              <a:rPr lang="ar-DZ" sz="2400" dirty="0">
                <a:ln>
                  <a:noFill/>
                </a:ln>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ويصبح الاقتصاد في مرحلة طفرة </a:t>
            </a:r>
            <a:r>
              <a:rPr lang="fr-FR" sz="2400" dirty="0">
                <a:ln>
                  <a:noFill/>
                </a:ln>
                <a:solidFill>
                  <a:srgbClr val="000000"/>
                </a:solidFill>
                <a:effectLst/>
                <a:latin typeface="Simplified Arabic" panose="02020603050405020304" pitchFamily="18" charset="-78"/>
                <a:ea typeface="Calibri" panose="020F0502020204030204" pitchFamily="34" charset="0"/>
                <a:cs typeface="Arial" panose="020B0604020202020204" pitchFamily="34" charset="0"/>
              </a:rPr>
              <a:t>Boo</a:t>
            </a:r>
            <a:r>
              <a:rPr lang="en-US" sz="2400" dirty="0">
                <a:ln>
                  <a:noFill/>
                </a:ln>
                <a:solidFill>
                  <a:srgbClr val="000000"/>
                </a:solidFill>
                <a:effectLst/>
                <a:latin typeface="Simplified Arabic" panose="02020603050405020304" pitchFamily="18" charset="-78"/>
                <a:ea typeface="Calibri" panose="020F0502020204030204" pitchFamily="34" charset="0"/>
                <a:cs typeface="Arial" panose="020B0604020202020204" pitchFamily="34" charset="0"/>
              </a:rPr>
              <a:t>m</a:t>
            </a:r>
            <a:r>
              <a:rPr lang="ar-DZ" sz="2400" dirty="0">
                <a:ln>
                  <a:noFill/>
                </a:ln>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حيث تزدهر المؤشرات الاقتصادية على غرار تحقيق فائض في الائتمان وزيادة القدرة على الانفاق، فيرتفع الطلب على السلع والخدمات، مما يؤدي إلى زيادة في معدل العمالة حيث تحاول الشركات الاستفادة من الزيادة في قوة الانفاق الاستهلاكي وزيادة موازية في الطلب على السلع والخدمات، وتنطوي هذه المرحلة على خطر ارتفاع التضخم، ويحدث ذلك بسبب تجاوز الطلب العرض.</a:t>
            </a:r>
          </a:p>
          <a:p>
            <a:pPr algn="just" rtl="1"/>
            <a:r>
              <a:rPr lang="ar-DZ" sz="2400" dirty="0">
                <a:ln>
                  <a:noFill/>
                </a:ln>
                <a:solidFill>
                  <a:srgbClr val="000000"/>
                </a:solidFill>
                <a:effectLst/>
                <a:ea typeface="Calibri" panose="020F0502020204030204" pitchFamily="34" charset="0"/>
                <a:cs typeface="Simplified Arabic" panose="02020603050405020304" pitchFamily="18" charset="-78"/>
              </a:rPr>
              <a:t>تجدر الإشارة الى أنه خلال مرحلة الذروة، يصل الاقتصاد إلى مرحلة التشبع. ويتم بلوغ الحد الأقصى للنمو. ولا تنمو المؤشرات الاقتصادية أكثر من ذلك وهي في أعلى مستوياتها. الأسعار في ذروتها. وتمثل هذه المرحلة نقطة انعكاس اتجاه النمو الاقتصادي. يميل المستهلكون إلى إعادة هيكلة ميزانياتهم في هذه المرحلة</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algn="just" rtl="1"/>
            <a:endParaRPr lang="fr-FR" sz="4000" dirty="0"/>
          </a:p>
        </p:txBody>
      </p:sp>
      <p:pic>
        <p:nvPicPr>
          <p:cNvPr id="5" name="Espace réservé du contenu 3">
            <a:extLst>
              <a:ext uri="{FF2B5EF4-FFF2-40B4-BE49-F238E27FC236}">
                <a16:creationId xmlns:a16="http://schemas.microsoft.com/office/drawing/2014/main" id="{64956502-706B-4344-84BF-C322632F40E9}"/>
              </a:ext>
            </a:extLst>
          </p:cNvPr>
          <p:cNvPicPr>
            <a:picLocks noChangeAspect="1"/>
          </p:cNvPicPr>
          <p:nvPr/>
        </p:nvPicPr>
        <p:blipFill rotWithShape="1">
          <a:blip r:embed="rId2">
            <a:extLst>
              <a:ext uri="{28A0092B-C50C-407E-A947-70E740481C1C}">
                <a14:useLocalDpi xmlns:a14="http://schemas.microsoft.com/office/drawing/2010/main" val="0"/>
              </a:ext>
            </a:extLst>
          </a:blip>
          <a:srcRect l="31975" t="34446" r="42559" b="27964"/>
          <a:stretch/>
        </p:blipFill>
        <p:spPr bwMode="auto">
          <a:xfrm>
            <a:off x="0" y="-12576"/>
            <a:ext cx="2771800" cy="1430214"/>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3">
            <p14:nvContentPartPr>
              <p14:cNvPr id="7" name="Encre 6">
                <a:extLst>
                  <a:ext uri="{FF2B5EF4-FFF2-40B4-BE49-F238E27FC236}">
                    <a16:creationId xmlns:a16="http://schemas.microsoft.com/office/drawing/2014/main" id="{2FF32FA6-1722-4DEE-AACB-A521878EDF49}"/>
                  </a:ext>
                </a:extLst>
              </p14:cNvPr>
              <p14:cNvContentPartPr/>
              <p14:nvPr/>
            </p14:nvContentPartPr>
            <p14:xfrm>
              <a:off x="8045910" y="1446210"/>
              <a:ext cx="360" cy="360"/>
            </p14:xfrm>
          </p:contentPart>
        </mc:Choice>
        <mc:Fallback xmlns="">
          <p:pic>
            <p:nvPicPr>
              <p:cNvPr id="7" name="Encre 6">
                <a:extLst>
                  <a:ext uri="{FF2B5EF4-FFF2-40B4-BE49-F238E27FC236}">
                    <a16:creationId xmlns:a16="http://schemas.microsoft.com/office/drawing/2014/main" id="{2FF32FA6-1722-4DEE-AACB-A521878EDF49}"/>
                  </a:ext>
                </a:extLst>
              </p:cNvPr>
              <p:cNvPicPr/>
              <p:nvPr/>
            </p:nvPicPr>
            <p:blipFill>
              <a:blip r:embed="rId4"/>
              <a:stretch>
                <a:fillRect/>
              </a:stretch>
            </p:blipFill>
            <p:spPr>
              <a:xfrm>
                <a:off x="8036910" y="143757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Encre 9">
                <a:extLst>
                  <a:ext uri="{FF2B5EF4-FFF2-40B4-BE49-F238E27FC236}">
                    <a16:creationId xmlns:a16="http://schemas.microsoft.com/office/drawing/2014/main" id="{1D6DEA73-ABEE-4D9C-9514-F4774039BD22}"/>
                  </a:ext>
                </a:extLst>
              </p14:cNvPr>
              <p14:cNvContentPartPr/>
              <p14:nvPr/>
            </p14:nvContentPartPr>
            <p14:xfrm>
              <a:off x="2341624" y="-61412"/>
              <a:ext cx="566640" cy="713520"/>
            </p14:xfrm>
          </p:contentPart>
        </mc:Choice>
        <mc:Fallback xmlns="">
          <p:pic>
            <p:nvPicPr>
              <p:cNvPr id="10" name="Encre 9">
                <a:extLst>
                  <a:ext uri="{FF2B5EF4-FFF2-40B4-BE49-F238E27FC236}">
                    <a16:creationId xmlns:a16="http://schemas.microsoft.com/office/drawing/2014/main" id="{1D6DEA73-ABEE-4D9C-9514-F4774039BD22}"/>
                  </a:ext>
                </a:extLst>
              </p:cNvPr>
              <p:cNvPicPr/>
              <p:nvPr/>
            </p:nvPicPr>
            <p:blipFill>
              <a:blip r:embed="rId6"/>
              <a:stretch>
                <a:fillRect/>
              </a:stretch>
            </p:blipFill>
            <p:spPr>
              <a:xfrm>
                <a:off x="2332984" y="-70412"/>
                <a:ext cx="584280" cy="731160"/>
              </a:xfrm>
              <a:prstGeom prst="rect">
                <a:avLst/>
              </a:prstGeom>
            </p:spPr>
          </p:pic>
        </mc:Fallback>
      </mc:AlternateContent>
    </p:spTree>
    <p:extLst>
      <p:ext uri="{BB962C8B-B14F-4D97-AF65-F5344CB8AC3E}">
        <p14:creationId xmlns:p14="http://schemas.microsoft.com/office/powerpoint/2010/main" val="827430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25B5C-03B3-4CF2-BE5A-DB9E12B287C6}"/>
              </a:ext>
            </a:extLst>
          </p:cNvPr>
          <p:cNvSpPr>
            <a:spLocks noGrp="1"/>
          </p:cNvSpPr>
          <p:nvPr>
            <p:ph type="title"/>
          </p:nvPr>
        </p:nvSpPr>
        <p:spPr/>
        <p:txBody>
          <a:bodyPr>
            <a:normAutofit/>
          </a:bodyPr>
          <a:lstStyle/>
          <a:p>
            <a:r>
              <a:rPr lang="ar-DZ" dirty="0"/>
              <a:t>مرحلة التراجع</a:t>
            </a:r>
            <a:endParaRPr lang="fr-FR" dirty="0"/>
          </a:p>
        </p:txBody>
      </p:sp>
      <p:sp>
        <p:nvSpPr>
          <p:cNvPr id="3" name="Espace réservé du contenu 2">
            <a:extLst>
              <a:ext uri="{FF2B5EF4-FFF2-40B4-BE49-F238E27FC236}">
                <a16:creationId xmlns:a16="http://schemas.microsoft.com/office/drawing/2014/main" id="{51B7CAB4-15A1-4774-905E-A362FDFD952D}"/>
              </a:ext>
            </a:extLst>
          </p:cNvPr>
          <p:cNvSpPr>
            <a:spLocks noGrp="1"/>
          </p:cNvSpPr>
          <p:nvPr>
            <p:ph idx="1"/>
          </p:nvPr>
        </p:nvSpPr>
        <p:spPr/>
        <p:txBody>
          <a:bodyPr/>
          <a:lstStyle/>
          <a:p>
            <a:pPr marL="0" indent="0" algn="just" rtl="1">
              <a:buNone/>
            </a:pPr>
            <a:r>
              <a:rPr lang="ar-DZ" dirty="0"/>
              <a:t>وهي المرحلة التي تشهد تراجعا وانكماشا، </a:t>
            </a:r>
            <a:r>
              <a:rPr lang="ar-SA" sz="2800" dirty="0">
                <a:ln>
                  <a:noFill/>
                </a:ln>
                <a:solidFill>
                  <a:srgbClr val="000000"/>
                </a:solidFill>
                <a:effectLst/>
                <a:ea typeface="Calibri" panose="020F0502020204030204" pitchFamily="34" charset="0"/>
                <a:cs typeface="Simplified Arabic" panose="02020603050405020304" pitchFamily="18" charset="-78"/>
              </a:rPr>
              <a:t>يشير مصطلح </a:t>
            </a:r>
            <a:r>
              <a:rPr lang="ar-DZ" sz="2800" dirty="0">
                <a:ln>
                  <a:noFill/>
                </a:ln>
                <a:solidFill>
                  <a:srgbClr val="000000"/>
                </a:solidFill>
                <a:effectLst/>
                <a:ea typeface="Calibri" panose="020F0502020204030204" pitchFamily="34" charset="0"/>
                <a:cs typeface="Simplified Arabic" panose="02020603050405020304" pitchFamily="18" charset="-78"/>
              </a:rPr>
              <a:t>الانكماش </a:t>
            </a:r>
            <a:r>
              <a:rPr lang="ar-SA" sz="2800" dirty="0">
                <a:ln>
                  <a:noFill/>
                </a:ln>
                <a:solidFill>
                  <a:srgbClr val="000000"/>
                </a:solidFill>
                <a:effectLst/>
                <a:ea typeface="Calibri" panose="020F0502020204030204" pitchFamily="34" charset="0"/>
                <a:cs typeface="Simplified Arabic" panose="02020603050405020304" pitchFamily="18" charset="-78"/>
              </a:rPr>
              <a:t>إلى مرحلة الدورة الاقتصادية المتميزة بانخفاض النشاط الاقتصادي</a:t>
            </a:r>
            <a:endParaRPr lang="ar-DZ" sz="2800" dirty="0">
              <a:ln>
                <a:noFill/>
              </a:ln>
              <a:solidFill>
                <a:srgbClr val="000000"/>
              </a:solidFill>
              <a:effectLst/>
              <a:ea typeface="Calibri" panose="020F0502020204030204" pitchFamily="34" charset="0"/>
              <a:cs typeface="Simplified Arabic" panose="02020603050405020304" pitchFamily="18" charset="-78"/>
            </a:endParaRPr>
          </a:p>
          <a:p>
            <a:pPr marL="0" indent="0" algn="just" rtl="1">
              <a:buNone/>
            </a:pPr>
            <a:r>
              <a:rPr lang="ar-SA" sz="2800" dirty="0">
                <a:ln>
                  <a:noFill/>
                </a:ln>
                <a:solidFill>
                  <a:srgbClr val="000000"/>
                </a:solidFill>
                <a:effectLst/>
                <a:ea typeface="Calibri" panose="020F0502020204030204" pitchFamily="34" charset="0"/>
                <a:cs typeface="Simplified Arabic" panose="02020603050405020304" pitchFamily="18" charset="-78"/>
              </a:rPr>
              <a:t>تراجع هام في النمو أو إلى تراجع محدود زمنيا </a:t>
            </a:r>
            <a:r>
              <a:rPr lang="ar-SA" sz="2800" dirty="0" err="1">
                <a:ln>
                  <a:noFill/>
                </a:ln>
                <a:solidFill>
                  <a:srgbClr val="000000"/>
                </a:solidFill>
                <a:effectLst/>
                <a:ea typeface="Calibri" panose="020F0502020204030204" pitchFamily="34" charset="0"/>
                <a:cs typeface="Simplified Arabic" panose="02020603050405020304" pitchFamily="18" charset="-78"/>
              </a:rPr>
              <a:t>للانتاج</a:t>
            </a:r>
            <a:r>
              <a:rPr lang="ar-SA" sz="2800" dirty="0">
                <a:ln>
                  <a:noFill/>
                </a:ln>
                <a:solidFill>
                  <a:srgbClr val="000000"/>
                </a:solidFill>
                <a:effectLst/>
                <a:ea typeface="Calibri" panose="020F0502020204030204" pitchFamily="34" charset="0"/>
                <a:cs typeface="Simplified Arabic" panose="02020603050405020304" pitchFamily="18" charset="-78"/>
              </a:rPr>
              <a:t> (تعتبر الادارة الأمريكية انكماشا كل انخفاض في الناتج الداخلي الخام الحقيقي يمتد على الأقل خلال ثلاثيين)، هكذا يستعمل هذا المصطلح للتمييز بين هذه الحالة وحالة الكساد</a:t>
            </a:r>
            <a:endParaRPr lang="fr-FR" sz="3600" dirty="0"/>
          </a:p>
        </p:txBody>
      </p:sp>
      <p:pic>
        <p:nvPicPr>
          <p:cNvPr id="4" name="Espace réservé du contenu 3">
            <a:extLst>
              <a:ext uri="{FF2B5EF4-FFF2-40B4-BE49-F238E27FC236}">
                <a16:creationId xmlns:a16="http://schemas.microsoft.com/office/drawing/2014/main" id="{EFA58F27-4179-4B37-BEF3-910B4FF3CA12}"/>
              </a:ext>
            </a:extLst>
          </p:cNvPr>
          <p:cNvPicPr>
            <a:picLocks noChangeAspect="1"/>
          </p:cNvPicPr>
          <p:nvPr/>
        </p:nvPicPr>
        <p:blipFill rotWithShape="1">
          <a:blip r:embed="rId2">
            <a:extLst>
              <a:ext uri="{28A0092B-C50C-407E-A947-70E740481C1C}">
                <a14:useLocalDpi xmlns:a14="http://schemas.microsoft.com/office/drawing/2010/main" val="0"/>
              </a:ext>
            </a:extLst>
          </a:blip>
          <a:srcRect l="54160" t="34446" r="37089" b="27964"/>
          <a:stretch/>
        </p:blipFill>
        <p:spPr bwMode="auto">
          <a:xfrm>
            <a:off x="1475656" y="4639741"/>
            <a:ext cx="2664295" cy="1943621"/>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B03EB5B7-0F81-4AB6-A45C-1EB7D1B08758}"/>
                  </a:ext>
                </a:extLst>
              </p14:cNvPr>
              <p14:cNvContentPartPr/>
              <p14:nvPr/>
            </p14:nvContentPartPr>
            <p14:xfrm>
              <a:off x="2253870" y="4823010"/>
              <a:ext cx="2360520" cy="1195560"/>
            </p14:xfrm>
          </p:contentPart>
        </mc:Choice>
        <mc:Fallback xmlns="">
          <p:pic>
            <p:nvPicPr>
              <p:cNvPr id="5" name="Encre 4">
                <a:extLst>
                  <a:ext uri="{FF2B5EF4-FFF2-40B4-BE49-F238E27FC236}">
                    <a16:creationId xmlns:a16="http://schemas.microsoft.com/office/drawing/2014/main" id="{B03EB5B7-0F81-4AB6-A45C-1EB7D1B08758}"/>
                  </a:ext>
                </a:extLst>
              </p:cNvPr>
              <p:cNvPicPr/>
              <p:nvPr/>
            </p:nvPicPr>
            <p:blipFill>
              <a:blip r:embed="rId4"/>
              <a:stretch>
                <a:fillRect/>
              </a:stretch>
            </p:blipFill>
            <p:spPr>
              <a:xfrm>
                <a:off x="2244870" y="4814370"/>
                <a:ext cx="2378160" cy="1213200"/>
              </a:xfrm>
              <a:prstGeom prst="rect">
                <a:avLst/>
              </a:prstGeom>
            </p:spPr>
          </p:pic>
        </mc:Fallback>
      </mc:AlternateContent>
    </p:spTree>
    <p:extLst>
      <p:ext uri="{BB962C8B-B14F-4D97-AF65-F5344CB8AC3E}">
        <p14:creationId xmlns:p14="http://schemas.microsoft.com/office/powerpoint/2010/main" val="344118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8F0BCD-4E0A-4A5C-A61A-D2956F27A6AC}"/>
              </a:ext>
            </a:extLst>
          </p:cNvPr>
          <p:cNvSpPr>
            <a:spLocks noGrp="1"/>
          </p:cNvSpPr>
          <p:nvPr>
            <p:ph type="title"/>
          </p:nvPr>
        </p:nvSpPr>
        <p:spPr/>
        <p:txBody>
          <a:bodyPr/>
          <a:lstStyle/>
          <a:p>
            <a:r>
              <a:rPr lang="ar-DZ" dirty="0"/>
              <a:t>مرحلة الكساد</a:t>
            </a:r>
            <a:endParaRPr lang="fr-FR" dirty="0"/>
          </a:p>
        </p:txBody>
      </p:sp>
      <p:sp>
        <p:nvSpPr>
          <p:cNvPr id="3" name="Espace réservé du contenu 2">
            <a:extLst>
              <a:ext uri="{FF2B5EF4-FFF2-40B4-BE49-F238E27FC236}">
                <a16:creationId xmlns:a16="http://schemas.microsoft.com/office/drawing/2014/main" id="{AB14DC4A-3D8C-4C64-98C8-9F8B9ADC4FF7}"/>
              </a:ext>
            </a:extLst>
          </p:cNvPr>
          <p:cNvSpPr>
            <a:spLocks noGrp="1"/>
          </p:cNvSpPr>
          <p:nvPr>
            <p:ph idx="1"/>
          </p:nvPr>
        </p:nvSpPr>
        <p:spPr/>
        <p:txBody>
          <a:bodyPr>
            <a:normAutofit/>
          </a:bodyPr>
          <a:lstStyle/>
          <a:p>
            <a:pPr marL="0" indent="0" algn="just" rtl="1">
              <a:buNone/>
            </a:pPr>
            <a:r>
              <a:rPr lang="ar-DZ" sz="2800" dirty="0">
                <a:ln>
                  <a:noFill/>
                </a:ln>
                <a:solidFill>
                  <a:srgbClr val="000000"/>
                </a:solidFill>
                <a:effectLst/>
                <a:ea typeface="Calibri" panose="020F0502020204030204" pitchFamily="34" charset="0"/>
                <a:cs typeface="Simplified Arabic" panose="02020603050405020304" pitchFamily="18" charset="-78"/>
              </a:rPr>
              <a:t>وهي المرحلة الدنيا من مراحل الدورة الاقتصادية أو ما يعرف بمرحلة القاع (</a:t>
            </a:r>
            <a:r>
              <a:rPr lang="en-US" sz="2800" dirty="0">
                <a:ln>
                  <a:noFill/>
                </a:ln>
                <a:solidFill>
                  <a:srgbClr val="000000"/>
                </a:solidFill>
                <a:effectLst/>
                <a:latin typeface="Simplified Arabic" panose="02020603050405020304" pitchFamily="18" charset="-78"/>
                <a:ea typeface="Calibri" panose="020F0502020204030204" pitchFamily="34" charset="0"/>
              </a:rPr>
              <a:t>Trough</a:t>
            </a:r>
            <a:r>
              <a:rPr lang="ar-DZ" sz="2800" dirty="0">
                <a:ln>
                  <a:noFill/>
                </a:ln>
                <a:solidFill>
                  <a:srgbClr val="000000"/>
                </a:solidFill>
                <a:effectLst/>
                <a:ea typeface="Calibri" panose="020F0502020204030204" pitchFamily="34" charset="0"/>
                <a:cs typeface="Simplified Arabic" panose="02020603050405020304" pitchFamily="18" charset="-78"/>
              </a:rPr>
              <a:t>) تتميز بانكماش متراكم للنشاط الاقتصادي: انخفاض حاد في حجم الطلب وحجم الانتاج، انخفاض المداخيل الحقيقية، وارتفاع البطالة</a:t>
            </a:r>
            <a:endParaRPr lang="fr-FR" sz="4400" dirty="0"/>
          </a:p>
        </p:txBody>
      </p:sp>
      <p:pic>
        <p:nvPicPr>
          <p:cNvPr id="4" name="Espace réservé du contenu 3">
            <a:extLst>
              <a:ext uri="{FF2B5EF4-FFF2-40B4-BE49-F238E27FC236}">
                <a16:creationId xmlns:a16="http://schemas.microsoft.com/office/drawing/2014/main" id="{78D9D695-B07C-4017-AB27-EA775AA51199}"/>
              </a:ext>
            </a:extLst>
          </p:cNvPr>
          <p:cNvPicPr>
            <a:picLocks noChangeAspect="1"/>
          </p:cNvPicPr>
          <p:nvPr/>
        </p:nvPicPr>
        <p:blipFill rotWithShape="1">
          <a:blip r:embed="rId2">
            <a:extLst>
              <a:ext uri="{28A0092B-C50C-407E-A947-70E740481C1C}">
                <a14:useLocalDpi xmlns:a14="http://schemas.microsoft.com/office/drawing/2010/main" val="0"/>
              </a:ext>
            </a:extLst>
          </a:blip>
          <a:srcRect l="31735" t="35462" r="45841" b="26948"/>
          <a:stretch/>
        </p:blipFill>
        <p:spPr bwMode="auto">
          <a:xfrm>
            <a:off x="2195736" y="3429000"/>
            <a:ext cx="2952327" cy="2664296"/>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3">
            <p14:nvContentPartPr>
              <p14:cNvPr id="6" name="Encre 5">
                <a:extLst>
                  <a:ext uri="{FF2B5EF4-FFF2-40B4-BE49-F238E27FC236}">
                    <a16:creationId xmlns:a16="http://schemas.microsoft.com/office/drawing/2014/main" id="{7C5DEB65-50AD-4216-B01C-DD927CD4CE6F}"/>
                  </a:ext>
                </a:extLst>
              </p14:cNvPr>
              <p14:cNvContentPartPr/>
              <p14:nvPr/>
            </p14:nvContentPartPr>
            <p14:xfrm>
              <a:off x="4377870" y="5135850"/>
              <a:ext cx="751680" cy="609120"/>
            </p14:xfrm>
          </p:contentPart>
        </mc:Choice>
        <mc:Fallback xmlns="">
          <p:pic>
            <p:nvPicPr>
              <p:cNvPr id="6" name="Encre 5">
                <a:extLst>
                  <a:ext uri="{FF2B5EF4-FFF2-40B4-BE49-F238E27FC236}">
                    <a16:creationId xmlns:a16="http://schemas.microsoft.com/office/drawing/2014/main" id="{7C5DEB65-50AD-4216-B01C-DD927CD4CE6F}"/>
                  </a:ext>
                </a:extLst>
              </p:cNvPr>
              <p:cNvPicPr/>
              <p:nvPr/>
            </p:nvPicPr>
            <p:blipFill>
              <a:blip r:embed="rId4"/>
              <a:stretch>
                <a:fillRect/>
              </a:stretch>
            </p:blipFill>
            <p:spPr>
              <a:xfrm>
                <a:off x="4368870" y="5126850"/>
                <a:ext cx="769320" cy="626760"/>
              </a:xfrm>
              <a:prstGeom prst="rect">
                <a:avLst/>
              </a:prstGeom>
            </p:spPr>
          </p:pic>
        </mc:Fallback>
      </mc:AlternateContent>
    </p:spTree>
    <p:extLst>
      <p:ext uri="{BB962C8B-B14F-4D97-AF65-F5344CB8AC3E}">
        <p14:creationId xmlns:p14="http://schemas.microsoft.com/office/powerpoint/2010/main" val="1949472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EBE533-B57B-4EE2-9903-BD86FF2D12C4}"/>
              </a:ext>
            </a:extLst>
          </p:cNvPr>
          <p:cNvSpPr>
            <a:spLocks noGrp="1"/>
          </p:cNvSpPr>
          <p:nvPr>
            <p:ph type="title"/>
          </p:nvPr>
        </p:nvSpPr>
        <p:spPr/>
        <p:txBody>
          <a:bodyPr>
            <a:normAutofit/>
          </a:bodyPr>
          <a:lstStyle/>
          <a:p>
            <a:r>
              <a:rPr lang="ar-SA" sz="2800" b="1" dirty="0">
                <a:ln>
                  <a:noFill/>
                </a:ln>
                <a:solidFill>
                  <a:srgbClr val="000000"/>
                </a:solidFill>
                <a:effectLst/>
                <a:ea typeface="Calibri" panose="020F0502020204030204" pitchFamily="34" charset="0"/>
                <a:cs typeface="Simplified Arabic" panose="02020603050405020304" pitchFamily="18" charset="-78"/>
              </a:rPr>
              <a:t>أنواع الدورات الاقتصادية</a:t>
            </a:r>
            <a:endParaRPr lang="fr-FR" sz="6000" dirty="0"/>
          </a:p>
        </p:txBody>
      </p:sp>
      <p:sp>
        <p:nvSpPr>
          <p:cNvPr id="3" name="Espace réservé du contenu 2">
            <a:extLst>
              <a:ext uri="{FF2B5EF4-FFF2-40B4-BE49-F238E27FC236}">
                <a16:creationId xmlns:a16="http://schemas.microsoft.com/office/drawing/2014/main" id="{8E761900-5B40-4402-BAD0-B6B26013165A}"/>
              </a:ext>
            </a:extLst>
          </p:cNvPr>
          <p:cNvSpPr>
            <a:spLocks noGrp="1"/>
          </p:cNvSpPr>
          <p:nvPr>
            <p:ph idx="1"/>
          </p:nvPr>
        </p:nvSpPr>
        <p:spPr/>
        <p:txBody>
          <a:bodyPr/>
          <a:lstStyle/>
          <a:p>
            <a:pPr marL="0" indent="0" algn="just" rtl="1">
              <a:buNone/>
            </a:pPr>
            <a:r>
              <a:rPr lang="ar-DZ" dirty="0"/>
              <a:t>من خلال تناول الأدبيات دبيا المختلفة الخاصة بالدورات الاقتصادية، نجد أن ان هناك ثلاث أنواع رئيسية من الدورات الاقتصادية، اي الدورات طويلة الأجل، الدورات متوسطة الأجل، والدورات قصيرة الأجل واي مرتبطة بأسماء العلماء الذين يرجع لهم الفضل في التوصل إليها وتحديد مداها</a:t>
            </a:r>
          </a:p>
          <a:p>
            <a:pPr marL="0" indent="0" algn="just" rtl="1">
              <a:buNone/>
            </a:pPr>
            <a:endParaRPr lang="ar-DZ" dirty="0"/>
          </a:p>
          <a:p>
            <a:pPr marL="0" indent="0" algn="just" rtl="1">
              <a:buNone/>
            </a:pPr>
            <a:r>
              <a:rPr lang="ar-DZ" dirty="0"/>
              <a:t>(المرجع: مطبوعة نادية عقون جامعة باتنة) </a:t>
            </a:r>
            <a:endParaRPr lang="fr-FR" dirty="0"/>
          </a:p>
        </p:txBody>
      </p:sp>
    </p:spTree>
    <p:extLst>
      <p:ext uri="{BB962C8B-B14F-4D97-AF65-F5344CB8AC3E}">
        <p14:creationId xmlns:p14="http://schemas.microsoft.com/office/powerpoint/2010/main" val="9432667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1707</TotalTime>
  <Words>774</Words>
  <Application>Microsoft Office PowerPoint</Application>
  <PresentationFormat>Affichage à l'écran (4:3)</PresentationFormat>
  <Paragraphs>53</Paragraphs>
  <Slides>27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27</vt:i4>
      </vt:variant>
    </vt:vector>
  </HeadingPairs>
  <TitlesOfParts>
    <vt:vector size="34" baseType="lpstr">
      <vt:lpstr>Arabic Transparent</vt:lpstr>
      <vt:lpstr>Arial</vt:lpstr>
      <vt:lpstr>Book Antiqua</vt:lpstr>
      <vt:lpstr>Calibri</vt:lpstr>
      <vt:lpstr>Georgia</vt:lpstr>
      <vt:lpstr>Simplified Arabic</vt:lpstr>
      <vt:lpstr>Thème Office</vt:lpstr>
      <vt:lpstr>Présentation PowerPoint</vt:lpstr>
      <vt:lpstr>تعريف الدورات الاقتصادية</vt:lpstr>
      <vt:lpstr>الدورات الاقتصادية</vt:lpstr>
      <vt:lpstr>مراحل الدورة الاقتصادية</vt:lpstr>
      <vt:lpstr>مرحلة التوسع</vt:lpstr>
      <vt:lpstr>مرحلة الرواج </vt:lpstr>
      <vt:lpstr>مرحلة التراجع</vt:lpstr>
      <vt:lpstr>مرحلة الكساد</vt:lpstr>
      <vt:lpstr>أنواع الدورات الاقتصادية</vt:lpstr>
      <vt:lpstr>أولا: دورة كوندراتيف</vt:lpstr>
      <vt:lpstr>ثانيا: كوزنتس للاستثمار العقار ي (طويلة الأجل):</vt:lpstr>
      <vt:lpstr>ثالثا: دورة جوغلار للاستثمار (متوسطة الأجل):</vt:lpstr>
      <vt:lpstr>رابعا: كيتشن للمخزون (قصيرة الأجل):</vt:lpstr>
      <vt:lpstr>Présentation PowerPoint</vt:lpstr>
      <vt:lpstr>خصائص الدورات الاقتصادية.</vt:lpstr>
      <vt:lpstr>أ. الخصائص المشتركة للدورات الاقتصادية:</vt:lpstr>
      <vt:lpstr>Présentation PowerPoint</vt:lpstr>
      <vt:lpstr>ب. الخصائص غير المشتركة للدورات الاقتصادية:</vt:lpstr>
      <vt:lpstr>النظريات المفسرة للدورات الاقتصادية:</vt:lpstr>
      <vt:lpstr>أ. النظريات المناخية</vt:lpstr>
      <vt:lpstr>أ. النظريات المناخية</vt:lpstr>
      <vt:lpstr>ب. النظريات النقدية</vt:lpstr>
      <vt:lpstr>Présentation PowerPoint</vt:lpstr>
      <vt:lpstr>Présentation PowerPoint</vt:lpstr>
      <vt:lpstr>نظرية هاوتري</vt:lpstr>
      <vt:lpstr>Présentation PowerPoint</vt:lpstr>
      <vt:lpstr>نظرية شامبتر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RAM COM</cp:lastModifiedBy>
  <cp:revision>8</cp:revision>
  <dcterms:created xsi:type="dcterms:W3CDTF">2021-10-08T08:18:33Z</dcterms:created>
  <dcterms:modified xsi:type="dcterms:W3CDTF">2021-12-23T09:22:13Z</dcterms:modified>
</cp:coreProperties>
</file>