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  <p:sldId id="263" r:id="rId8"/>
    <p:sldId id="267" r:id="rId9"/>
    <p:sldId id="268" r:id="rId10"/>
  </p:sldIdLst>
  <p:sldSz cx="12192000" cy="6858000"/>
  <p:notesSz cx="6858000" cy="9144000"/>
  <p:defaultTextStyle>
    <a:defPPr>
      <a:defRPr lang="ar-D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29-09-1445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4199562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29-09-1445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967947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29-09-1445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8449117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-3760" y="6599716"/>
            <a:ext cx="6093777" cy="234878"/>
          </a:xfrm>
          <a:custGeom>
            <a:avLst/>
            <a:gdLst/>
            <a:ahLst/>
            <a:cxnLst/>
            <a:rect l="l" t="t" r="r" b="b"/>
            <a:pathLst>
              <a:path w="3484879" h="134620">
                <a:moveTo>
                  <a:pt x="3484661" y="134094"/>
                </a:moveTo>
                <a:lnTo>
                  <a:pt x="0" y="134094"/>
                </a:lnTo>
                <a:lnTo>
                  <a:pt x="0" y="0"/>
                </a:lnTo>
                <a:lnTo>
                  <a:pt x="3484661" y="0"/>
                </a:lnTo>
                <a:lnTo>
                  <a:pt x="3484661" y="134094"/>
                </a:lnTo>
                <a:close/>
              </a:path>
            </a:pathLst>
          </a:custGeom>
          <a:solidFill>
            <a:srgbClr val="DA7462"/>
          </a:solidFill>
        </p:spPr>
        <p:txBody>
          <a:bodyPr wrap="square" lIns="0" tIns="0" rIns="0" bIns="0" rtlCol="0"/>
          <a:lstStyle/>
          <a:p>
            <a:endParaRPr sz="314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4" b="1" i="0">
                <a:solidFill>
                  <a:srgbClr val="B6534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2060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29-09-1445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924807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29-09-1445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572915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29-09-1445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98630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29-09-1445</a:t>
            </a:fld>
            <a:endParaRPr lang="ar-DZ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70630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29-09-1445</a:t>
            </a:fld>
            <a:endParaRPr lang="ar-DZ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859145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29-09-1445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157926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29-09-1445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897788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29-09-1445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498568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EF4A5-C153-4298-80B5-7B0ECEBFF5B2}" type="datetimeFigureOut">
              <a:rPr lang="ar-DZ" smtClean="0"/>
              <a:t>29-09-1445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815121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D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420089" y="0"/>
            <a:ext cx="3760484" cy="3818409"/>
            <a:chOff x="12640787" y="0"/>
            <a:chExt cx="5647690" cy="5734685"/>
          </a:xfrm>
        </p:grpSpPr>
        <p:sp>
          <p:nvSpPr>
            <p:cNvPr id="3" name="object 3"/>
            <p:cNvSpPr/>
            <p:nvPr/>
          </p:nvSpPr>
          <p:spPr>
            <a:xfrm>
              <a:off x="16373134" y="2795251"/>
              <a:ext cx="1915160" cy="2939415"/>
            </a:xfrm>
            <a:custGeom>
              <a:avLst/>
              <a:gdLst/>
              <a:ahLst/>
              <a:cxnLst/>
              <a:rect l="l" t="t" r="r" b="b"/>
              <a:pathLst>
                <a:path w="1915159" h="2939415">
                  <a:moveTo>
                    <a:pt x="1201425" y="2938873"/>
                  </a:moveTo>
                  <a:lnTo>
                    <a:pt x="0" y="1738312"/>
                  </a:lnTo>
                  <a:lnTo>
                    <a:pt x="1739563" y="0"/>
                  </a:lnTo>
                  <a:lnTo>
                    <a:pt x="1914865" y="175176"/>
                  </a:lnTo>
                  <a:lnTo>
                    <a:pt x="1914865" y="2225946"/>
                  </a:lnTo>
                  <a:lnTo>
                    <a:pt x="1201425" y="2938873"/>
                  </a:lnTo>
                  <a:close/>
                </a:path>
              </a:pathLst>
            </a:custGeom>
            <a:solidFill>
              <a:srgbClr val="484B67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sp>
          <p:nvSpPr>
            <p:cNvPr id="4" name="object 4"/>
            <p:cNvSpPr/>
            <p:nvPr/>
          </p:nvSpPr>
          <p:spPr>
            <a:xfrm>
              <a:off x="12640780" y="11"/>
              <a:ext cx="5647690" cy="4629150"/>
            </a:xfrm>
            <a:custGeom>
              <a:avLst/>
              <a:gdLst/>
              <a:ahLst/>
              <a:cxnLst/>
              <a:rect l="l" t="t" r="r" b="b"/>
              <a:pathLst>
                <a:path w="5647690" h="4629150">
                  <a:moveTo>
                    <a:pt x="5567019" y="2890291"/>
                  </a:moveTo>
                  <a:lnTo>
                    <a:pt x="4936274" y="2257488"/>
                  </a:lnTo>
                  <a:lnTo>
                    <a:pt x="3196717" y="3995801"/>
                  </a:lnTo>
                  <a:lnTo>
                    <a:pt x="3827462" y="4628604"/>
                  </a:lnTo>
                  <a:lnTo>
                    <a:pt x="5567019" y="2890291"/>
                  </a:lnTo>
                  <a:close/>
                </a:path>
                <a:path w="5647690" h="4629150">
                  <a:moveTo>
                    <a:pt x="5647220" y="0"/>
                  </a:moveTo>
                  <a:lnTo>
                    <a:pt x="0" y="0"/>
                  </a:lnTo>
                  <a:lnTo>
                    <a:pt x="3075927" y="3075914"/>
                  </a:lnTo>
                  <a:lnTo>
                    <a:pt x="5647220" y="504634"/>
                  </a:lnTo>
                  <a:lnTo>
                    <a:pt x="5647220" y="0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</p:grpSp>
      <p:sp>
        <p:nvSpPr>
          <p:cNvPr id="5" name="object 5"/>
          <p:cNvSpPr/>
          <p:nvPr/>
        </p:nvSpPr>
        <p:spPr>
          <a:xfrm>
            <a:off x="10032573" y="4444513"/>
            <a:ext cx="2147882" cy="2405374"/>
          </a:xfrm>
          <a:custGeom>
            <a:avLst/>
            <a:gdLst/>
            <a:ahLst/>
            <a:cxnLst/>
            <a:rect l="l" t="t" r="r" b="b"/>
            <a:pathLst>
              <a:path w="3225800" h="3612515">
                <a:moveTo>
                  <a:pt x="3225499" y="3611999"/>
                </a:moveTo>
                <a:lnTo>
                  <a:pt x="386687" y="3611999"/>
                </a:lnTo>
                <a:lnTo>
                  <a:pt x="0" y="3225462"/>
                </a:lnTo>
                <a:lnTo>
                  <a:pt x="3224211" y="0"/>
                </a:lnTo>
                <a:lnTo>
                  <a:pt x="3225499" y="1286"/>
                </a:lnTo>
                <a:lnTo>
                  <a:pt x="3225499" y="3611999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grpSp>
        <p:nvGrpSpPr>
          <p:cNvPr id="6" name="object 6"/>
          <p:cNvGrpSpPr/>
          <p:nvPr/>
        </p:nvGrpSpPr>
        <p:grpSpPr>
          <a:xfrm>
            <a:off x="7730720" y="543076"/>
            <a:ext cx="4449667" cy="5874964"/>
            <a:chOff x="11605457" y="815620"/>
            <a:chExt cx="6682740" cy="8823325"/>
          </a:xfrm>
        </p:grpSpPr>
        <p:sp>
          <p:nvSpPr>
            <p:cNvPr id="7" name="object 7"/>
            <p:cNvSpPr/>
            <p:nvPr/>
          </p:nvSpPr>
          <p:spPr>
            <a:xfrm>
              <a:off x="15857501" y="815620"/>
              <a:ext cx="2430780" cy="2623185"/>
            </a:xfrm>
            <a:custGeom>
              <a:avLst/>
              <a:gdLst/>
              <a:ahLst/>
              <a:cxnLst/>
              <a:rect l="l" t="t" r="r" b="b"/>
              <a:pathLst>
                <a:path w="2430780" h="2623185">
                  <a:moveTo>
                    <a:pt x="194729" y="2622729"/>
                  </a:moveTo>
                  <a:lnTo>
                    <a:pt x="0" y="2430496"/>
                  </a:lnTo>
                  <a:lnTo>
                    <a:pt x="2430496" y="0"/>
                  </a:lnTo>
                  <a:lnTo>
                    <a:pt x="2430496" y="386963"/>
                  </a:lnTo>
                  <a:lnTo>
                    <a:pt x="194729" y="2622729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605457" y="3266261"/>
              <a:ext cx="6372126" cy="6372126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4221465" y="1416393"/>
            <a:ext cx="2695422" cy="63422"/>
          </a:xfrm>
          <a:custGeom>
            <a:avLst/>
            <a:gdLst/>
            <a:ahLst/>
            <a:cxnLst/>
            <a:rect l="l" t="t" r="r" b="b"/>
            <a:pathLst>
              <a:path w="4048125" h="95250">
                <a:moveTo>
                  <a:pt x="4048124" y="95249"/>
                </a:moveTo>
                <a:lnTo>
                  <a:pt x="0" y="95249"/>
                </a:lnTo>
                <a:lnTo>
                  <a:pt x="0" y="0"/>
                </a:lnTo>
                <a:lnTo>
                  <a:pt x="4048124" y="0"/>
                </a:lnTo>
                <a:lnTo>
                  <a:pt x="4048124" y="95249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grpSp>
        <p:nvGrpSpPr>
          <p:cNvPr id="13" name="object 13"/>
          <p:cNvGrpSpPr/>
          <p:nvPr/>
        </p:nvGrpSpPr>
        <p:grpSpPr>
          <a:xfrm>
            <a:off x="3289" y="456807"/>
            <a:ext cx="2572807" cy="6392908"/>
            <a:chOff x="0" y="686057"/>
            <a:chExt cx="3863975" cy="9601200"/>
          </a:xfrm>
        </p:grpSpPr>
        <p:sp>
          <p:nvSpPr>
            <p:cNvPr id="14" name="object 14"/>
            <p:cNvSpPr/>
            <p:nvPr/>
          </p:nvSpPr>
          <p:spPr>
            <a:xfrm>
              <a:off x="0" y="686057"/>
              <a:ext cx="2930525" cy="5860415"/>
            </a:xfrm>
            <a:custGeom>
              <a:avLst/>
              <a:gdLst/>
              <a:ahLst/>
              <a:cxnLst/>
              <a:rect l="l" t="t" r="r" b="b"/>
              <a:pathLst>
                <a:path w="2930525" h="5860415">
                  <a:moveTo>
                    <a:pt x="0" y="5860291"/>
                  </a:moveTo>
                  <a:lnTo>
                    <a:pt x="0" y="0"/>
                  </a:lnTo>
                  <a:lnTo>
                    <a:pt x="2930145" y="2929009"/>
                  </a:lnTo>
                  <a:lnTo>
                    <a:pt x="0" y="5860291"/>
                  </a:lnTo>
                  <a:close/>
                </a:path>
              </a:pathLst>
            </a:custGeom>
            <a:solidFill>
              <a:srgbClr val="484B67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sp>
          <p:nvSpPr>
            <p:cNvPr id="15" name="object 15"/>
            <p:cNvSpPr/>
            <p:nvPr/>
          </p:nvSpPr>
          <p:spPr>
            <a:xfrm>
              <a:off x="0" y="6216954"/>
              <a:ext cx="3863975" cy="4070350"/>
            </a:xfrm>
            <a:custGeom>
              <a:avLst/>
              <a:gdLst/>
              <a:ahLst/>
              <a:cxnLst/>
              <a:rect l="l" t="t" r="r" b="b"/>
              <a:pathLst>
                <a:path w="3863975" h="4070350">
                  <a:moveTo>
                    <a:pt x="3018027" y="4070045"/>
                  </a:moveTo>
                  <a:lnTo>
                    <a:pt x="0" y="4070045"/>
                  </a:lnTo>
                  <a:lnTo>
                    <a:pt x="0" y="639648"/>
                  </a:lnTo>
                  <a:lnTo>
                    <a:pt x="639648" y="0"/>
                  </a:lnTo>
                  <a:lnTo>
                    <a:pt x="3863861" y="3224212"/>
                  </a:lnTo>
                  <a:lnTo>
                    <a:pt x="3018027" y="4070045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</p:grpSp>
      <p:sp>
        <p:nvSpPr>
          <p:cNvPr id="9" name="Rectangle 8"/>
          <p:cNvSpPr/>
          <p:nvPr/>
        </p:nvSpPr>
        <p:spPr>
          <a:xfrm>
            <a:off x="4391173" y="2098234"/>
            <a:ext cx="1957587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DZ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الرسالة الإعلانية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88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93376" y="0"/>
            <a:ext cx="2256121" cy="1128061"/>
          </a:xfrm>
          <a:custGeom>
            <a:avLst/>
            <a:gdLst/>
            <a:ahLst/>
            <a:cxnLst/>
            <a:rect l="l" t="t" r="r" b="b"/>
            <a:pathLst>
              <a:path w="3388359" h="1694180">
                <a:moveTo>
                  <a:pt x="1694124" y="1694124"/>
                </a:moveTo>
                <a:lnTo>
                  <a:pt x="0" y="0"/>
                </a:lnTo>
                <a:lnTo>
                  <a:pt x="3388248" y="0"/>
                </a:lnTo>
                <a:lnTo>
                  <a:pt x="1694124" y="1694124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grpSp>
        <p:nvGrpSpPr>
          <p:cNvPr id="3" name="object 3"/>
          <p:cNvGrpSpPr/>
          <p:nvPr/>
        </p:nvGrpSpPr>
        <p:grpSpPr>
          <a:xfrm>
            <a:off x="3289" y="2102404"/>
            <a:ext cx="1189790" cy="2314892"/>
            <a:chOff x="0" y="3157499"/>
            <a:chExt cx="1786889" cy="3476625"/>
          </a:xfrm>
        </p:grpSpPr>
        <p:sp>
          <p:nvSpPr>
            <p:cNvPr id="4" name="object 4"/>
            <p:cNvSpPr/>
            <p:nvPr/>
          </p:nvSpPr>
          <p:spPr>
            <a:xfrm>
              <a:off x="0" y="3695250"/>
              <a:ext cx="1786889" cy="2939415"/>
            </a:xfrm>
            <a:custGeom>
              <a:avLst/>
              <a:gdLst/>
              <a:ahLst/>
              <a:cxnLst/>
              <a:rect l="l" t="t" r="r" b="b"/>
              <a:pathLst>
                <a:path w="1786889" h="2939415">
                  <a:moveTo>
                    <a:pt x="48312" y="2938873"/>
                  </a:moveTo>
                  <a:lnTo>
                    <a:pt x="0" y="2890560"/>
                  </a:lnTo>
                  <a:lnTo>
                    <a:pt x="0" y="586063"/>
                  </a:lnTo>
                  <a:lnTo>
                    <a:pt x="586063" y="0"/>
                  </a:lnTo>
                  <a:lnTo>
                    <a:pt x="1786624" y="1200560"/>
                  </a:lnTo>
                  <a:lnTo>
                    <a:pt x="48312" y="2938873"/>
                  </a:lnTo>
                  <a:close/>
                </a:path>
              </a:pathLst>
            </a:custGeom>
            <a:solidFill>
              <a:srgbClr val="484B67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157499"/>
              <a:ext cx="681355" cy="1314450"/>
            </a:xfrm>
            <a:custGeom>
              <a:avLst/>
              <a:gdLst/>
              <a:ahLst/>
              <a:cxnLst/>
              <a:rect l="l" t="t" r="r" b="b"/>
              <a:pathLst>
                <a:path w="681355" h="1314450">
                  <a:moveTo>
                    <a:pt x="0" y="1313904"/>
                  </a:moveTo>
                  <a:lnTo>
                    <a:pt x="0" y="48312"/>
                  </a:lnTo>
                  <a:lnTo>
                    <a:pt x="48312" y="0"/>
                  </a:lnTo>
                  <a:lnTo>
                    <a:pt x="681108" y="632795"/>
                  </a:lnTo>
                  <a:lnTo>
                    <a:pt x="0" y="1313904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</p:grpSp>
      <p:sp>
        <p:nvSpPr>
          <p:cNvPr id="15" name="object 15"/>
          <p:cNvSpPr/>
          <p:nvPr/>
        </p:nvSpPr>
        <p:spPr>
          <a:xfrm>
            <a:off x="7065479" y="1465216"/>
            <a:ext cx="2378314" cy="63422"/>
          </a:xfrm>
          <a:custGeom>
            <a:avLst/>
            <a:gdLst/>
            <a:ahLst/>
            <a:cxnLst/>
            <a:rect l="l" t="t" r="r" b="b"/>
            <a:pathLst>
              <a:path w="3571875" h="95250">
                <a:moveTo>
                  <a:pt x="3571874" y="95249"/>
                </a:moveTo>
                <a:lnTo>
                  <a:pt x="0" y="95249"/>
                </a:lnTo>
                <a:lnTo>
                  <a:pt x="0" y="0"/>
                </a:lnTo>
                <a:lnTo>
                  <a:pt x="3571874" y="0"/>
                </a:lnTo>
                <a:lnTo>
                  <a:pt x="3571874" y="95249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sp>
        <p:nvSpPr>
          <p:cNvPr id="7" name="Rectangle 6"/>
          <p:cNvSpPr/>
          <p:nvPr/>
        </p:nvSpPr>
        <p:spPr>
          <a:xfrm>
            <a:off x="4353059" y="991673"/>
            <a:ext cx="4494727" cy="11107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818115" y="5011221"/>
            <a:ext cx="4494727" cy="11107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225" y="1803043"/>
            <a:ext cx="8591550" cy="265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90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289" y="0"/>
            <a:ext cx="1708581" cy="1777499"/>
          </a:xfrm>
          <a:custGeom>
            <a:avLst/>
            <a:gdLst/>
            <a:ahLst/>
            <a:cxnLst/>
            <a:rect l="l" t="t" r="r" b="b"/>
            <a:pathLst>
              <a:path w="2566035" h="2669540">
                <a:moveTo>
                  <a:pt x="827410" y="2669064"/>
                </a:moveTo>
                <a:lnTo>
                  <a:pt x="0" y="1841654"/>
                </a:lnTo>
                <a:lnTo>
                  <a:pt x="0" y="19849"/>
                </a:lnTo>
                <a:lnTo>
                  <a:pt x="19849" y="0"/>
                </a:lnTo>
                <a:lnTo>
                  <a:pt x="1634970" y="0"/>
                </a:lnTo>
                <a:lnTo>
                  <a:pt x="2565721" y="930750"/>
                </a:lnTo>
                <a:lnTo>
                  <a:pt x="827410" y="2669064"/>
                </a:lnTo>
                <a:close/>
              </a:path>
            </a:pathLst>
          </a:custGeom>
          <a:solidFill>
            <a:srgbClr val="484B67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sp>
        <p:nvSpPr>
          <p:cNvPr id="12" name="object 12"/>
          <p:cNvSpPr/>
          <p:nvPr/>
        </p:nvSpPr>
        <p:spPr>
          <a:xfrm>
            <a:off x="5659504" y="1399294"/>
            <a:ext cx="2378314" cy="63422"/>
          </a:xfrm>
          <a:custGeom>
            <a:avLst/>
            <a:gdLst/>
            <a:ahLst/>
            <a:cxnLst/>
            <a:rect l="l" t="t" r="r" b="b"/>
            <a:pathLst>
              <a:path w="3571875" h="95250">
                <a:moveTo>
                  <a:pt x="3571874" y="95249"/>
                </a:moveTo>
                <a:lnTo>
                  <a:pt x="0" y="95249"/>
                </a:lnTo>
                <a:lnTo>
                  <a:pt x="0" y="0"/>
                </a:lnTo>
                <a:lnTo>
                  <a:pt x="3571874" y="0"/>
                </a:lnTo>
                <a:lnTo>
                  <a:pt x="3571874" y="95249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sp>
        <p:nvSpPr>
          <p:cNvPr id="10" name="Rectangle 9"/>
          <p:cNvSpPr/>
          <p:nvPr/>
        </p:nvSpPr>
        <p:spPr>
          <a:xfrm>
            <a:off x="5087155" y="1777499"/>
            <a:ext cx="2331076" cy="3475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820473" y="6089775"/>
            <a:ext cx="4250028" cy="7682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10534918" y="463639"/>
            <a:ext cx="888643" cy="5537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80329" y="3654740"/>
            <a:ext cx="2079176" cy="5537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768957" y="6374073"/>
            <a:ext cx="4794475" cy="5537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ysClr val="windowText" lastClr="000000"/>
                </a:solidFill>
              </a:ln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6387" y="704850"/>
            <a:ext cx="9039225" cy="54483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425780" y="3654740"/>
            <a:ext cx="2601533" cy="4278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أسماء البنوك، شريحة الهاتف....</a:t>
            </a:r>
            <a:endParaRPr lang="fr-FR" sz="23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5698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420089" y="0"/>
            <a:ext cx="3760484" cy="3818409"/>
            <a:chOff x="12640787" y="0"/>
            <a:chExt cx="5647690" cy="5734685"/>
          </a:xfrm>
        </p:grpSpPr>
        <p:sp>
          <p:nvSpPr>
            <p:cNvPr id="3" name="object 3"/>
            <p:cNvSpPr/>
            <p:nvPr/>
          </p:nvSpPr>
          <p:spPr>
            <a:xfrm>
              <a:off x="16373134" y="2795251"/>
              <a:ext cx="1915160" cy="2939415"/>
            </a:xfrm>
            <a:custGeom>
              <a:avLst/>
              <a:gdLst/>
              <a:ahLst/>
              <a:cxnLst/>
              <a:rect l="l" t="t" r="r" b="b"/>
              <a:pathLst>
                <a:path w="1915159" h="2939415">
                  <a:moveTo>
                    <a:pt x="1201425" y="2938873"/>
                  </a:moveTo>
                  <a:lnTo>
                    <a:pt x="0" y="1738312"/>
                  </a:lnTo>
                  <a:lnTo>
                    <a:pt x="1739563" y="0"/>
                  </a:lnTo>
                  <a:lnTo>
                    <a:pt x="1914865" y="175176"/>
                  </a:lnTo>
                  <a:lnTo>
                    <a:pt x="1914865" y="2225946"/>
                  </a:lnTo>
                  <a:lnTo>
                    <a:pt x="1201425" y="2938873"/>
                  </a:lnTo>
                  <a:close/>
                </a:path>
              </a:pathLst>
            </a:custGeom>
            <a:solidFill>
              <a:srgbClr val="484B67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sp>
          <p:nvSpPr>
            <p:cNvPr id="4" name="object 4"/>
            <p:cNvSpPr/>
            <p:nvPr/>
          </p:nvSpPr>
          <p:spPr>
            <a:xfrm>
              <a:off x="12640780" y="11"/>
              <a:ext cx="5647690" cy="4629150"/>
            </a:xfrm>
            <a:custGeom>
              <a:avLst/>
              <a:gdLst/>
              <a:ahLst/>
              <a:cxnLst/>
              <a:rect l="l" t="t" r="r" b="b"/>
              <a:pathLst>
                <a:path w="5647690" h="4629150">
                  <a:moveTo>
                    <a:pt x="5567019" y="2890291"/>
                  </a:moveTo>
                  <a:lnTo>
                    <a:pt x="4936274" y="2257488"/>
                  </a:lnTo>
                  <a:lnTo>
                    <a:pt x="3196717" y="3995801"/>
                  </a:lnTo>
                  <a:lnTo>
                    <a:pt x="3827462" y="4628604"/>
                  </a:lnTo>
                  <a:lnTo>
                    <a:pt x="5567019" y="2890291"/>
                  </a:lnTo>
                  <a:close/>
                </a:path>
                <a:path w="5647690" h="4629150">
                  <a:moveTo>
                    <a:pt x="5647220" y="0"/>
                  </a:moveTo>
                  <a:lnTo>
                    <a:pt x="0" y="0"/>
                  </a:lnTo>
                  <a:lnTo>
                    <a:pt x="3075927" y="3075914"/>
                  </a:lnTo>
                  <a:lnTo>
                    <a:pt x="5647220" y="504634"/>
                  </a:lnTo>
                  <a:lnTo>
                    <a:pt x="5647220" y="0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</p:grpSp>
      <p:sp>
        <p:nvSpPr>
          <p:cNvPr id="5" name="object 5"/>
          <p:cNvSpPr/>
          <p:nvPr/>
        </p:nvSpPr>
        <p:spPr>
          <a:xfrm>
            <a:off x="8935058" y="3607837"/>
            <a:ext cx="2147882" cy="2405374"/>
          </a:xfrm>
          <a:custGeom>
            <a:avLst/>
            <a:gdLst/>
            <a:ahLst/>
            <a:cxnLst/>
            <a:rect l="l" t="t" r="r" b="b"/>
            <a:pathLst>
              <a:path w="3225800" h="3612515">
                <a:moveTo>
                  <a:pt x="3225499" y="3611999"/>
                </a:moveTo>
                <a:lnTo>
                  <a:pt x="386687" y="3611999"/>
                </a:lnTo>
                <a:lnTo>
                  <a:pt x="0" y="3225462"/>
                </a:lnTo>
                <a:lnTo>
                  <a:pt x="3224211" y="0"/>
                </a:lnTo>
                <a:lnTo>
                  <a:pt x="3225499" y="1286"/>
                </a:lnTo>
                <a:lnTo>
                  <a:pt x="3225499" y="3611999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sp>
        <p:nvSpPr>
          <p:cNvPr id="7" name="object 7"/>
          <p:cNvSpPr/>
          <p:nvPr/>
        </p:nvSpPr>
        <p:spPr>
          <a:xfrm>
            <a:off x="10561921" y="543076"/>
            <a:ext cx="1618522" cy="1746634"/>
          </a:xfrm>
          <a:custGeom>
            <a:avLst/>
            <a:gdLst/>
            <a:ahLst/>
            <a:cxnLst/>
            <a:rect l="l" t="t" r="r" b="b"/>
            <a:pathLst>
              <a:path w="2430780" h="2623185">
                <a:moveTo>
                  <a:pt x="194729" y="2622729"/>
                </a:moveTo>
                <a:lnTo>
                  <a:pt x="0" y="2430496"/>
                </a:lnTo>
                <a:lnTo>
                  <a:pt x="2430496" y="0"/>
                </a:lnTo>
                <a:lnTo>
                  <a:pt x="2430496" y="386963"/>
                </a:lnTo>
                <a:lnTo>
                  <a:pt x="194729" y="2622729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sp>
        <p:nvSpPr>
          <p:cNvPr id="12" name="object 12"/>
          <p:cNvSpPr/>
          <p:nvPr/>
        </p:nvSpPr>
        <p:spPr>
          <a:xfrm>
            <a:off x="4122592" y="322272"/>
            <a:ext cx="2695422" cy="63422"/>
          </a:xfrm>
          <a:custGeom>
            <a:avLst/>
            <a:gdLst/>
            <a:ahLst/>
            <a:cxnLst/>
            <a:rect l="l" t="t" r="r" b="b"/>
            <a:pathLst>
              <a:path w="4048125" h="95250">
                <a:moveTo>
                  <a:pt x="4048124" y="95249"/>
                </a:moveTo>
                <a:lnTo>
                  <a:pt x="0" y="95249"/>
                </a:lnTo>
                <a:lnTo>
                  <a:pt x="0" y="0"/>
                </a:lnTo>
                <a:lnTo>
                  <a:pt x="4048124" y="0"/>
                </a:lnTo>
                <a:lnTo>
                  <a:pt x="4048124" y="95249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grpSp>
        <p:nvGrpSpPr>
          <p:cNvPr id="13" name="object 13"/>
          <p:cNvGrpSpPr/>
          <p:nvPr/>
        </p:nvGrpSpPr>
        <p:grpSpPr>
          <a:xfrm>
            <a:off x="3289" y="456807"/>
            <a:ext cx="2572807" cy="6392908"/>
            <a:chOff x="0" y="686057"/>
            <a:chExt cx="3863975" cy="9601200"/>
          </a:xfrm>
        </p:grpSpPr>
        <p:sp>
          <p:nvSpPr>
            <p:cNvPr id="14" name="object 14"/>
            <p:cNvSpPr/>
            <p:nvPr/>
          </p:nvSpPr>
          <p:spPr>
            <a:xfrm>
              <a:off x="0" y="686057"/>
              <a:ext cx="2930525" cy="5860415"/>
            </a:xfrm>
            <a:custGeom>
              <a:avLst/>
              <a:gdLst/>
              <a:ahLst/>
              <a:cxnLst/>
              <a:rect l="l" t="t" r="r" b="b"/>
              <a:pathLst>
                <a:path w="2930525" h="5860415">
                  <a:moveTo>
                    <a:pt x="0" y="5860291"/>
                  </a:moveTo>
                  <a:lnTo>
                    <a:pt x="0" y="0"/>
                  </a:lnTo>
                  <a:lnTo>
                    <a:pt x="2930145" y="2929009"/>
                  </a:lnTo>
                  <a:lnTo>
                    <a:pt x="0" y="5860291"/>
                  </a:lnTo>
                  <a:close/>
                </a:path>
              </a:pathLst>
            </a:custGeom>
            <a:solidFill>
              <a:srgbClr val="484B67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sp>
          <p:nvSpPr>
            <p:cNvPr id="15" name="object 15"/>
            <p:cNvSpPr/>
            <p:nvPr/>
          </p:nvSpPr>
          <p:spPr>
            <a:xfrm>
              <a:off x="0" y="6216954"/>
              <a:ext cx="3863975" cy="4070350"/>
            </a:xfrm>
            <a:custGeom>
              <a:avLst/>
              <a:gdLst/>
              <a:ahLst/>
              <a:cxnLst/>
              <a:rect l="l" t="t" r="r" b="b"/>
              <a:pathLst>
                <a:path w="3863975" h="4070350">
                  <a:moveTo>
                    <a:pt x="3018027" y="4070045"/>
                  </a:moveTo>
                  <a:lnTo>
                    <a:pt x="0" y="4070045"/>
                  </a:lnTo>
                  <a:lnTo>
                    <a:pt x="0" y="639648"/>
                  </a:lnTo>
                  <a:lnTo>
                    <a:pt x="639648" y="0"/>
                  </a:lnTo>
                  <a:lnTo>
                    <a:pt x="3863861" y="3224212"/>
                  </a:lnTo>
                  <a:lnTo>
                    <a:pt x="3018027" y="4070045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</p:grp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0" y="928763"/>
            <a:ext cx="8953500" cy="458144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9311425" y="2704563"/>
            <a:ext cx="218941" cy="3777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840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93376" y="0"/>
            <a:ext cx="2256121" cy="1128061"/>
          </a:xfrm>
          <a:custGeom>
            <a:avLst/>
            <a:gdLst/>
            <a:ahLst/>
            <a:cxnLst/>
            <a:rect l="l" t="t" r="r" b="b"/>
            <a:pathLst>
              <a:path w="3388359" h="1694180">
                <a:moveTo>
                  <a:pt x="1694124" y="1694124"/>
                </a:moveTo>
                <a:lnTo>
                  <a:pt x="0" y="0"/>
                </a:lnTo>
                <a:lnTo>
                  <a:pt x="3388248" y="0"/>
                </a:lnTo>
                <a:lnTo>
                  <a:pt x="1694124" y="1694124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grpSp>
        <p:nvGrpSpPr>
          <p:cNvPr id="3" name="object 3"/>
          <p:cNvGrpSpPr/>
          <p:nvPr/>
        </p:nvGrpSpPr>
        <p:grpSpPr>
          <a:xfrm>
            <a:off x="3289" y="2102404"/>
            <a:ext cx="1189790" cy="2314892"/>
            <a:chOff x="0" y="3157499"/>
            <a:chExt cx="1786889" cy="3476625"/>
          </a:xfrm>
        </p:grpSpPr>
        <p:sp>
          <p:nvSpPr>
            <p:cNvPr id="4" name="object 4"/>
            <p:cNvSpPr/>
            <p:nvPr/>
          </p:nvSpPr>
          <p:spPr>
            <a:xfrm>
              <a:off x="0" y="3695250"/>
              <a:ext cx="1786889" cy="2939415"/>
            </a:xfrm>
            <a:custGeom>
              <a:avLst/>
              <a:gdLst/>
              <a:ahLst/>
              <a:cxnLst/>
              <a:rect l="l" t="t" r="r" b="b"/>
              <a:pathLst>
                <a:path w="1786889" h="2939415">
                  <a:moveTo>
                    <a:pt x="48312" y="2938873"/>
                  </a:moveTo>
                  <a:lnTo>
                    <a:pt x="0" y="2890560"/>
                  </a:lnTo>
                  <a:lnTo>
                    <a:pt x="0" y="586063"/>
                  </a:lnTo>
                  <a:lnTo>
                    <a:pt x="586063" y="0"/>
                  </a:lnTo>
                  <a:lnTo>
                    <a:pt x="1786624" y="1200560"/>
                  </a:lnTo>
                  <a:lnTo>
                    <a:pt x="48312" y="2938873"/>
                  </a:lnTo>
                  <a:close/>
                </a:path>
              </a:pathLst>
            </a:custGeom>
            <a:solidFill>
              <a:srgbClr val="484B67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157499"/>
              <a:ext cx="681355" cy="1314450"/>
            </a:xfrm>
            <a:custGeom>
              <a:avLst/>
              <a:gdLst/>
              <a:ahLst/>
              <a:cxnLst/>
              <a:rect l="l" t="t" r="r" b="b"/>
              <a:pathLst>
                <a:path w="681355" h="1314450">
                  <a:moveTo>
                    <a:pt x="0" y="1313904"/>
                  </a:moveTo>
                  <a:lnTo>
                    <a:pt x="0" y="48312"/>
                  </a:lnTo>
                  <a:lnTo>
                    <a:pt x="48312" y="0"/>
                  </a:lnTo>
                  <a:lnTo>
                    <a:pt x="681108" y="632795"/>
                  </a:lnTo>
                  <a:lnTo>
                    <a:pt x="0" y="1313904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</p:grpSp>
      <p:sp>
        <p:nvSpPr>
          <p:cNvPr id="15" name="object 15"/>
          <p:cNvSpPr/>
          <p:nvPr/>
        </p:nvSpPr>
        <p:spPr>
          <a:xfrm>
            <a:off x="7313697" y="1465216"/>
            <a:ext cx="2378314" cy="63422"/>
          </a:xfrm>
          <a:custGeom>
            <a:avLst/>
            <a:gdLst/>
            <a:ahLst/>
            <a:cxnLst/>
            <a:rect l="l" t="t" r="r" b="b"/>
            <a:pathLst>
              <a:path w="3571875" h="95250">
                <a:moveTo>
                  <a:pt x="3571874" y="95249"/>
                </a:moveTo>
                <a:lnTo>
                  <a:pt x="0" y="95249"/>
                </a:lnTo>
                <a:lnTo>
                  <a:pt x="0" y="0"/>
                </a:lnTo>
                <a:lnTo>
                  <a:pt x="3571874" y="0"/>
                </a:lnTo>
                <a:lnTo>
                  <a:pt x="3571874" y="95249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550" y="1228725"/>
            <a:ext cx="8724900" cy="440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15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93376" y="0"/>
            <a:ext cx="2256121" cy="1128061"/>
          </a:xfrm>
          <a:custGeom>
            <a:avLst/>
            <a:gdLst/>
            <a:ahLst/>
            <a:cxnLst/>
            <a:rect l="l" t="t" r="r" b="b"/>
            <a:pathLst>
              <a:path w="3388359" h="1694180">
                <a:moveTo>
                  <a:pt x="1694124" y="1694124"/>
                </a:moveTo>
                <a:lnTo>
                  <a:pt x="0" y="0"/>
                </a:lnTo>
                <a:lnTo>
                  <a:pt x="3388248" y="0"/>
                </a:lnTo>
                <a:lnTo>
                  <a:pt x="1694124" y="1694124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grpSp>
        <p:nvGrpSpPr>
          <p:cNvPr id="3" name="object 3"/>
          <p:cNvGrpSpPr/>
          <p:nvPr/>
        </p:nvGrpSpPr>
        <p:grpSpPr>
          <a:xfrm>
            <a:off x="3289" y="2102404"/>
            <a:ext cx="1189790" cy="2314892"/>
            <a:chOff x="0" y="3157499"/>
            <a:chExt cx="1786889" cy="3476625"/>
          </a:xfrm>
        </p:grpSpPr>
        <p:sp>
          <p:nvSpPr>
            <p:cNvPr id="4" name="object 4"/>
            <p:cNvSpPr/>
            <p:nvPr/>
          </p:nvSpPr>
          <p:spPr>
            <a:xfrm>
              <a:off x="0" y="3695250"/>
              <a:ext cx="1786889" cy="2939415"/>
            </a:xfrm>
            <a:custGeom>
              <a:avLst/>
              <a:gdLst/>
              <a:ahLst/>
              <a:cxnLst/>
              <a:rect l="l" t="t" r="r" b="b"/>
              <a:pathLst>
                <a:path w="1786889" h="2939415">
                  <a:moveTo>
                    <a:pt x="48312" y="2938873"/>
                  </a:moveTo>
                  <a:lnTo>
                    <a:pt x="0" y="2890560"/>
                  </a:lnTo>
                  <a:lnTo>
                    <a:pt x="0" y="586063"/>
                  </a:lnTo>
                  <a:lnTo>
                    <a:pt x="586063" y="0"/>
                  </a:lnTo>
                  <a:lnTo>
                    <a:pt x="1786624" y="1200560"/>
                  </a:lnTo>
                  <a:lnTo>
                    <a:pt x="48312" y="2938873"/>
                  </a:lnTo>
                  <a:close/>
                </a:path>
              </a:pathLst>
            </a:custGeom>
            <a:solidFill>
              <a:srgbClr val="484B67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157499"/>
              <a:ext cx="681355" cy="1314450"/>
            </a:xfrm>
            <a:custGeom>
              <a:avLst/>
              <a:gdLst/>
              <a:ahLst/>
              <a:cxnLst/>
              <a:rect l="l" t="t" r="r" b="b"/>
              <a:pathLst>
                <a:path w="681355" h="1314450">
                  <a:moveTo>
                    <a:pt x="0" y="1313904"/>
                  </a:moveTo>
                  <a:lnTo>
                    <a:pt x="0" y="48312"/>
                  </a:lnTo>
                  <a:lnTo>
                    <a:pt x="48312" y="0"/>
                  </a:lnTo>
                  <a:lnTo>
                    <a:pt x="681108" y="632795"/>
                  </a:lnTo>
                  <a:lnTo>
                    <a:pt x="0" y="1313904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9156879" y="2664605"/>
            <a:ext cx="605307" cy="3766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9646276" y="3250742"/>
            <a:ext cx="783465" cy="3766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7559899" y="1260065"/>
            <a:ext cx="2202287" cy="5043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337" y="1260065"/>
            <a:ext cx="8315325" cy="356911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606085" y="4198513"/>
            <a:ext cx="3284112" cy="5537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149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289" y="0"/>
            <a:ext cx="1708581" cy="1777499"/>
          </a:xfrm>
          <a:custGeom>
            <a:avLst/>
            <a:gdLst/>
            <a:ahLst/>
            <a:cxnLst/>
            <a:rect l="l" t="t" r="r" b="b"/>
            <a:pathLst>
              <a:path w="2566035" h="2669540">
                <a:moveTo>
                  <a:pt x="827410" y="2669064"/>
                </a:moveTo>
                <a:lnTo>
                  <a:pt x="0" y="1841654"/>
                </a:lnTo>
                <a:lnTo>
                  <a:pt x="0" y="19849"/>
                </a:lnTo>
                <a:lnTo>
                  <a:pt x="19849" y="0"/>
                </a:lnTo>
                <a:lnTo>
                  <a:pt x="1634970" y="0"/>
                </a:lnTo>
                <a:lnTo>
                  <a:pt x="2565721" y="930750"/>
                </a:lnTo>
                <a:lnTo>
                  <a:pt x="827410" y="2669064"/>
                </a:lnTo>
                <a:close/>
              </a:path>
            </a:pathLst>
          </a:custGeom>
          <a:solidFill>
            <a:srgbClr val="484B67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sp>
        <p:nvSpPr>
          <p:cNvPr id="4" name="Rectangle 3"/>
          <p:cNvSpPr/>
          <p:nvPr/>
        </p:nvSpPr>
        <p:spPr>
          <a:xfrm>
            <a:off x="6557492" y="373487"/>
            <a:ext cx="1738648" cy="6181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6437290" y="3028414"/>
            <a:ext cx="4338034" cy="6181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7678926" y="6305885"/>
            <a:ext cx="4338034" cy="6181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6079030" y="5755213"/>
            <a:ext cx="948744" cy="6181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0" y="1094704"/>
            <a:ext cx="399245" cy="68279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859" y="728662"/>
            <a:ext cx="8461420" cy="540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05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927936" y="4605326"/>
            <a:ext cx="234878" cy="2222479"/>
          </a:xfrm>
          <a:custGeom>
            <a:avLst/>
            <a:gdLst/>
            <a:ahLst/>
            <a:cxnLst/>
            <a:rect l="l" t="t" r="r" b="b"/>
            <a:pathLst>
              <a:path w="134620" h="1273810">
                <a:moveTo>
                  <a:pt x="134094" y="1273522"/>
                </a:moveTo>
                <a:lnTo>
                  <a:pt x="0" y="1273522"/>
                </a:lnTo>
                <a:lnTo>
                  <a:pt x="0" y="0"/>
                </a:lnTo>
                <a:lnTo>
                  <a:pt x="134094" y="0"/>
                </a:lnTo>
                <a:lnTo>
                  <a:pt x="134094" y="1273522"/>
                </a:lnTo>
                <a:close/>
              </a:path>
            </a:pathLst>
          </a:custGeom>
          <a:solidFill>
            <a:srgbClr val="DA7462"/>
          </a:solidFill>
        </p:spPr>
        <p:txBody>
          <a:bodyPr wrap="square" lIns="0" tIns="0" rIns="0" bIns="0" rtlCol="0"/>
          <a:lstStyle/>
          <a:p>
            <a:endParaRPr sz="3140"/>
          </a:p>
        </p:txBody>
      </p:sp>
      <p:sp>
        <p:nvSpPr>
          <p:cNvPr id="3" name="object 3"/>
          <p:cNvSpPr/>
          <p:nvPr/>
        </p:nvSpPr>
        <p:spPr>
          <a:xfrm>
            <a:off x="13541" y="6231"/>
            <a:ext cx="8794637" cy="227123"/>
          </a:xfrm>
          <a:custGeom>
            <a:avLst/>
            <a:gdLst/>
            <a:ahLst/>
            <a:cxnLst/>
            <a:rect l="l" t="t" r="r" b="b"/>
            <a:pathLst>
              <a:path w="5040630" h="130175">
                <a:moveTo>
                  <a:pt x="0" y="0"/>
                </a:moveTo>
                <a:lnTo>
                  <a:pt x="5040008" y="0"/>
                </a:lnTo>
                <a:lnTo>
                  <a:pt x="5040008" y="129778"/>
                </a:lnTo>
                <a:lnTo>
                  <a:pt x="0" y="129778"/>
                </a:lnTo>
                <a:lnTo>
                  <a:pt x="0" y="0"/>
                </a:lnTo>
                <a:close/>
              </a:path>
            </a:pathLst>
          </a:custGeom>
          <a:solidFill>
            <a:srgbClr val="DA7462"/>
          </a:solidFill>
        </p:spPr>
        <p:txBody>
          <a:bodyPr wrap="square" lIns="0" tIns="0" rIns="0" bIns="0" rtlCol="0"/>
          <a:lstStyle/>
          <a:p>
            <a:endParaRPr sz="3140"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065950" y="664275"/>
            <a:ext cx="5979426" cy="582708"/>
          </a:xfrm>
          <a:prstGeom prst="rect">
            <a:avLst/>
          </a:prstGeom>
        </p:spPr>
        <p:txBody>
          <a:bodyPr vert="horz" wrap="square" lIns="0" tIns="110792" rIns="0" bIns="0" rtlCol="0" anchor="ctr">
            <a:spAutoFit/>
          </a:bodyPr>
          <a:lstStyle/>
          <a:p>
            <a:pPr marL="21050" marR="8863" indent="-1108" algn="ctr">
              <a:lnSpc>
                <a:spcPts val="3542"/>
              </a:lnSpc>
              <a:spcBef>
                <a:spcPts val="872"/>
              </a:spcBef>
            </a:pPr>
            <a:r>
              <a:rPr lang="ar-DZ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مصطلحات </a:t>
            </a:r>
            <a:endParaRPr sz="3489" b="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26884" y="1246983"/>
            <a:ext cx="379364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r-FR" b="1" dirty="0">
                <a:latin typeface="-apple-system"/>
              </a:rPr>
              <a:t>Brand </a:t>
            </a:r>
            <a:r>
              <a:rPr lang="fr-FR" b="1" dirty="0" smtClean="0">
                <a:latin typeface="-apple-system"/>
              </a:rPr>
              <a:t>Promise</a:t>
            </a:r>
          </a:p>
          <a:p>
            <a:pPr rtl="1"/>
            <a:endParaRPr lang="fr-FR" b="1" i="0" dirty="0">
              <a:effectLst/>
              <a:latin typeface="-apple-system"/>
            </a:endParaRPr>
          </a:p>
          <a:p>
            <a:pPr algn="ctr" rtl="1"/>
            <a:r>
              <a:rPr lang="ar-DZ" sz="2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هو وعد أو مجموعة القيم التي تتعهد الشركة به من خلال علامتها التجارية بتقديمه للزبون أو المستهلك، ويوضح مدى اختلافها عن منافسيها</a:t>
            </a:r>
            <a:endParaRPr lang="fr-FR" sz="2300" b="1" i="0" dirty="0">
              <a:effectLst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623" y="1246983"/>
            <a:ext cx="5565484" cy="4226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78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6068" y="592736"/>
            <a:ext cx="12627464" cy="61401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232F3F"/>
                </a:solidFill>
                <a:latin typeface="Amazon Ember Display"/>
              </a:rPr>
              <a:t>brand </a:t>
            </a:r>
            <a:r>
              <a:rPr lang="fr-FR" b="1" dirty="0" err="1" smtClean="0">
                <a:solidFill>
                  <a:srgbClr val="232F3F"/>
                </a:solidFill>
                <a:latin typeface="Amazon Ember Display"/>
              </a:rPr>
              <a:t>positioning</a:t>
            </a:r>
            <a:endParaRPr lang="ar-DZ" b="1" dirty="0" smtClean="0">
              <a:solidFill>
                <a:srgbClr val="232F3F"/>
              </a:solidFill>
              <a:latin typeface="Amazon Ember Display"/>
            </a:endParaRPr>
          </a:p>
          <a:p>
            <a:endParaRPr lang="ar-DZ" b="1" i="0" dirty="0">
              <a:solidFill>
                <a:srgbClr val="232F3F"/>
              </a:solidFill>
              <a:effectLst/>
              <a:latin typeface="Amazon Ember Display"/>
            </a:endParaRPr>
          </a:p>
          <a:p>
            <a:pPr algn="ctr"/>
            <a:r>
              <a:rPr lang="ar-DZ" sz="2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يتيح للشركة </a:t>
            </a:r>
            <a:r>
              <a:rPr lang="ar-DZ" sz="23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 تميّز نفسها عن </a:t>
            </a:r>
            <a:r>
              <a:rPr lang="ar-DZ" sz="2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منافسيها</a:t>
            </a:r>
          </a:p>
          <a:p>
            <a:pPr algn="ctr"/>
            <a:r>
              <a:rPr lang="ar-DZ" sz="2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ويُساعد </a:t>
            </a:r>
            <a:r>
              <a:rPr lang="ar-DZ" sz="23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هذا التمييز على زيادة الوعي بالعلامة التجارية، وتوضيح القيمة، وتبرير </a:t>
            </a:r>
            <a:r>
              <a:rPr lang="ar-DZ" sz="2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الاستراتيجية أو طريقة التسعير المعتمدة</a:t>
            </a:r>
          </a:p>
          <a:p>
            <a:pPr algn="ctr"/>
            <a:r>
              <a:rPr lang="ar-DZ" sz="24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استراتيجية التموضع/ </a:t>
            </a:r>
            <a:r>
              <a:rPr lang="ar-DZ" sz="2400" b="1" u="sng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التموقع</a:t>
            </a:r>
            <a:r>
              <a:rPr lang="ar-DZ" sz="24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400" b="1" u="sng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خدمة العملاء</a:t>
            </a:r>
          </a:p>
          <a:p>
            <a:pPr algn="ctr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تستفيد الشركات في القطاعات المعروفة بنقص الدعم والاِهتمام من تسليط الضوء على خدمة العملاء الودّية لتمييز نفسها</a:t>
            </a:r>
            <a:r>
              <a:rPr lang="ar-DZ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algn="ctr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 </a:t>
            </a:r>
            <a:r>
              <a:rPr lang="ar-DZ" sz="2400" b="1" u="sng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استراتيجية التموضع القائمة على السعر</a:t>
            </a:r>
          </a:p>
          <a:p>
            <a:pPr algn="ctr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تستخدم العلامة التجارية اِستراتيجية التموضع القائمة على السعر؛ لتقديم منتجها أو خدمتها باِعتبارها الخيار الأقلّ تكلفة في </a:t>
            </a:r>
            <a:r>
              <a:rPr lang="ar-DZ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السوق</a:t>
            </a:r>
          </a:p>
          <a:p>
            <a:pPr algn="ctr"/>
            <a:r>
              <a:rPr lang="ar-DZ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لجذب </a:t>
            </a:r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قاعدة عملاء </a:t>
            </a:r>
            <a:r>
              <a:rPr lang="ar-DZ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كبيرة</a:t>
            </a:r>
          </a:p>
          <a:p>
            <a:pPr algn="ctr"/>
            <a:r>
              <a:rPr lang="ar-DZ" sz="2300" b="1" u="sng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استراتيجية التموضع القائمة على الجودة</a:t>
            </a:r>
          </a:p>
          <a:p>
            <a:pPr algn="ctr"/>
            <a:r>
              <a:rPr lang="ar-DZ" sz="23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تنفّذ العلامات التجارية هذه </a:t>
            </a:r>
            <a:r>
              <a:rPr lang="ar-DZ" sz="2300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الإستراتيجية</a:t>
            </a:r>
            <a:r>
              <a:rPr lang="ar-DZ" sz="23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 عندما تريد التأكيد على جودة منتجاتها، وهي الجودة التي غالباً ما تأتي بتكلفة مرتفعة.</a:t>
            </a:r>
          </a:p>
          <a:p>
            <a:pPr algn="ctr"/>
            <a:r>
              <a:rPr lang="ar-DZ" sz="2300" b="1" i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يُمكن إظهار جودة المنتج،</a:t>
            </a:r>
            <a:r>
              <a:rPr lang="ar-DZ" sz="23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 من خلال الحرفية الاِستثنائية، والإنتاج بكميات صغيرة، واِستخدام المواد عالية الجودة، </a:t>
            </a:r>
            <a:endParaRPr lang="ar-DZ" sz="2300" b="1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/>
            <a:r>
              <a:rPr lang="ar-DZ" sz="2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وحتَّى </a:t>
            </a:r>
            <a:r>
              <a:rPr lang="ar-DZ" sz="23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الممارسات المستدامة التي تجعل عملية الإنتاج أكثر تكلفة.</a:t>
            </a:r>
          </a:p>
          <a:p>
            <a:pPr algn="ctr"/>
            <a:endParaRPr lang="ar-DZ" sz="2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/>
            <a:endParaRPr lang="ar-DZ" sz="2400" dirty="0" smtClean="0"/>
          </a:p>
          <a:p>
            <a:pPr algn="ctr"/>
            <a:endParaRPr lang="ar-DZ" sz="2400" dirty="0"/>
          </a:p>
          <a:p>
            <a:pPr algn="ctr"/>
            <a:endParaRPr lang="fr-FR" sz="2300" b="1" i="0" dirty="0">
              <a:solidFill>
                <a:srgbClr val="232F3F"/>
              </a:solidFill>
              <a:effectLst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object 2"/>
          <p:cNvSpPr/>
          <p:nvPr/>
        </p:nvSpPr>
        <p:spPr>
          <a:xfrm>
            <a:off x="11979452" y="4605326"/>
            <a:ext cx="234878" cy="2222479"/>
          </a:xfrm>
          <a:custGeom>
            <a:avLst/>
            <a:gdLst/>
            <a:ahLst/>
            <a:cxnLst/>
            <a:rect l="l" t="t" r="r" b="b"/>
            <a:pathLst>
              <a:path w="134620" h="1273810">
                <a:moveTo>
                  <a:pt x="134094" y="1273522"/>
                </a:moveTo>
                <a:lnTo>
                  <a:pt x="0" y="1273522"/>
                </a:lnTo>
                <a:lnTo>
                  <a:pt x="0" y="0"/>
                </a:lnTo>
                <a:lnTo>
                  <a:pt x="134094" y="0"/>
                </a:lnTo>
                <a:lnTo>
                  <a:pt x="134094" y="1273522"/>
                </a:lnTo>
                <a:close/>
              </a:path>
            </a:pathLst>
          </a:custGeom>
          <a:solidFill>
            <a:srgbClr val="DA7462"/>
          </a:solidFill>
        </p:spPr>
        <p:txBody>
          <a:bodyPr wrap="square" lIns="0" tIns="0" rIns="0" bIns="0" rtlCol="0"/>
          <a:lstStyle/>
          <a:p>
            <a:endParaRPr sz="3140"/>
          </a:p>
        </p:txBody>
      </p:sp>
      <p:sp>
        <p:nvSpPr>
          <p:cNvPr id="7" name="object 3"/>
          <p:cNvSpPr/>
          <p:nvPr/>
        </p:nvSpPr>
        <p:spPr>
          <a:xfrm>
            <a:off x="13541" y="6231"/>
            <a:ext cx="8794637" cy="227123"/>
          </a:xfrm>
          <a:custGeom>
            <a:avLst/>
            <a:gdLst/>
            <a:ahLst/>
            <a:cxnLst/>
            <a:rect l="l" t="t" r="r" b="b"/>
            <a:pathLst>
              <a:path w="5040630" h="130175">
                <a:moveTo>
                  <a:pt x="0" y="0"/>
                </a:moveTo>
                <a:lnTo>
                  <a:pt x="5040008" y="0"/>
                </a:lnTo>
                <a:lnTo>
                  <a:pt x="5040008" y="129778"/>
                </a:lnTo>
                <a:lnTo>
                  <a:pt x="0" y="129778"/>
                </a:lnTo>
                <a:lnTo>
                  <a:pt x="0" y="0"/>
                </a:lnTo>
                <a:close/>
              </a:path>
            </a:pathLst>
          </a:custGeom>
          <a:solidFill>
            <a:srgbClr val="DA7462"/>
          </a:solidFill>
        </p:spPr>
        <p:txBody>
          <a:bodyPr wrap="square" lIns="0" tIns="0" rIns="0" bIns="0" rtlCol="0"/>
          <a:lstStyle/>
          <a:p>
            <a:endParaRPr sz="3140"/>
          </a:p>
        </p:txBody>
      </p:sp>
    </p:spTree>
    <p:extLst>
      <p:ext uri="{BB962C8B-B14F-4D97-AF65-F5344CB8AC3E}">
        <p14:creationId xmlns:p14="http://schemas.microsoft.com/office/powerpoint/2010/main" val="26148226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</TotalTime>
  <Words>39</Words>
  <Application>Microsoft Office PowerPoint</Application>
  <PresentationFormat>Grand écran</PresentationFormat>
  <Paragraphs>21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8" baseType="lpstr">
      <vt:lpstr>Amazon Ember Display</vt:lpstr>
      <vt:lpstr>-apple-system</vt:lpstr>
      <vt:lpstr>Arial</vt:lpstr>
      <vt:lpstr>Calibri</vt:lpstr>
      <vt:lpstr>Calibri Light</vt:lpstr>
      <vt:lpstr>Times New Roman</vt:lpstr>
      <vt:lpstr>Traditional Arabic</vt:lpstr>
      <vt:lpstr>Trebuchet MS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مصطلحات 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CBS Computer</dc:creator>
  <cp:lastModifiedBy>Djana Info</cp:lastModifiedBy>
  <cp:revision>50</cp:revision>
  <dcterms:created xsi:type="dcterms:W3CDTF">2023-10-27T18:21:22Z</dcterms:created>
  <dcterms:modified xsi:type="dcterms:W3CDTF">2024-04-07T02:06:52Z</dcterms:modified>
</cp:coreProperties>
</file>