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3" r:id="rId8"/>
    <p:sldId id="264" r:id="rId9"/>
    <p:sldId id="266"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21/09/2023</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présentation séminaires\صور\Grey-Wallpaper-23.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ZoneTexte 5"/>
          <p:cNvSpPr txBox="1"/>
          <p:nvPr/>
        </p:nvSpPr>
        <p:spPr>
          <a:xfrm>
            <a:off x="1187623" y="548680"/>
            <a:ext cx="7442917" cy="1077218"/>
          </a:xfrm>
          <a:prstGeom prst="rect">
            <a:avLst/>
          </a:prstGeom>
          <a:noFill/>
        </p:spPr>
        <p:txBody>
          <a:bodyPr wrap="square" rtlCol="0">
            <a:spAutoFit/>
          </a:bodyPr>
          <a:lstStyle/>
          <a:p>
            <a:pPr algn="ctr" rtl="1"/>
            <a:r>
              <a:rPr lang="ar-DZ" sz="3200" b="1" dirty="0" smtClean="0">
                <a:latin typeface="Sakkal Majalla" pitchFamily="2" charset="-78"/>
                <a:cs typeface="Sakkal Majalla" pitchFamily="2" charset="-78"/>
              </a:rPr>
              <a:t>جامعة 20 أوت 1955 - سكيكدة</a:t>
            </a:r>
          </a:p>
          <a:p>
            <a:pPr algn="ctr" rtl="1"/>
            <a:r>
              <a:rPr lang="ar-DZ" sz="3200" b="1" dirty="0" smtClean="0">
                <a:latin typeface="Sakkal Majalla" pitchFamily="2" charset="-78"/>
                <a:cs typeface="Sakkal Majalla" pitchFamily="2" charset="-78"/>
              </a:rPr>
              <a:t>كلية العلوم الاقتصادية والتجارية وعلوم التسيير</a:t>
            </a:r>
            <a:endParaRPr lang="fr-FR" sz="3200" b="1" dirty="0">
              <a:latin typeface="Sakkal Majalla" pitchFamily="2" charset="-78"/>
              <a:cs typeface="Sakkal Majalla" pitchFamily="2" charset="-78"/>
            </a:endParaRPr>
          </a:p>
        </p:txBody>
      </p:sp>
      <p:sp>
        <p:nvSpPr>
          <p:cNvPr id="7" name="ZoneTexte 6"/>
          <p:cNvSpPr txBox="1"/>
          <p:nvPr/>
        </p:nvSpPr>
        <p:spPr>
          <a:xfrm>
            <a:off x="683568" y="2636912"/>
            <a:ext cx="7992888" cy="2369880"/>
          </a:xfrm>
          <a:prstGeom prst="rect">
            <a:avLst/>
          </a:prstGeom>
          <a:noFill/>
        </p:spPr>
        <p:txBody>
          <a:bodyPr wrap="square" rtlCol="0">
            <a:spAutoFit/>
          </a:bodyPr>
          <a:lstStyle/>
          <a:p>
            <a:pPr algn="ctr" rtl="1"/>
            <a:r>
              <a:rPr lang="ar-DZ" sz="5400" b="1" dirty="0" smtClean="0"/>
              <a:t>محاضرات في التسويق الفندقي:</a:t>
            </a:r>
          </a:p>
          <a:p>
            <a:pPr algn="ctr" rtl="1"/>
            <a:r>
              <a:rPr lang="ar-DZ" sz="5400" b="1" dirty="0" smtClean="0"/>
              <a:t>توزيع وترويج الخدمات الفندقية</a:t>
            </a:r>
          </a:p>
          <a:p>
            <a:pPr algn="ctr" rtl="1"/>
            <a:r>
              <a:rPr lang="ar-DZ" sz="2000" b="1" dirty="0" smtClean="0"/>
              <a:t>من إعداد الاستاذة: حلاسي هجيرة</a:t>
            </a:r>
          </a:p>
          <a:p>
            <a:pPr algn="ctr" rtl="1"/>
            <a:r>
              <a:rPr lang="ar-DZ" sz="2000" b="1" dirty="0" smtClean="0">
                <a:latin typeface="Sakkal Majalla" pitchFamily="2" charset="-78"/>
                <a:cs typeface="Sakkal Majalla" pitchFamily="2" charset="-78"/>
              </a:rPr>
              <a:t>السنة </a:t>
            </a:r>
            <a:r>
              <a:rPr lang="ar-DZ" sz="2000" b="1" smtClean="0">
                <a:latin typeface="Sakkal Majalla" pitchFamily="2" charset="-78"/>
                <a:cs typeface="Sakkal Majalla" pitchFamily="2" charset="-78"/>
              </a:rPr>
              <a:t>الجامعية </a:t>
            </a:r>
            <a:r>
              <a:rPr lang="ar-DZ" sz="2000" b="1" smtClean="0">
                <a:latin typeface="Sakkal Majalla" pitchFamily="2" charset="-78"/>
                <a:cs typeface="Sakkal Majalla" pitchFamily="2" charset="-78"/>
              </a:rPr>
              <a:t>2023/2022</a:t>
            </a:r>
            <a:endParaRPr lang="fr-FR" sz="2000" b="1" dirty="0">
              <a:latin typeface="Sakkal Majalla" pitchFamily="2" charset="-78"/>
              <a:cs typeface="Sakkal Majalla" pitchFamily="2" charset="-78"/>
            </a:endParaRPr>
          </a:p>
        </p:txBody>
      </p:sp>
      <p:pic>
        <p:nvPicPr>
          <p:cNvPr id="3" name="Image 2"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427870"/>
            <a:ext cx="1844603" cy="659419"/>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67521"/>
            <a:ext cx="1844603" cy="65941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7" presetClass="entr" presetSubtype="4"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présentation séminaires\صور\arrière plan 4.jpg"/>
          <p:cNvPicPr>
            <a:picLocks noChangeAspect="1" noChangeArrowheads="1"/>
          </p:cNvPicPr>
          <p:nvPr/>
        </p:nvPicPr>
        <p:blipFill>
          <a:blip r:embed="rId2" cstate="print"/>
          <a:srcRect/>
          <a:stretch>
            <a:fillRect/>
          </a:stretch>
        </p:blipFill>
        <p:spPr bwMode="auto">
          <a:xfrm>
            <a:off x="0" y="-315416"/>
            <a:ext cx="9144000" cy="6858000"/>
          </a:xfrm>
          <a:prstGeom prst="rect">
            <a:avLst/>
          </a:prstGeom>
          <a:noFill/>
        </p:spPr>
      </p:pic>
      <p:sp>
        <p:nvSpPr>
          <p:cNvPr id="3" name="Rectangle 2"/>
          <p:cNvSpPr/>
          <p:nvPr/>
        </p:nvSpPr>
        <p:spPr>
          <a:xfrm>
            <a:off x="251520" y="1443841"/>
            <a:ext cx="8496944" cy="4247317"/>
          </a:xfrm>
          <a:prstGeom prst="rect">
            <a:avLst/>
          </a:prstGeom>
        </p:spPr>
        <p:txBody>
          <a:bodyPr wrap="square">
            <a:spAutoFit/>
          </a:bodyPr>
          <a:lstStyle/>
          <a:p>
            <a:pPr lvl="0" algn="just" rtl="1"/>
            <a:r>
              <a:rPr lang="ar-DZ" sz="2800" b="1" dirty="0" smtClean="0"/>
              <a:t>التوزيع </a:t>
            </a:r>
            <a:r>
              <a:rPr lang="ar-DZ" sz="2800" b="1" dirty="0"/>
              <a:t>الفندقي: </a:t>
            </a:r>
            <a:r>
              <a:rPr lang="ar-DZ" sz="2800" dirty="0"/>
              <a:t>التوزيع هو أحد عناصر المزيج التسويقي الذي يجعل السلع والخدمات في تصرف المستفيد </a:t>
            </a:r>
            <a:r>
              <a:rPr lang="ar-DZ" sz="2800" b="1" dirty="0"/>
              <a:t>مكانيا وكميا وزمنيا </a:t>
            </a:r>
            <a:r>
              <a:rPr lang="ar-DZ" sz="2800" dirty="0"/>
              <a:t>أي انتقال المنتج إلى المستهلك أو المستفيد، إلا أن نظام التوزيع في الخدمات الفندقية يختلف عن نظام التوزيع في الصناعات الأخرى، ويمكن تحديد منافذ التوزيع في النقاط التالية:  </a:t>
            </a:r>
          </a:p>
          <a:p>
            <a:pPr lvl="0" algn="just" rtl="1"/>
            <a:r>
              <a:rPr lang="ar-DZ" sz="2800" b="1" dirty="0"/>
              <a:t>قنوات التوزيع المباشر:</a:t>
            </a:r>
            <a:r>
              <a:rPr lang="ar-DZ" sz="2800" dirty="0"/>
              <a:t> وهي الاتصال المباشر بين السائح/الضيف ومقدم الخدمة ويتم عند حجز غرفة أو طاولة طعام أو صالة مؤتمر وتتم إما عن طريق اتصال هاتفي أو الفاكس أو رسالة الكترونية أو عن طريق الحضور الشخصي؛ </a:t>
            </a:r>
            <a:endParaRPr lang="fr-FR" sz="2800" dirty="0"/>
          </a:p>
          <a:p>
            <a:pPr algn="just" rtl="1"/>
            <a:endParaRPr lang="fr-FR"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755576" y="274638"/>
            <a:ext cx="7467600" cy="778098"/>
          </a:xfrm>
        </p:spPr>
        <p:txBody>
          <a:bodyPr>
            <a:normAutofit/>
          </a:bodyPr>
          <a:lstStyle/>
          <a:p>
            <a:pPr algn="ctr" rtl="1"/>
            <a:r>
              <a:rPr lang="fr-FR" sz="2800" dirty="0"/>
              <a:t> </a:t>
            </a:r>
            <a:r>
              <a:rPr lang="ar-DZ" sz="2800" b="1" dirty="0"/>
              <a:t>قنوات التوزيع غير المباشر</a:t>
            </a:r>
            <a:endParaRPr lang="fr-FR" sz="2800" dirty="0"/>
          </a:p>
        </p:txBody>
      </p:sp>
      <p:sp>
        <p:nvSpPr>
          <p:cNvPr id="3" name="Rectangle 2"/>
          <p:cNvSpPr/>
          <p:nvPr/>
        </p:nvSpPr>
        <p:spPr>
          <a:xfrm>
            <a:off x="683568" y="1052736"/>
            <a:ext cx="7560840" cy="5324535"/>
          </a:xfrm>
          <a:prstGeom prst="rect">
            <a:avLst/>
          </a:prstGeom>
        </p:spPr>
        <p:txBody>
          <a:bodyPr wrap="square">
            <a:spAutoFit/>
          </a:bodyPr>
          <a:lstStyle/>
          <a:p>
            <a:pPr lvl="0" algn="just" rtl="1"/>
            <a:r>
              <a:rPr lang="ar-DZ" sz="2000" dirty="0" smtClean="0"/>
              <a:t>هناك </a:t>
            </a:r>
            <a:r>
              <a:rPr lang="ar-DZ" sz="2000" dirty="0"/>
              <a:t>عدة أشكال لقنوات التوزيع غير المباشر وهي: </a:t>
            </a:r>
            <a:endParaRPr lang="fr-FR" sz="2000" dirty="0"/>
          </a:p>
          <a:p>
            <a:pPr lvl="0" algn="just" rtl="1"/>
            <a:r>
              <a:rPr lang="ar-DZ" sz="2000" b="1" dirty="0"/>
              <a:t>وكالات السفر </a:t>
            </a:r>
            <a:r>
              <a:rPr lang="ar-DZ" sz="2000" b="1" dirty="0" smtClean="0"/>
              <a:t>والسياحة: </a:t>
            </a:r>
            <a:r>
              <a:rPr lang="ar-DZ" sz="2000" dirty="0"/>
              <a:t>تلعب دورا هاما في كونها تعتبر وسيط بين المسافرين وشركات النقل الجوي، وبين السياح والمؤسسات الفندقية المختلفة حيث تعتمد المنشأة الفندقية بشكل كبير على هذه الوكالات في </a:t>
            </a:r>
            <a:r>
              <a:rPr lang="ar-DZ" sz="2000" dirty="0" smtClean="0"/>
              <a:t>توزيع منتجاتها؛</a:t>
            </a:r>
            <a:endParaRPr lang="fr-FR" sz="2000" dirty="0"/>
          </a:p>
          <a:p>
            <a:pPr lvl="0" algn="just" rtl="1"/>
            <a:r>
              <a:rPr lang="ar-DZ" sz="2000" b="1" dirty="0"/>
              <a:t>منظمو الرحلات: </a:t>
            </a:r>
            <a:r>
              <a:rPr lang="ar-DZ" sz="2000" dirty="0"/>
              <a:t>تتمثل طبيعة عمل منظمي الرحلات في القيام بعملية تجميع الخدمات لإعداد رحلة شاملة موجهة إلى سوق المتعة لأغراض التسلية والترفيه هذه الرحلة النقل الجوي أو البري أو البحري والخدمات الترفيهية وبعد إتمام جميع الإجراءات اللازمة من قبل منظمي الرحلات تقوم بالاتصال بتجار التجزئة والمتمثلة في وكالات السياحة لمباشرة بيع هذه الرحلة الشاملة للسياح لقاء </a:t>
            </a:r>
            <a:r>
              <a:rPr lang="ar-DZ" sz="2000" dirty="0" smtClean="0"/>
              <a:t>عمولة، </a:t>
            </a:r>
            <a:r>
              <a:rPr lang="ar-DZ" sz="2000" dirty="0"/>
              <a:t>وهنا لابد من الإشارة إلى أن نسبة كبيرة من السياح يفضلون الانتفاع من هذه الرحلات الشاملة لكونها اقل تكلفة واقل جهدا إضافة لكونها ممتعة من خلال البرامج الترفيهية التي تتخللها. </a:t>
            </a:r>
            <a:endParaRPr lang="fr-FR" sz="2000" dirty="0"/>
          </a:p>
          <a:p>
            <a:pPr lvl="0" algn="just" rtl="1"/>
            <a:r>
              <a:rPr lang="ar-DZ" sz="2000" b="1" dirty="0"/>
              <a:t>مندوبو المبيعات: </a:t>
            </a:r>
            <a:r>
              <a:rPr lang="ar-DZ" sz="2000" dirty="0"/>
              <a:t>يتركز دور مندوب مبيعات الفندق في سوق معينة قد تكون داخل أو خارج البلد الذي يتواجد به الفندق والعمل على بيع غرف الفندق والخدمات الأخرى التي يمتلكها الفندق. </a:t>
            </a:r>
            <a:endParaRPr lang="fr-FR" sz="2000" dirty="0"/>
          </a:p>
          <a:p>
            <a:pPr lvl="0" algn="just" rtl="1"/>
            <a:r>
              <a:rPr lang="ar-DZ" sz="2000" b="1" dirty="0"/>
              <a:t>الاتحادات أو الجمعيات السياحية الحكومية: </a:t>
            </a:r>
            <a:r>
              <a:rPr lang="ar-DZ" sz="2000" dirty="0"/>
              <a:t>هي التي تلعب دورا هاما في عمليتي الترويج والتوزيع داخل وخارج البلد نظرا لما تمتلكه من بيانات ومعلومات تفصيلية عن مقومات الجذب السياحي للبلد وكذلك الخدمات الفندقية.</a:t>
            </a:r>
            <a:endParaRPr lang="fr-FR"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27584" y="116632"/>
            <a:ext cx="7467600" cy="576064"/>
          </a:xfrm>
        </p:spPr>
        <p:txBody>
          <a:bodyPr>
            <a:normAutofit fontScale="90000"/>
          </a:bodyPr>
          <a:lstStyle/>
          <a:p>
            <a:pPr algn="ctr" rtl="1"/>
            <a:endParaRPr lang="fr-FR" sz="4400" b="1" dirty="0">
              <a:solidFill>
                <a:schemeClr val="tx1"/>
              </a:solidFill>
              <a:latin typeface="Sakkal Majalla" pitchFamily="2" charset="-78"/>
              <a:cs typeface="Sakkal Majalla" pitchFamily="2" charset="-78"/>
            </a:endParaRPr>
          </a:p>
        </p:txBody>
      </p:sp>
      <p:sp>
        <p:nvSpPr>
          <p:cNvPr id="3" name="Rectangle 2"/>
          <p:cNvSpPr/>
          <p:nvPr/>
        </p:nvSpPr>
        <p:spPr>
          <a:xfrm>
            <a:off x="899592" y="692696"/>
            <a:ext cx="7632848" cy="6555641"/>
          </a:xfrm>
          <a:prstGeom prst="rect">
            <a:avLst/>
          </a:prstGeom>
        </p:spPr>
        <p:txBody>
          <a:bodyPr wrap="square">
            <a:spAutoFit/>
          </a:bodyPr>
          <a:lstStyle/>
          <a:p>
            <a:pPr algn="just" rtl="1"/>
            <a:r>
              <a:rPr lang="ar-SA" sz="2000" b="1" dirty="0"/>
              <a:t>أنظمة الحجز العالمية</a:t>
            </a:r>
            <a:endParaRPr lang="fr-FR" sz="2000" dirty="0"/>
          </a:p>
          <a:p>
            <a:pPr algn="just" rtl="1"/>
            <a:r>
              <a:rPr lang="ar-SA" sz="2000" dirty="0"/>
              <a:t>لتسهيل عملية الحجز بدأت معظم الفنادق العالمية بالتنسيق مع شركات متخصصة كشركات النقل الجوي والبحري وسكك الحديد وكذلك وكالات السفر والسياحة في إعداد وتهيئة أنظمة حجز متطورة عن طريق الحاسوب وربطها مباشرة بالمحطة الرئيسية بالفندق</a:t>
            </a:r>
            <a:r>
              <a:rPr lang="fr-FR" sz="2000" dirty="0"/>
              <a:t>.</a:t>
            </a:r>
          </a:p>
          <a:p>
            <a:pPr algn="just" rtl="1"/>
            <a:r>
              <a:rPr lang="ar-SA" sz="2000" dirty="0"/>
              <a:t>ومن أشهر هذه الأنظمة والأكثر تداولا في العالم </a:t>
            </a:r>
            <a:r>
              <a:rPr lang="fr-FR" sz="2000" dirty="0"/>
              <a:t>APOLLO  </a:t>
            </a:r>
            <a:r>
              <a:rPr lang="ar-SA" sz="2000" dirty="0"/>
              <a:t>الذي يطبق من قبل شركة الطيران الأمم المتحدة </a:t>
            </a:r>
            <a:endParaRPr lang="ar-DZ" sz="2000" dirty="0" smtClean="0"/>
          </a:p>
          <a:p>
            <a:pPr algn="just" rtl="1"/>
            <a:r>
              <a:rPr lang="ar-DZ" sz="2000" dirty="0" smtClean="0"/>
              <a:t>ان الوسطاء يختارون  هذا الفندق أو ذاك بناء على مجموعة من الخصائص والأسس منها:</a:t>
            </a:r>
          </a:p>
          <a:p>
            <a:pPr marL="342900" indent="-342900" algn="just" rtl="1">
              <a:buFontTx/>
              <a:buChar char="-"/>
            </a:pPr>
            <a:r>
              <a:rPr lang="ar-DZ" sz="2000" dirty="0" smtClean="0"/>
              <a:t>الصفات والخصائص التي يطلبها ويرغب السائح/ الضيف في توفرها في الفندق؛</a:t>
            </a:r>
          </a:p>
          <a:p>
            <a:pPr marL="342900" indent="-342900" algn="just" rtl="1">
              <a:buFontTx/>
              <a:buChar char="-"/>
            </a:pPr>
            <a:r>
              <a:rPr lang="ar-DZ" sz="2000" dirty="0" smtClean="0"/>
              <a:t>مدى قدرة المنظمة الفندقية واستجابتها لتحقيق أهداف الوسطاء؛</a:t>
            </a:r>
          </a:p>
          <a:p>
            <a:pPr marL="342900" indent="-342900" algn="just" rtl="1">
              <a:buFontTx/>
              <a:buChar char="-"/>
            </a:pPr>
            <a:r>
              <a:rPr lang="ar-DZ" sz="2000" dirty="0" smtClean="0"/>
              <a:t>مستوى توفر الخصائص التي تحقق اتصال فاعل مثل توفير البيانات والمعلومات اللازمة بسرعة ودقة واعتماد نظام حجز متجدد؛</a:t>
            </a:r>
          </a:p>
          <a:p>
            <a:pPr marL="342900" indent="-342900" algn="just" rtl="1">
              <a:buFontTx/>
              <a:buChar char="-"/>
            </a:pPr>
            <a:r>
              <a:rPr lang="ar-DZ" sz="2000" dirty="0" smtClean="0"/>
              <a:t>مستوى توفر التسهيلات والخدمات التي يحتاجها السائح الضيف، إذ أن هناك بعض المجموعات السياحية التي تحتاج الى تسهيلات معينة مثل التجهيزات اللازمة لعقد المؤتمرات والندوات؛</a:t>
            </a:r>
          </a:p>
          <a:p>
            <a:pPr marL="342900" indent="-342900" algn="just" rtl="1">
              <a:buFontTx/>
              <a:buChar char="-"/>
            </a:pPr>
            <a:r>
              <a:rPr lang="ar-DZ" sz="2000" dirty="0" smtClean="0"/>
              <a:t>مستوى رضا السائح/ الضيف عن خدمات الفندق، ويجري معرفة ذلك عبر تحليل ودراسة بيانات التغذية العكسية التي يحصل عليها الوسطاء من التعاملات السابقة مع هذه المنظمة الفندقية؛</a:t>
            </a:r>
          </a:p>
          <a:p>
            <a:pPr marL="342900" indent="-342900" algn="just" rtl="1">
              <a:buFontTx/>
              <a:buChar char="-"/>
            </a:pPr>
            <a:r>
              <a:rPr lang="ar-DZ" sz="2000" dirty="0" smtClean="0"/>
              <a:t>مدى ملاءمة الفندق للسائح/الضيف؛</a:t>
            </a:r>
          </a:p>
          <a:p>
            <a:pPr marL="342900" indent="-342900" algn="just" rtl="1">
              <a:buFontTx/>
              <a:buChar char="-"/>
            </a:pPr>
            <a:r>
              <a:rPr lang="ar-DZ" sz="2000" dirty="0" smtClean="0"/>
              <a:t>العلامة التجارية للفندق ومستوى شهرته وسمعته</a:t>
            </a:r>
          </a:p>
          <a:p>
            <a:pPr marL="342900" indent="-342900" algn="just" rtl="1">
              <a:buFontTx/>
              <a:buChar char="-"/>
            </a:pPr>
            <a:endParaRPr lang="ar-DZ" sz="2000" dirty="0" smtClean="0"/>
          </a:p>
          <a:p>
            <a:pPr marL="342900" indent="-342900" algn="just" rtl="1">
              <a:buFontTx/>
              <a:buChar char="-"/>
            </a:pPr>
            <a:endParaRPr lang="fr-FR"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99592" y="274638"/>
            <a:ext cx="7467600" cy="706090"/>
          </a:xfrm>
        </p:spPr>
        <p:txBody>
          <a:bodyPr>
            <a:noAutofit/>
          </a:bodyPr>
          <a:lstStyle/>
          <a:p>
            <a:pPr algn="ctr" rtl="1"/>
            <a:r>
              <a:rPr lang="ar-DZ" sz="4400" b="1" dirty="0" smtClean="0">
                <a:solidFill>
                  <a:schemeClr val="tx1"/>
                </a:solidFill>
                <a:latin typeface="Sakkal Majalla" pitchFamily="2" charset="-78"/>
                <a:cs typeface="Sakkal Majalla" pitchFamily="2" charset="-78"/>
              </a:rPr>
              <a:t>الترويج الفندقي</a:t>
            </a:r>
            <a:endParaRPr lang="fr-FR" sz="4400" b="1" dirty="0">
              <a:solidFill>
                <a:schemeClr val="tx1"/>
              </a:solidFill>
              <a:latin typeface="Sakkal Majalla" pitchFamily="2" charset="-78"/>
              <a:cs typeface="Sakkal Majalla" pitchFamily="2" charset="-78"/>
            </a:endParaRPr>
          </a:p>
        </p:txBody>
      </p:sp>
      <p:sp>
        <p:nvSpPr>
          <p:cNvPr id="3" name="Rectangle 2"/>
          <p:cNvSpPr/>
          <p:nvPr/>
        </p:nvSpPr>
        <p:spPr>
          <a:xfrm>
            <a:off x="1187624" y="1582341"/>
            <a:ext cx="7272808" cy="369332"/>
          </a:xfrm>
          <a:prstGeom prst="rect">
            <a:avLst/>
          </a:prstGeom>
        </p:spPr>
        <p:txBody>
          <a:bodyPr wrap="square">
            <a:spAutoFit/>
          </a:bodyPr>
          <a:lstStyle/>
          <a:p>
            <a:pPr algn="just" rtl="1"/>
            <a:endParaRPr lang="fr-FR" dirty="0"/>
          </a:p>
        </p:txBody>
      </p:sp>
      <p:sp>
        <p:nvSpPr>
          <p:cNvPr id="4" name="Rectangle 3"/>
          <p:cNvSpPr/>
          <p:nvPr/>
        </p:nvSpPr>
        <p:spPr>
          <a:xfrm>
            <a:off x="1043608" y="1443841"/>
            <a:ext cx="7848872" cy="3970318"/>
          </a:xfrm>
          <a:prstGeom prst="rect">
            <a:avLst/>
          </a:prstGeom>
        </p:spPr>
        <p:txBody>
          <a:bodyPr wrap="square">
            <a:spAutoFit/>
          </a:bodyPr>
          <a:lstStyle/>
          <a:p>
            <a:pPr algn="just" rtl="1"/>
            <a:r>
              <a:rPr lang="ar-DZ" dirty="0"/>
              <a:t>الترويج الفندقي عبارة عن مجموعة وسائل تستخدمها المنظمات بغرض الاتصال بالزبائن الحاليين والمحتملين ويكون هدف هذا الاتصال خلق المعرفة لدى الزبائن بالمنظمة ومن ثم التأثير في قرارات الشراء الخاصة بهم وتوجيهها نحو خدماتها</a:t>
            </a:r>
          </a:p>
          <a:p>
            <a:pPr algn="just" rtl="1"/>
            <a:r>
              <a:rPr lang="ar-DZ" b="1" dirty="0"/>
              <a:t>المزيج الترويجي الفندقي </a:t>
            </a:r>
          </a:p>
          <a:p>
            <a:pPr lvl="0" algn="just" rtl="1"/>
            <a:r>
              <a:rPr lang="ar-DZ" b="1" dirty="0"/>
              <a:t>الإعلان الفندقي</a:t>
            </a:r>
            <a:r>
              <a:rPr lang="ar-DZ" dirty="0"/>
              <a:t>: يشكل الإعلان أهم عنصر من عناصر المزيج الترويجي، وعرف بأنه وسيلة اتصال جماهيرية تستخدم من قبل المنظمة بدفع أجر لقاء إيصال رسالتها بهدف إخبار وإقناع المستفيدين حول المنتج الفندقي أو الخدمة الفندقية أو الفكرة ، يتضمن الاعتماد على مختلف وسائل الاتصال كالتلفاز و الإذاعة....، حيث يقدم المنتج الفندقي بمميزاته و خصائصه، وبالتالي يركز الإعلان الفندقي على إيصال رسالة إلى السائح و إقناعه </a:t>
            </a:r>
            <a:r>
              <a:rPr lang="ar-DZ" dirty="0" smtClean="0"/>
              <a:t>بها</a:t>
            </a:r>
          </a:p>
          <a:p>
            <a:pPr algn="just" rtl="1"/>
            <a:r>
              <a:rPr lang="ar-DZ" b="1" dirty="0"/>
              <a:t>العلاقات العامة</a:t>
            </a:r>
            <a:r>
              <a:rPr lang="ar-DZ" dirty="0"/>
              <a:t>: تعرف بأنها نشاط مخطط يهدف إلى تحقيق الرضا والتفاهم المتبادل بين المنظمة والسائح سواء كان خارجيا أم داخليا من خلال سياسات وبرامج تستند من تنفيذها على الأخذ بمبدأ المسؤولية الاجتماعية، ويساهم نشاط العلاقات العامة في الترويج الفندقي بشكل فعال من خلال النشرات الصحفية ورعاية البرامج السياحية والجوائز العالمية والمؤتمرات والمهرجانات </a:t>
            </a:r>
          </a:p>
          <a:p>
            <a:pPr lvl="0" algn="just" rtl="1"/>
            <a:endParaRPr lang="fr-F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Rectangle 1"/>
          <p:cNvSpPr/>
          <p:nvPr/>
        </p:nvSpPr>
        <p:spPr>
          <a:xfrm>
            <a:off x="683568" y="889844"/>
            <a:ext cx="7920880" cy="369332"/>
          </a:xfrm>
          <a:prstGeom prst="rect">
            <a:avLst/>
          </a:prstGeom>
        </p:spPr>
        <p:txBody>
          <a:bodyPr wrap="square">
            <a:spAutoFit/>
          </a:bodyPr>
          <a:lstStyle/>
          <a:p>
            <a:pPr algn="just" rtl="1"/>
            <a:r>
              <a:rPr lang="fr-FR" dirty="0"/>
              <a:t> </a:t>
            </a:r>
          </a:p>
        </p:txBody>
      </p:sp>
      <p:sp>
        <p:nvSpPr>
          <p:cNvPr id="3" name="Rectangle 2"/>
          <p:cNvSpPr/>
          <p:nvPr/>
        </p:nvSpPr>
        <p:spPr>
          <a:xfrm>
            <a:off x="395536" y="751344"/>
            <a:ext cx="7992888" cy="6186309"/>
          </a:xfrm>
          <a:prstGeom prst="rect">
            <a:avLst/>
          </a:prstGeom>
        </p:spPr>
        <p:txBody>
          <a:bodyPr wrap="square">
            <a:spAutoFit/>
          </a:bodyPr>
          <a:lstStyle/>
          <a:p>
            <a:pPr lvl="0" algn="just" rtl="1"/>
            <a:r>
              <a:rPr lang="ar-DZ" b="1" dirty="0" smtClean="0"/>
              <a:t>ترويج </a:t>
            </a:r>
            <a:r>
              <a:rPr lang="ar-DZ" b="1" dirty="0"/>
              <a:t>المبيعات السياحية: </a:t>
            </a:r>
            <a:r>
              <a:rPr lang="ar-DZ" dirty="0"/>
              <a:t>وتعرف بأنها كافة الجهود والأنشطة التسويقية التي تهدف لإثارة السائح وتحفيز قدرته الشرائية من خلال استخدام المرفق السياحي لوسائل مختلفة مثل إقامة المعارض السياحية والمشاركة فيها سواء للسياح، الوسطاء قوى البيع في المرفق السياحي وذلك لغرض تعظيم الأرباح وضمان الديمومة والبقاء في السوق؛  </a:t>
            </a:r>
            <a:endParaRPr lang="fr-FR" dirty="0"/>
          </a:p>
          <a:p>
            <a:pPr algn="just" rtl="1"/>
            <a:r>
              <a:rPr lang="ar-DZ" dirty="0"/>
              <a:t>وأهم أساليب لتنشيط المبيعات الهدايا، التذكارات والتخفيضات أثناء مواسم الركود والتخصيصات للمجاميع والأفواج السياحية أو الطلبة أو ذوي الاحتياجات الخاصة، وهناك أساليب الترويج عبر نوافذ العرض الخارجية لشد انتباه السياح، والترتيب الداخلي للفندق والصالات والترويج للمعارض والمهرجانات المحلية والدولية وللاحتفالات الدينية والرسمية والوطنية.    </a:t>
            </a:r>
            <a:endParaRPr lang="ar-DZ" dirty="0" smtClean="0"/>
          </a:p>
          <a:p>
            <a:pPr algn="just" rtl="1"/>
            <a:r>
              <a:rPr lang="ar-DZ" dirty="0" smtClean="0"/>
              <a:t>  </a:t>
            </a:r>
            <a:r>
              <a:rPr lang="ar-DZ" b="1" dirty="0" smtClean="0"/>
              <a:t> البيع الشخصي: </a:t>
            </a:r>
            <a:r>
              <a:rPr lang="ar-SA" dirty="0" smtClean="0"/>
              <a:t>يعتبر من </a:t>
            </a:r>
            <a:r>
              <a:rPr lang="ar-SA" dirty="0"/>
              <a:t>أساليب الاتصال الشخصية، التي تعتمد بدرجة كبيرة على الجهود </a:t>
            </a:r>
            <a:r>
              <a:rPr lang="ar-SA" dirty="0" err="1"/>
              <a:t>البيعية</a:t>
            </a:r>
            <a:r>
              <a:rPr lang="ar-SA" dirty="0"/>
              <a:t> التي يبذلها رجل البيع في إتمام الصفقات </a:t>
            </a:r>
            <a:r>
              <a:rPr lang="ar-SA" dirty="0" err="1"/>
              <a:t>البيعية</a:t>
            </a:r>
            <a:r>
              <a:rPr lang="ar-SA" dirty="0"/>
              <a:t>، وإقناع السائح أو الزائر بحزمة المنافع التي سيتحصل عليها حال شرائه للخدمات التي يقدمها الفندق أو إقامته </a:t>
            </a:r>
            <a:r>
              <a:rPr lang="ar-SA" dirty="0" smtClean="0"/>
              <a:t>فيه</a:t>
            </a:r>
            <a:endParaRPr lang="ar-DZ" dirty="0" smtClean="0"/>
          </a:p>
          <a:p>
            <a:pPr lvl="0" algn="just" rtl="1"/>
            <a:r>
              <a:rPr lang="ar-DZ" b="1" dirty="0"/>
              <a:t>أهداف البيع الشخصي:</a:t>
            </a:r>
            <a:endParaRPr lang="fr-FR" dirty="0"/>
          </a:p>
          <a:p>
            <a:pPr lvl="0" algn="just" rtl="1"/>
            <a:r>
              <a:rPr lang="ar-DZ" dirty="0"/>
              <a:t>القيام بعملية بيع كاملة؛</a:t>
            </a:r>
            <a:endParaRPr lang="fr-FR" dirty="0"/>
          </a:p>
          <a:p>
            <a:pPr lvl="0" algn="just" rtl="1"/>
            <a:r>
              <a:rPr lang="ar-DZ" dirty="0"/>
              <a:t>خدمة السياح الحاليين؛</a:t>
            </a:r>
            <a:endParaRPr lang="fr-FR" dirty="0"/>
          </a:p>
          <a:p>
            <a:pPr lvl="0" algn="just" rtl="1"/>
            <a:r>
              <a:rPr lang="ar-DZ" dirty="0"/>
              <a:t>البحث عن مستفيدين جدد؛</a:t>
            </a:r>
            <a:endParaRPr lang="fr-FR" dirty="0"/>
          </a:p>
          <a:p>
            <a:pPr lvl="0" algn="just" rtl="1"/>
            <a:r>
              <a:rPr lang="ar-DZ" dirty="0"/>
              <a:t>تقديم المشورة؛</a:t>
            </a:r>
            <a:endParaRPr lang="fr-FR" dirty="0"/>
          </a:p>
          <a:p>
            <a:pPr lvl="0" algn="just" rtl="1"/>
            <a:r>
              <a:rPr lang="ar-DZ" dirty="0"/>
              <a:t>تحقيق ربحية؛</a:t>
            </a:r>
            <a:endParaRPr lang="fr-FR" dirty="0"/>
          </a:p>
          <a:p>
            <a:pPr lvl="0" algn="just" rtl="1"/>
            <a:r>
              <a:rPr lang="ar-DZ" dirty="0"/>
              <a:t>الاحتفاظ بمستوى معين من المبيعات؛</a:t>
            </a:r>
            <a:endParaRPr lang="fr-FR" dirty="0"/>
          </a:p>
          <a:p>
            <a:pPr lvl="0" algn="just" rtl="1"/>
            <a:r>
              <a:rPr lang="ar-DZ" dirty="0"/>
              <a:t>الحصول على حصة سوقية والمحافظة عليها؛</a:t>
            </a:r>
            <a:endParaRPr lang="fr-FR" dirty="0"/>
          </a:p>
          <a:p>
            <a:pPr lvl="0" algn="just" rtl="1"/>
            <a:r>
              <a:rPr lang="ar-DZ" dirty="0"/>
              <a:t>الإبقاء على تكلفة البيع الشخصي داخل حدود معينة. </a:t>
            </a:r>
            <a:endParaRPr lang="fr-FR" dirty="0"/>
          </a:p>
          <a:p>
            <a:pPr algn="just" rtl="1"/>
            <a:endParaRPr lang="fr-FR" dirty="0"/>
          </a:p>
          <a:p>
            <a:pPr algn="just" rtl="1"/>
            <a:r>
              <a:rPr lang="ar-DZ" dirty="0" smtClean="0"/>
              <a:t>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ZoneTexte 6"/>
          <p:cNvSpPr txBox="1"/>
          <p:nvPr/>
        </p:nvSpPr>
        <p:spPr>
          <a:xfrm>
            <a:off x="539552" y="908720"/>
            <a:ext cx="8064896" cy="1631216"/>
          </a:xfrm>
          <a:prstGeom prst="rect">
            <a:avLst/>
          </a:prstGeom>
          <a:noFill/>
        </p:spPr>
        <p:txBody>
          <a:bodyPr wrap="square" rtlCol="0">
            <a:spAutoFit/>
          </a:bodyPr>
          <a:lstStyle/>
          <a:p>
            <a:pPr lvl="0" algn="just" rtl="1"/>
            <a:r>
              <a:rPr lang="ar-DZ" sz="2000" b="1" dirty="0"/>
              <a:t>التسويق المباشر:</a:t>
            </a:r>
            <a:r>
              <a:rPr lang="ar-DZ" sz="2000" dirty="0"/>
              <a:t> يعرف التسويق المباشر بأنه " عملية اتصال مباشر مع العملاء المستهدفين للحصول على استجابة وذلك من خلال الهاتف، البريد، الوسائل الالكترونية، ومن خلال زيارة شخصية". التسويق المباشر في القطاع السياحي هو عبارة عن تسويق تفاعلي يستخدم مجموعة من الوسائل والأفكار بغية تحقيق استجابة واستمالة الأفراد للإقبال وشراء مختلف الخدمات السياحية المروج لها. </a:t>
            </a:r>
            <a:endParaRPr lang="fr-FR" sz="2000" dirty="0"/>
          </a:p>
        </p:txBody>
      </p:sp>
      <p:sp>
        <p:nvSpPr>
          <p:cNvPr id="2" name="Titre 1"/>
          <p:cNvSpPr>
            <a:spLocks noGrp="1"/>
          </p:cNvSpPr>
          <p:nvPr>
            <p:ph type="title"/>
          </p:nvPr>
        </p:nvSpPr>
        <p:spPr>
          <a:xfrm>
            <a:off x="457200" y="274638"/>
            <a:ext cx="7467600" cy="490066"/>
          </a:xfrm>
        </p:spPr>
        <p:txBody>
          <a:bodyPr>
            <a:normAutofit fontScale="90000"/>
          </a:bodyPr>
          <a:lstStyle/>
          <a:p>
            <a:pPr algn="r" rtl="1"/>
            <a:endParaRPr lang="fr-F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itre 1"/>
          <p:cNvSpPr>
            <a:spLocks noGrp="1"/>
          </p:cNvSpPr>
          <p:nvPr>
            <p:ph type="title"/>
          </p:nvPr>
        </p:nvSpPr>
        <p:spPr>
          <a:xfrm>
            <a:off x="899592" y="274638"/>
            <a:ext cx="7467600" cy="706090"/>
          </a:xfrm>
        </p:spPr>
        <p:txBody>
          <a:bodyPr>
            <a:noAutofit/>
          </a:bodyPr>
          <a:lstStyle/>
          <a:p>
            <a:pPr algn="ctr" rtl="1"/>
            <a:r>
              <a:rPr lang="ar-DZ" sz="4400" b="1" dirty="0" smtClean="0">
                <a:solidFill>
                  <a:schemeClr val="tx1"/>
                </a:solidFill>
                <a:latin typeface="Sakkal Majalla" pitchFamily="2" charset="-78"/>
                <a:cs typeface="Sakkal Majalla" pitchFamily="2" charset="-78"/>
              </a:rPr>
              <a:t>العوامل المؤثرة على اختيار المزيج الترويجي</a:t>
            </a:r>
            <a:endParaRPr lang="fr-FR" sz="4400" b="1" dirty="0">
              <a:solidFill>
                <a:schemeClr val="tx1"/>
              </a:solidFill>
              <a:latin typeface="Sakkal Majalla" pitchFamily="2" charset="-78"/>
              <a:cs typeface="Sakkal Majalla" pitchFamily="2" charset="-78"/>
            </a:endParaRPr>
          </a:p>
        </p:txBody>
      </p:sp>
      <p:sp>
        <p:nvSpPr>
          <p:cNvPr id="7" name="ZoneTexte 6"/>
          <p:cNvSpPr txBox="1"/>
          <p:nvPr/>
        </p:nvSpPr>
        <p:spPr>
          <a:xfrm>
            <a:off x="611560" y="1340768"/>
            <a:ext cx="8064896" cy="4093428"/>
          </a:xfrm>
          <a:prstGeom prst="rect">
            <a:avLst/>
          </a:prstGeom>
          <a:noFill/>
        </p:spPr>
        <p:txBody>
          <a:bodyPr wrap="square" rtlCol="0">
            <a:spAutoFit/>
          </a:bodyPr>
          <a:lstStyle/>
          <a:p>
            <a:pPr algn="just" rtl="1"/>
            <a:r>
              <a:rPr lang="ar-SA" sz="2000" dirty="0"/>
              <a:t>إن سياسة الترويج المتكاملة ينبغي أن تصمم بما يضمن تلقي السائح /الضيف المستهدف للمعلومات الصحيحة  والحديثة عن الخدمات المعروضة وأن يحتفظ بعلاقة إيجابية مع الفندق، فمن المهم أن تكون هذه السياسة منسجمة مع باقي عناصر المزيج التسويقي الفندقي، حيث أن استخدام البعض أو كل عناصر المزيج الترويجي الفندقي يعتمد على عدة عوامل منها</a:t>
            </a:r>
            <a:r>
              <a:rPr lang="fr-FR" sz="2000" dirty="0"/>
              <a:t>:</a:t>
            </a:r>
          </a:p>
          <a:p>
            <a:pPr algn="just" rtl="1"/>
            <a:r>
              <a:rPr lang="ar-SA" sz="2000" b="1" dirty="0"/>
              <a:t>أ</a:t>
            </a:r>
            <a:r>
              <a:rPr lang="fr-FR" sz="2000" b="1" dirty="0"/>
              <a:t>- </a:t>
            </a:r>
            <a:r>
              <a:rPr lang="ar-SA" sz="2000" b="1" dirty="0"/>
              <a:t>خصائص الهدف السوقي</a:t>
            </a:r>
            <a:r>
              <a:rPr lang="fr-FR" sz="2000" dirty="0"/>
              <a:t> :</a:t>
            </a:r>
            <a:r>
              <a:rPr lang="ar-SA" sz="2000" dirty="0"/>
              <a:t>فعندما يكون السوق واسعا وكبيرا تستخدم الفنادق الإشهار من خلال التلفزيون والراديو والصحف، بينما عندما يكون السوق صغيرا تميل إلى استخدام البيع الشخصي، كما أن العوامل الديمغرافية كالعمر والوظيفة والثقافة مثلا تترك أثرا واضحا في عملية اختيار الوسيلة الاتصالية الفاعلة، فالمجتمع الذي يضم معدلا عاليا من غير المتعلمين أو الذين لا يجيدون القراءة والكتابة على نحو واضح، قد لا يبدي أهمية تذكر للإعلانات المكتوبة بقدر التخاطب والاتصال بالوسائل المرئية والمسموعة؛</a:t>
            </a:r>
            <a:endParaRPr lang="fr-FR" sz="2000" dirty="0"/>
          </a:p>
          <a:p>
            <a:pPr algn="just" rtl="1"/>
            <a:r>
              <a:rPr lang="ar-SA" sz="2000" b="1" dirty="0"/>
              <a:t>ب</a:t>
            </a:r>
            <a:r>
              <a:rPr lang="fr-FR" sz="2000" b="1" dirty="0"/>
              <a:t> - </a:t>
            </a:r>
            <a:r>
              <a:rPr lang="ar-SA" sz="2000" b="1" dirty="0"/>
              <a:t>طبيعة المنتجات أو الخدمات الفندقية</a:t>
            </a:r>
            <a:r>
              <a:rPr lang="fr-FR" sz="2000" b="1" dirty="0"/>
              <a:t>: </a:t>
            </a:r>
            <a:r>
              <a:rPr lang="ar-SA" sz="2000" dirty="0"/>
              <a:t>حيث تختلف الأهمية النسبية لكل عنصر من عناصر المزيج الترويجي تبعا لنوع الخدمة الفندقية المراد الترويج لها، فمثلا يسهم البيع الشخصي والعلاقات العامة على نحو فاعل في تسويق خدمة المؤتمرات؛</a:t>
            </a:r>
            <a:endParaRPr lang="fr-FR" sz="2000" dirty="0">
              <a:latin typeface="Arial" panose="020B0604020202020204" pitchFamily="34" charset="0"/>
              <a:cs typeface="Arial" panose="020B060402020202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85" decel="100000"/>
                                        <p:tgtEl>
                                          <p:spTgt spid="5"/>
                                        </p:tgtEl>
                                      </p:cBhvr>
                                    </p:animEffect>
                                    <p:animScale>
                                      <p:cBhvr>
                                        <p:cTn id="8" dur="385" decel="100000"/>
                                        <p:tgtEl>
                                          <p:spTgt spid="5"/>
                                        </p:tgtEl>
                                      </p:cBhvr>
                                      <p:from x="10000" y="10000"/>
                                      <p:to x="200000" y="450000"/>
                                    </p:animScale>
                                    <p:animScale>
                                      <p:cBhvr>
                                        <p:cTn id="9" dur="615" accel="100000" fill="hold">
                                          <p:stCondLst>
                                            <p:cond delay="385"/>
                                          </p:stCondLst>
                                        </p:cTn>
                                        <p:tgtEl>
                                          <p:spTgt spid="5"/>
                                        </p:tgtEl>
                                      </p:cBhvr>
                                      <p:from x="200000" y="450000"/>
                                      <p:to x="100000" y="100000"/>
                                    </p:animScale>
                                    <p:set>
                                      <p:cBhvr>
                                        <p:cTn id="10" dur="385" fill="hold"/>
                                        <p:tgtEl>
                                          <p:spTgt spid="5"/>
                                        </p:tgtEl>
                                        <p:attrNameLst>
                                          <p:attrName>ppt_x</p:attrName>
                                        </p:attrNameLst>
                                      </p:cBhvr>
                                      <p:to>
                                        <p:strVal val="(0.5)"/>
                                      </p:to>
                                    </p:set>
                                    <p:anim from="(0.5)" to="(#ppt_x)" calcmode="lin" valueType="num">
                                      <p:cBhvr>
                                        <p:cTn id="11" dur="615" accel="100000" fill="hold">
                                          <p:stCondLst>
                                            <p:cond delay="385"/>
                                          </p:stCondLst>
                                        </p:cTn>
                                        <p:tgtEl>
                                          <p:spTgt spid="5"/>
                                        </p:tgtEl>
                                        <p:attrNameLst>
                                          <p:attrName>ppt_x</p:attrName>
                                        </p:attrNameLst>
                                      </p:cBhvr>
                                    </p:anim>
                                    <p:set>
                                      <p:cBhvr>
                                        <p:cTn id="12" dur="385" fill="hold"/>
                                        <p:tgtEl>
                                          <p:spTgt spid="5"/>
                                        </p:tgtEl>
                                        <p:attrNameLst>
                                          <p:attrName>ppt_y</p:attrName>
                                        </p:attrNameLst>
                                      </p:cBhvr>
                                      <p:to>
                                        <p:strVal val="(#ppt_y+0.4)"/>
                                      </p:to>
                                    </p:set>
                                    <p:anim from="(#ppt_y+0.4)" to="(#ppt_y)" calcmode="lin" valueType="num">
                                      <p:cBhvr>
                                        <p:cTn id="13" dur="615" accel="100000" fill="hold">
                                          <p:stCondLst>
                                            <p:cond delay="385"/>
                                          </p:stCondLst>
                                        </p:cTn>
                                        <p:tgtEl>
                                          <p:spTgt spid="5"/>
                                        </p:tgtEl>
                                        <p:attrNameLst>
                                          <p:attrName>ppt_y</p:attrName>
                                        </p:attrNameLst>
                                      </p:cBhvr>
                                    </p:anim>
                                  </p:childTnLst>
                                </p:cTn>
                              </p:par>
                            </p:childTnLst>
                          </p:cTn>
                        </p:par>
                        <p:par>
                          <p:cTn id="14" fill="hold">
                            <p:stCondLst>
                              <p:cond delay="1000"/>
                            </p:stCondLst>
                            <p:childTnLst>
                              <p:par>
                                <p:cTn id="15" presetID="7"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1000" fill="hold"/>
                                        <p:tgtEl>
                                          <p:spTgt spid="7"/>
                                        </p:tgtEl>
                                        <p:attrNameLst>
                                          <p:attrName>ppt_x</p:attrName>
                                        </p:attrNameLst>
                                      </p:cBhvr>
                                      <p:tavLst>
                                        <p:tav tm="0">
                                          <p:val>
                                            <p:strVal val="#ppt_x"/>
                                          </p:val>
                                        </p:tav>
                                        <p:tav tm="100000">
                                          <p:val>
                                            <p:strVal val="#ppt_x"/>
                                          </p:val>
                                        </p:tav>
                                      </p:tavLst>
                                    </p:anim>
                                    <p:anim calcmode="lin" valueType="num">
                                      <p:cBhvr additive="base">
                                        <p:cTn id="1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27584" y="274638"/>
            <a:ext cx="7467600" cy="778098"/>
          </a:xfrm>
        </p:spPr>
        <p:txBody>
          <a:bodyPr>
            <a:normAutofit/>
          </a:bodyPr>
          <a:lstStyle/>
          <a:p>
            <a:pPr rtl="1"/>
            <a:endParaRPr lang="fr-FR" sz="4400" dirty="0"/>
          </a:p>
        </p:txBody>
      </p:sp>
      <p:sp>
        <p:nvSpPr>
          <p:cNvPr id="5" name="ZoneTexte 4"/>
          <p:cNvSpPr txBox="1"/>
          <p:nvPr/>
        </p:nvSpPr>
        <p:spPr>
          <a:xfrm>
            <a:off x="611560" y="1594535"/>
            <a:ext cx="7992888" cy="2246769"/>
          </a:xfrm>
          <a:prstGeom prst="rect">
            <a:avLst/>
          </a:prstGeom>
          <a:noFill/>
        </p:spPr>
        <p:txBody>
          <a:bodyPr wrap="square" rtlCol="0">
            <a:spAutoFit/>
          </a:bodyPr>
          <a:lstStyle/>
          <a:p>
            <a:pPr algn="just" rtl="1"/>
            <a:r>
              <a:rPr lang="ar-SA" sz="2000" b="1" dirty="0"/>
              <a:t>ج</a:t>
            </a:r>
            <a:r>
              <a:rPr lang="fr-FR" sz="2000" b="1" dirty="0"/>
              <a:t>- </a:t>
            </a:r>
            <a:r>
              <a:rPr lang="ar-SA" sz="2000" b="1" dirty="0"/>
              <a:t>الأهداف و السياسة العامة للفندق</a:t>
            </a:r>
            <a:r>
              <a:rPr lang="fr-FR" sz="2000" b="1" dirty="0" smtClean="0"/>
              <a:t>:</a:t>
            </a:r>
            <a:r>
              <a:rPr lang="ar-DZ" sz="2000" dirty="0" smtClean="0"/>
              <a:t> </a:t>
            </a:r>
            <a:r>
              <a:rPr lang="ar-SA" sz="2000" dirty="0" smtClean="0"/>
              <a:t>فتركيب </a:t>
            </a:r>
            <a:r>
              <a:rPr lang="ar-SA" sz="2000" dirty="0"/>
              <a:t>المزيج الترويجي لأي فندق يعتمد على ماهية الأهداف الترويجية التي تتوازن و تتناسق مع السياسة التسويقية له، فمثلا يتم استخدام العلاقات العامة بهدف تحسين الصورة الذهنية للمنظمة الفندقية، وتستخدم ترقية المبيعات بهدف زيادة حجم مبيعات خدمة أو أكثر من الخدمات الفندقية؛</a:t>
            </a:r>
            <a:endParaRPr lang="fr-FR" sz="2000" dirty="0"/>
          </a:p>
          <a:p>
            <a:pPr algn="just" rtl="1"/>
            <a:r>
              <a:rPr lang="ar-SA" sz="2000" b="1" dirty="0"/>
              <a:t>د</a:t>
            </a:r>
            <a:r>
              <a:rPr lang="fr-FR" sz="2000" b="1" dirty="0"/>
              <a:t>- </a:t>
            </a:r>
            <a:r>
              <a:rPr lang="ar-SA" sz="2000" b="1" dirty="0"/>
              <a:t>الأموال المتاحة للفندق:</a:t>
            </a:r>
            <a:r>
              <a:rPr lang="ar-SA" sz="2000" dirty="0"/>
              <a:t>  فقد تحد المبالغ المالية التي تخصصها إدارة الفندق من التوسع في استخدام كافة عناصر المزيج الترويجي، والاقتصار بذل ذلك على البعض منها والتي تعتمد على وسائل اتصال منخفضة التكاليف</a:t>
            </a:r>
            <a:r>
              <a:rPr lang="fr-FR" sz="2000" dirty="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par>
                          <p:cTn id="14" fill="hold">
                            <p:stCondLst>
                              <p:cond delay="1000"/>
                            </p:stCondLst>
                            <p:childTnLst>
                              <p:par>
                                <p:cTn id="15" presetID="7" presetClass="entr" presetSubtype="4"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1000" fill="hold"/>
                                        <p:tgtEl>
                                          <p:spTgt spid="5"/>
                                        </p:tgtEl>
                                        <p:attrNameLst>
                                          <p:attrName>ppt_x</p:attrName>
                                        </p:attrNameLst>
                                      </p:cBhvr>
                                      <p:tavLst>
                                        <p:tav tm="0">
                                          <p:val>
                                            <p:strVal val="#ppt_x"/>
                                          </p:val>
                                        </p:tav>
                                        <p:tav tm="100000">
                                          <p:val>
                                            <p:strVal val="#ppt_x"/>
                                          </p:val>
                                        </p:tav>
                                      </p:tavLst>
                                    </p:anim>
                                    <p:anim calcmode="lin" valueType="num">
                                      <p:cBhvr additive="base">
                                        <p:cTn id="1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611</TotalTime>
  <Words>1185</Words>
  <Application>Microsoft Office PowerPoint</Application>
  <PresentationFormat>Affichage à l'écran (4:3)</PresentationFormat>
  <Paragraphs>52</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Oriel</vt:lpstr>
      <vt:lpstr>Présentation PowerPoint</vt:lpstr>
      <vt:lpstr>Présentation PowerPoint</vt:lpstr>
      <vt:lpstr> قنوات التوزيع غير المباشر</vt:lpstr>
      <vt:lpstr>Présentation PowerPoint</vt:lpstr>
      <vt:lpstr>الترويج الفندقي</vt:lpstr>
      <vt:lpstr>Présentation PowerPoint</vt:lpstr>
      <vt:lpstr>Présentation PowerPoint</vt:lpstr>
      <vt:lpstr>العوامل المؤثرة على اختيار المزيج الترويجي</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os</dc:creator>
  <cp:lastModifiedBy>USERRHP</cp:lastModifiedBy>
  <cp:revision>51</cp:revision>
  <dcterms:created xsi:type="dcterms:W3CDTF">2018-10-08T14:55:03Z</dcterms:created>
  <dcterms:modified xsi:type="dcterms:W3CDTF">2023-09-21T22:23:07Z</dcterms:modified>
</cp:coreProperties>
</file>