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32" r:id="rId2"/>
  </p:sldMasterIdLst>
  <p:notesMasterIdLst>
    <p:notesMasterId r:id="rId18"/>
  </p:notesMasterIdLst>
  <p:sldIdLst>
    <p:sldId id="475" r:id="rId3"/>
    <p:sldId id="473" r:id="rId4"/>
    <p:sldId id="476" r:id="rId5"/>
    <p:sldId id="477" r:id="rId6"/>
    <p:sldId id="489" r:id="rId7"/>
    <p:sldId id="479" r:id="rId8"/>
    <p:sldId id="480" r:id="rId9"/>
    <p:sldId id="481" r:id="rId10"/>
    <p:sldId id="482" r:id="rId11"/>
    <p:sldId id="483" r:id="rId12"/>
    <p:sldId id="484" r:id="rId13"/>
    <p:sldId id="485" r:id="rId14"/>
    <p:sldId id="486" r:id="rId15"/>
    <p:sldId id="487" r:id="rId16"/>
    <p:sldId id="474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66"/>
    <a:srgbClr val="5B2B07"/>
    <a:srgbClr val="D60093"/>
    <a:srgbClr val="E22A5A"/>
    <a:srgbClr val="1E0EF2"/>
    <a:srgbClr val="14099F"/>
    <a:srgbClr val="9751CB"/>
    <a:srgbClr val="160AB6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E2FBCE-CAA5-40AC-90CB-625D55DD80ED}" type="doc">
      <dgm:prSet loTypeId="urn:microsoft.com/office/officeart/2005/8/layout/funnel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F250E7DA-0635-4B0A-908E-604B772C2626}">
      <dgm:prSet phldrT="[Texte]"/>
      <dgm:spPr/>
      <dgm:t>
        <a:bodyPr/>
        <a:lstStyle/>
        <a:p>
          <a:r>
            <a:rPr lang="fr-FR" dirty="0" smtClean="0"/>
            <a:t>moyens</a:t>
          </a:r>
          <a:endParaRPr lang="fr-FR" dirty="0"/>
        </a:p>
      </dgm:t>
    </dgm:pt>
    <dgm:pt modelId="{B6BFB2EB-3A85-4AF7-8D9D-1291A7459E9E}" type="parTrans" cxnId="{75E55DD9-81F9-42D3-B204-BBCA8534A604}">
      <dgm:prSet/>
      <dgm:spPr/>
      <dgm:t>
        <a:bodyPr/>
        <a:lstStyle/>
        <a:p>
          <a:endParaRPr lang="fr-FR"/>
        </a:p>
      </dgm:t>
    </dgm:pt>
    <dgm:pt modelId="{561A8A5C-12C9-48F0-9457-B2FE42DD7D1F}" type="sibTrans" cxnId="{75E55DD9-81F9-42D3-B204-BBCA8534A604}">
      <dgm:prSet/>
      <dgm:spPr/>
      <dgm:t>
        <a:bodyPr/>
        <a:lstStyle/>
        <a:p>
          <a:endParaRPr lang="fr-FR"/>
        </a:p>
      </dgm:t>
    </dgm:pt>
    <dgm:pt modelId="{3C3CC153-A400-41EE-B87E-860248EA0DAA}">
      <dgm:prSet phldrT="[Texte]"/>
      <dgm:spPr/>
      <dgm:t>
        <a:bodyPr/>
        <a:lstStyle/>
        <a:p>
          <a:r>
            <a:rPr lang="fr-FR" dirty="0" smtClean="0"/>
            <a:t>résultats</a:t>
          </a:r>
          <a:endParaRPr lang="fr-FR" dirty="0"/>
        </a:p>
      </dgm:t>
    </dgm:pt>
    <dgm:pt modelId="{0DD8D06C-AB27-4C5C-ACE6-563EC742064D}" type="parTrans" cxnId="{A1716238-FBB9-4F42-8E15-91FB4B9BDDC2}">
      <dgm:prSet/>
      <dgm:spPr/>
      <dgm:t>
        <a:bodyPr/>
        <a:lstStyle/>
        <a:p>
          <a:endParaRPr lang="fr-FR"/>
        </a:p>
      </dgm:t>
    </dgm:pt>
    <dgm:pt modelId="{3D2F712A-A0B6-4479-8B78-08AF4D61F491}" type="sibTrans" cxnId="{A1716238-FBB9-4F42-8E15-91FB4B9BDDC2}">
      <dgm:prSet/>
      <dgm:spPr/>
      <dgm:t>
        <a:bodyPr/>
        <a:lstStyle/>
        <a:p>
          <a:endParaRPr lang="fr-FR"/>
        </a:p>
      </dgm:t>
    </dgm:pt>
    <dgm:pt modelId="{2EA77031-BC10-4746-A2EA-2B2B8DE29682}">
      <dgm:prSet phldrT="[Texte]"/>
      <dgm:spPr/>
      <dgm:t>
        <a:bodyPr/>
        <a:lstStyle/>
        <a:p>
          <a:r>
            <a:rPr lang="fr-FR" dirty="0" smtClean="0"/>
            <a:t>risques</a:t>
          </a:r>
          <a:endParaRPr lang="fr-FR" dirty="0"/>
        </a:p>
      </dgm:t>
    </dgm:pt>
    <dgm:pt modelId="{6DE79FBA-0726-417A-9188-59FD0A1FE6D6}" type="parTrans" cxnId="{8BDCF329-8FD4-48C6-BEBF-E3DEFA2D1EF8}">
      <dgm:prSet/>
      <dgm:spPr/>
      <dgm:t>
        <a:bodyPr/>
        <a:lstStyle/>
        <a:p>
          <a:endParaRPr lang="fr-FR"/>
        </a:p>
      </dgm:t>
    </dgm:pt>
    <dgm:pt modelId="{2EDECD45-410A-4749-95BA-1B59CBD41A6B}" type="sibTrans" cxnId="{8BDCF329-8FD4-48C6-BEBF-E3DEFA2D1EF8}">
      <dgm:prSet/>
      <dgm:spPr/>
      <dgm:t>
        <a:bodyPr/>
        <a:lstStyle/>
        <a:p>
          <a:endParaRPr lang="fr-FR"/>
        </a:p>
      </dgm:t>
    </dgm:pt>
    <dgm:pt modelId="{634993E6-AC2D-4C2D-AE60-22A5B8D1B6D7}">
      <dgm:prSet phldrT="[Texte]"/>
      <dgm:spPr/>
      <dgm:t>
        <a:bodyPr/>
        <a:lstStyle/>
        <a:p>
          <a:r>
            <a:rPr lang="fr-FR" b="1" dirty="0" smtClean="0">
              <a:solidFill>
                <a:schemeClr val="tx2"/>
              </a:solidFill>
            </a:rPr>
            <a:t>Evaluation de la prévention</a:t>
          </a:r>
          <a:endParaRPr lang="fr-FR" b="1" dirty="0">
            <a:solidFill>
              <a:schemeClr val="tx2"/>
            </a:solidFill>
          </a:endParaRPr>
        </a:p>
      </dgm:t>
    </dgm:pt>
    <dgm:pt modelId="{6D029619-F04D-492A-AC6C-320A197BCECA}" type="parTrans" cxnId="{ED3E6EB2-F78B-4671-87FE-D34397D46D0C}">
      <dgm:prSet/>
      <dgm:spPr/>
      <dgm:t>
        <a:bodyPr/>
        <a:lstStyle/>
        <a:p>
          <a:endParaRPr lang="fr-FR"/>
        </a:p>
      </dgm:t>
    </dgm:pt>
    <dgm:pt modelId="{155A85E3-18C8-48D9-BC56-50FDC8F46D81}" type="sibTrans" cxnId="{ED3E6EB2-F78B-4671-87FE-D34397D46D0C}">
      <dgm:prSet/>
      <dgm:spPr/>
      <dgm:t>
        <a:bodyPr/>
        <a:lstStyle/>
        <a:p>
          <a:endParaRPr lang="fr-FR"/>
        </a:p>
      </dgm:t>
    </dgm:pt>
    <dgm:pt modelId="{F5FA2D6F-1450-4DE8-8F03-2066DA5DBCCD}" type="pres">
      <dgm:prSet presAssocID="{C3E2FBCE-CAA5-40AC-90CB-625D55DD80E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9D69ED2-E36F-4239-89E3-9496DE42F4A1}" type="pres">
      <dgm:prSet presAssocID="{C3E2FBCE-CAA5-40AC-90CB-625D55DD80ED}" presName="ellipse" presStyleLbl="trBgShp" presStyleIdx="0" presStyleCnt="1"/>
      <dgm:spPr/>
    </dgm:pt>
    <dgm:pt modelId="{0FE21ED8-F381-43C9-A4A4-5468C839D98D}" type="pres">
      <dgm:prSet presAssocID="{C3E2FBCE-CAA5-40AC-90CB-625D55DD80ED}" presName="arrow1" presStyleLbl="fgShp" presStyleIdx="0" presStyleCnt="1"/>
      <dgm:spPr/>
    </dgm:pt>
    <dgm:pt modelId="{C27DA264-5675-4D19-9CB0-17DC0FA77935}" type="pres">
      <dgm:prSet presAssocID="{C3E2FBCE-CAA5-40AC-90CB-625D55DD80ED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250072-0B86-4B17-A492-64AC9D479A0F}" type="pres">
      <dgm:prSet presAssocID="{3C3CC153-A400-41EE-B87E-860248EA0DAA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F5D67E-1126-40C2-B5FD-6F641E99EF89}" type="pres">
      <dgm:prSet presAssocID="{2EA77031-BC10-4746-A2EA-2B2B8DE29682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4507BF-D0B6-4518-A1FF-6E26189E973E}" type="pres">
      <dgm:prSet presAssocID="{634993E6-AC2D-4C2D-AE60-22A5B8D1B6D7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7949867-C245-440A-98AA-73F22CAF3CCF}" type="pres">
      <dgm:prSet presAssocID="{C3E2FBCE-CAA5-40AC-90CB-625D55DD80ED}" presName="funnel" presStyleLbl="trAlignAcc1" presStyleIdx="0" presStyleCnt="1" custLinFactNeighborX="-418" custLinFactNeighborY="-360"/>
      <dgm:spPr/>
    </dgm:pt>
  </dgm:ptLst>
  <dgm:cxnLst>
    <dgm:cxn modelId="{8BDCF329-8FD4-48C6-BEBF-E3DEFA2D1EF8}" srcId="{C3E2FBCE-CAA5-40AC-90CB-625D55DD80ED}" destId="{2EA77031-BC10-4746-A2EA-2B2B8DE29682}" srcOrd="2" destOrd="0" parTransId="{6DE79FBA-0726-417A-9188-59FD0A1FE6D6}" sibTransId="{2EDECD45-410A-4749-95BA-1B59CBD41A6B}"/>
    <dgm:cxn modelId="{ED3E6EB2-F78B-4671-87FE-D34397D46D0C}" srcId="{C3E2FBCE-CAA5-40AC-90CB-625D55DD80ED}" destId="{634993E6-AC2D-4C2D-AE60-22A5B8D1B6D7}" srcOrd="3" destOrd="0" parTransId="{6D029619-F04D-492A-AC6C-320A197BCECA}" sibTransId="{155A85E3-18C8-48D9-BC56-50FDC8F46D81}"/>
    <dgm:cxn modelId="{685EF0EA-33CC-4F22-B5CF-00F878F87165}" type="presOf" srcId="{2EA77031-BC10-4746-A2EA-2B2B8DE29682}" destId="{CD250072-0B86-4B17-A492-64AC9D479A0F}" srcOrd="0" destOrd="0" presId="urn:microsoft.com/office/officeart/2005/8/layout/funnel1"/>
    <dgm:cxn modelId="{1F297106-A24D-4DFE-9F24-94B40259CA35}" type="presOf" srcId="{C3E2FBCE-CAA5-40AC-90CB-625D55DD80ED}" destId="{F5FA2D6F-1450-4DE8-8F03-2066DA5DBCCD}" srcOrd="0" destOrd="0" presId="urn:microsoft.com/office/officeart/2005/8/layout/funnel1"/>
    <dgm:cxn modelId="{A1716238-FBB9-4F42-8E15-91FB4B9BDDC2}" srcId="{C3E2FBCE-CAA5-40AC-90CB-625D55DD80ED}" destId="{3C3CC153-A400-41EE-B87E-860248EA0DAA}" srcOrd="1" destOrd="0" parTransId="{0DD8D06C-AB27-4C5C-ACE6-563EC742064D}" sibTransId="{3D2F712A-A0B6-4479-8B78-08AF4D61F491}"/>
    <dgm:cxn modelId="{80EA67D3-3E79-4D4E-BDCA-B047C2584081}" type="presOf" srcId="{F250E7DA-0635-4B0A-908E-604B772C2626}" destId="{DB4507BF-D0B6-4518-A1FF-6E26189E973E}" srcOrd="0" destOrd="0" presId="urn:microsoft.com/office/officeart/2005/8/layout/funnel1"/>
    <dgm:cxn modelId="{75E55DD9-81F9-42D3-B204-BBCA8534A604}" srcId="{C3E2FBCE-CAA5-40AC-90CB-625D55DD80ED}" destId="{F250E7DA-0635-4B0A-908E-604B772C2626}" srcOrd="0" destOrd="0" parTransId="{B6BFB2EB-3A85-4AF7-8D9D-1291A7459E9E}" sibTransId="{561A8A5C-12C9-48F0-9457-B2FE42DD7D1F}"/>
    <dgm:cxn modelId="{B62614C4-227E-4902-A1AE-7A9D7A33B868}" type="presOf" srcId="{3C3CC153-A400-41EE-B87E-860248EA0DAA}" destId="{14F5D67E-1126-40C2-B5FD-6F641E99EF89}" srcOrd="0" destOrd="0" presId="urn:microsoft.com/office/officeart/2005/8/layout/funnel1"/>
    <dgm:cxn modelId="{BAD7F200-ECE9-4CFF-9EA6-CA5BA39E0D2D}" type="presOf" srcId="{634993E6-AC2D-4C2D-AE60-22A5B8D1B6D7}" destId="{C27DA264-5675-4D19-9CB0-17DC0FA77935}" srcOrd="0" destOrd="0" presId="urn:microsoft.com/office/officeart/2005/8/layout/funnel1"/>
    <dgm:cxn modelId="{0EDC1ADF-3E45-4E2B-BDFF-E4587D05C47C}" type="presParOf" srcId="{F5FA2D6F-1450-4DE8-8F03-2066DA5DBCCD}" destId="{C9D69ED2-E36F-4239-89E3-9496DE42F4A1}" srcOrd="0" destOrd="0" presId="urn:microsoft.com/office/officeart/2005/8/layout/funnel1"/>
    <dgm:cxn modelId="{411AFFE0-176C-420C-B417-0DDC20B6AE38}" type="presParOf" srcId="{F5FA2D6F-1450-4DE8-8F03-2066DA5DBCCD}" destId="{0FE21ED8-F381-43C9-A4A4-5468C839D98D}" srcOrd="1" destOrd="0" presId="urn:microsoft.com/office/officeart/2005/8/layout/funnel1"/>
    <dgm:cxn modelId="{E6485DDC-2C0A-46D8-93D4-815C9A4A0B86}" type="presParOf" srcId="{F5FA2D6F-1450-4DE8-8F03-2066DA5DBCCD}" destId="{C27DA264-5675-4D19-9CB0-17DC0FA77935}" srcOrd="2" destOrd="0" presId="urn:microsoft.com/office/officeart/2005/8/layout/funnel1"/>
    <dgm:cxn modelId="{97A3AF68-86CC-4739-A6BD-5102D0B9FD38}" type="presParOf" srcId="{F5FA2D6F-1450-4DE8-8F03-2066DA5DBCCD}" destId="{CD250072-0B86-4B17-A492-64AC9D479A0F}" srcOrd="3" destOrd="0" presId="urn:microsoft.com/office/officeart/2005/8/layout/funnel1"/>
    <dgm:cxn modelId="{48BE0B9C-A729-4788-8029-0B490637C498}" type="presParOf" srcId="{F5FA2D6F-1450-4DE8-8F03-2066DA5DBCCD}" destId="{14F5D67E-1126-40C2-B5FD-6F641E99EF89}" srcOrd="4" destOrd="0" presId="urn:microsoft.com/office/officeart/2005/8/layout/funnel1"/>
    <dgm:cxn modelId="{4C68C8DA-8695-41E3-92D3-FFBC4546D2F2}" type="presParOf" srcId="{F5FA2D6F-1450-4DE8-8F03-2066DA5DBCCD}" destId="{DB4507BF-D0B6-4518-A1FF-6E26189E973E}" srcOrd="5" destOrd="0" presId="urn:microsoft.com/office/officeart/2005/8/layout/funnel1"/>
    <dgm:cxn modelId="{6ACC0D00-4AFB-450F-86DF-9DB1430DDF9F}" type="presParOf" srcId="{F5FA2D6F-1450-4DE8-8F03-2066DA5DBCCD}" destId="{87949867-C245-440A-98AA-73F22CAF3CC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0FB059-3EB3-46BB-B681-480352252C8A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07EB5A0D-6285-4E5A-AE9F-EA6C9202C8B8}">
      <dgm:prSet phldrT="[Texte]"/>
      <dgm:spPr/>
      <dgm:t>
        <a:bodyPr/>
        <a:lstStyle/>
        <a:p>
          <a:r>
            <a:rPr lang="fr-FR" dirty="0" smtClean="0"/>
            <a:t>A.T</a:t>
          </a:r>
          <a:endParaRPr lang="fr-FR" dirty="0"/>
        </a:p>
      </dgm:t>
    </dgm:pt>
    <dgm:pt modelId="{A6D648D5-AAA9-4119-A422-B8C64D0CB185}" type="parTrans" cxnId="{060A5DF0-1CA6-49D2-B884-65811D9A1D24}">
      <dgm:prSet/>
      <dgm:spPr/>
      <dgm:t>
        <a:bodyPr/>
        <a:lstStyle/>
        <a:p>
          <a:endParaRPr lang="fr-FR"/>
        </a:p>
      </dgm:t>
    </dgm:pt>
    <dgm:pt modelId="{CF4C26E8-4A32-4937-9B6A-B63BDA2C0E24}" type="sibTrans" cxnId="{060A5DF0-1CA6-49D2-B884-65811D9A1D24}">
      <dgm:prSet/>
      <dgm:spPr/>
      <dgm:t>
        <a:bodyPr/>
        <a:lstStyle/>
        <a:p>
          <a:endParaRPr lang="fr-FR"/>
        </a:p>
      </dgm:t>
    </dgm:pt>
    <dgm:pt modelId="{06594F61-2629-44B1-A710-EBE4659F1B40}">
      <dgm:prSet phldrT="[Texte]"/>
      <dgm:spPr/>
      <dgm:t>
        <a:bodyPr/>
        <a:lstStyle/>
        <a:p>
          <a:r>
            <a:rPr lang="fr-FR" dirty="0" smtClean="0"/>
            <a:t>M.P</a:t>
          </a:r>
          <a:endParaRPr lang="fr-FR" dirty="0"/>
        </a:p>
      </dgm:t>
    </dgm:pt>
    <dgm:pt modelId="{286E64B2-2ADD-475F-A749-7D10FD363DD7}" type="parTrans" cxnId="{4B3670B3-229E-4D62-B83A-1DD794934155}">
      <dgm:prSet/>
      <dgm:spPr/>
      <dgm:t>
        <a:bodyPr/>
        <a:lstStyle/>
        <a:p>
          <a:endParaRPr lang="fr-FR"/>
        </a:p>
      </dgm:t>
    </dgm:pt>
    <dgm:pt modelId="{856ACFED-47C7-45CD-9E88-C5F01A9BC8E4}" type="sibTrans" cxnId="{4B3670B3-229E-4D62-B83A-1DD794934155}">
      <dgm:prSet/>
      <dgm:spPr/>
      <dgm:t>
        <a:bodyPr/>
        <a:lstStyle/>
        <a:p>
          <a:endParaRPr lang="fr-FR"/>
        </a:p>
      </dgm:t>
    </dgm:pt>
    <dgm:pt modelId="{90382A03-AE9B-48BA-9172-F03030E24E91}">
      <dgm:prSet phldrT="[Texte]"/>
      <dgm:spPr/>
      <dgm:t>
        <a:bodyPr/>
        <a:lstStyle/>
        <a:p>
          <a:r>
            <a:rPr lang="fr-FR" dirty="0" smtClean="0"/>
            <a:t>DYS</a:t>
          </a:r>
          <a:endParaRPr lang="fr-FR" dirty="0"/>
        </a:p>
      </dgm:t>
    </dgm:pt>
    <dgm:pt modelId="{3EECEE1C-427E-4362-A7A6-C5A8A8AE7B77}" type="parTrans" cxnId="{ED8B0ACA-AA72-472D-9512-9D3D6A7A6141}">
      <dgm:prSet/>
      <dgm:spPr/>
      <dgm:t>
        <a:bodyPr/>
        <a:lstStyle/>
        <a:p>
          <a:endParaRPr lang="fr-FR"/>
        </a:p>
      </dgm:t>
    </dgm:pt>
    <dgm:pt modelId="{AB7D5DAC-CAAA-4CF1-AEEC-6C63B0ECBFCF}" type="sibTrans" cxnId="{ED8B0ACA-AA72-472D-9512-9D3D6A7A6141}">
      <dgm:prSet/>
      <dgm:spPr/>
      <dgm:t>
        <a:bodyPr/>
        <a:lstStyle/>
        <a:p>
          <a:endParaRPr lang="fr-FR"/>
        </a:p>
      </dgm:t>
    </dgm:pt>
    <dgm:pt modelId="{41DFBA84-A4D3-413C-914C-41E3595BFE31}">
      <dgm:prSet/>
      <dgm:spPr/>
      <dgm:t>
        <a:bodyPr/>
        <a:lstStyle/>
        <a:p>
          <a:r>
            <a:rPr lang="fr-FR" dirty="0" smtClean="0"/>
            <a:t>MOUV</a:t>
          </a:r>
          <a:endParaRPr lang="fr-FR" dirty="0"/>
        </a:p>
      </dgm:t>
    </dgm:pt>
    <dgm:pt modelId="{996E16B7-B92E-4890-802D-BB90231E5F60}" type="parTrans" cxnId="{FDF440DE-6F40-4939-AA14-23E4B319FE2B}">
      <dgm:prSet/>
      <dgm:spPr/>
      <dgm:t>
        <a:bodyPr/>
        <a:lstStyle/>
        <a:p>
          <a:endParaRPr lang="fr-FR"/>
        </a:p>
      </dgm:t>
    </dgm:pt>
    <dgm:pt modelId="{326C52B5-9873-41F1-A4CD-4DCAD18558F5}" type="sibTrans" cxnId="{FDF440DE-6F40-4939-AA14-23E4B319FE2B}">
      <dgm:prSet/>
      <dgm:spPr/>
      <dgm:t>
        <a:bodyPr/>
        <a:lstStyle/>
        <a:p>
          <a:endParaRPr lang="fr-FR"/>
        </a:p>
      </dgm:t>
    </dgm:pt>
    <dgm:pt modelId="{9C056515-79D5-4568-AA58-EC87D0E9283E}" type="pres">
      <dgm:prSet presAssocID="{550FB059-3EB3-46BB-B681-480352252C8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fr-FR"/>
        </a:p>
      </dgm:t>
    </dgm:pt>
    <dgm:pt modelId="{2FB23A86-EC29-4399-8A28-2FF97D371745}" type="pres">
      <dgm:prSet presAssocID="{07EB5A0D-6285-4E5A-AE9F-EA6C9202C8B8}" presName="composite" presStyleCnt="0"/>
      <dgm:spPr/>
    </dgm:pt>
    <dgm:pt modelId="{B2D500CD-FC95-4775-9247-A39922E6B9E5}" type="pres">
      <dgm:prSet presAssocID="{07EB5A0D-6285-4E5A-AE9F-EA6C9202C8B8}" presName="Accent" presStyleLbl="alignNode1" presStyleIdx="0" presStyleCnt="7">
        <dgm:presLayoutVars>
          <dgm:chMax val="0"/>
          <dgm:chPref val="0"/>
        </dgm:presLayoutVars>
      </dgm:prSet>
      <dgm:spPr/>
    </dgm:pt>
    <dgm:pt modelId="{E5018602-465C-4F0B-A30D-4A443A5BD69A}" type="pres">
      <dgm:prSet presAssocID="{07EB5A0D-6285-4E5A-AE9F-EA6C9202C8B8}" presName="Image" presStyleLbl="bgImgPlace1" presStyleIdx="0" presStyleCnt="4">
        <dgm:presLayoutVars>
          <dgm:chMax val="0"/>
          <dgm:chPref val="0"/>
          <dgm:bulletEnabled val="1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B5D3929-08D3-4810-9037-495EC07565C7}" type="pres">
      <dgm:prSet presAssocID="{07EB5A0D-6285-4E5A-AE9F-EA6C9202C8B8}" presName="Parent" presStyleLbl="fgAccFollow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FB5E1C-397C-45C3-B2D0-A90487E379B9}" type="pres">
      <dgm:prSet presAssocID="{07EB5A0D-6285-4E5A-AE9F-EA6C9202C8B8}" presName="Space" presStyleCnt="0">
        <dgm:presLayoutVars>
          <dgm:chMax val="0"/>
          <dgm:chPref val="0"/>
        </dgm:presLayoutVars>
      </dgm:prSet>
      <dgm:spPr/>
    </dgm:pt>
    <dgm:pt modelId="{DA0A33B0-E4D8-46AE-92F3-2157AFE3A034}" type="pres">
      <dgm:prSet presAssocID="{CF4C26E8-4A32-4937-9B6A-B63BDA2C0E24}" presName="ConnectorComposite" presStyleCnt="0"/>
      <dgm:spPr/>
    </dgm:pt>
    <dgm:pt modelId="{5F6DAFCC-A297-4179-BB64-817AAA4891D2}" type="pres">
      <dgm:prSet presAssocID="{CF4C26E8-4A32-4937-9B6A-B63BDA2C0E24}" presName="TopSpacing" presStyleCnt="0"/>
      <dgm:spPr/>
    </dgm:pt>
    <dgm:pt modelId="{724C059E-342F-4449-A8C2-D5F272A4BCB0}" type="pres">
      <dgm:prSet presAssocID="{CF4C26E8-4A32-4937-9B6A-B63BDA2C0E24}" presName="Connector" presStyleLbl="alignNode1" presStyleIdx="1" presStyleCnt="7"/>
      <dgm:spPr/>
    </dgm:pt>
    <dgm:pt modelId="{FF1A4031-833B-4FDA-A656-17F14F78CC30}" type="pres">
      <dgm:prSet presAssocID="{CF4C26E8-4A32-4937-9B6A-B63BDA2C0E24}" presName="BottomSpacing" presStyleCnt="0"/>
      <dgm:spPr/>
    </dgm:pt>
    <dgm:pt modelId="{C9042F20-A92C-4661-B0C0-5F3E4131A3B6}" type="pres">
      <dgm:prSet presAssocID="{06594F61-2629-44B1-A710-EBE4659F1B40}" presName="composite" presStyleCnt="0"/>
      <dgm:spPr/>
    </dgm:pt>
    <dgm:pt modelId="{81A63632-3CE2-42EB-A2BE-CA6CC91DFF51}" type="pres">
      <dgm:prSet presAssocID="{06594F61-2629-44B1-A710-EBE4659F1B40}" presName="Accent" presStyleLbl="alignNode1" presStyleIdx="2" presStyleCnt="7">
        <dgm:presLayoutVars>
          <dgm:chMax val="0"/>
          <dgm:chPref val="0"/>
        </dgm:presLayoutVars>
      </dgm:prSet>
      <dgm:spPr/>
    </dgm:pt>
    <dgm:pt modelId="{4F8347E2-8BD4-483F-9ED0-4BC2123D5790}" type="pres">
      <dgm:prSet presAssocID="{06594F61-2629-44B1-A710-EBE4659F1B40}" presName="Image" presStyleLbl="bgImgPlace1" presStyleIdx="1" presStyleCnt="4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6E1BCFDD-7C94-435F-A2DA-D58D83AA75C7}" type="pres">
      <dgm:prSet presAssocID="{06594F61-2629-44B1-A710-EBE4659F1B40}" presName="Parent" presStyleLbl="fgAccFollow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3F08BF-7570-401A-933D-B6B7A004329B}" type="pres">
      <dgm:prSet presAssocID="{06594F61-2629-44B1-A710-EBE4659F1B40}" presName="Space" presStyleCnt="0">
        <dgm:presLayoutVars>
          <dgm:chMax val="0"/>
          <dgm:chPref val="0"/>
        </dgm:presLayoutVars>
      </dgm:prSet>
      <dgm:spPr/>
    </dgm:pt>
    <dgm:pt modelId="{FC0CC884-66D1-4C91-A487-A59E938F60AA}" type="pres">
      <dgm:prSet presAssocID="{856ACFED-47C7-45CD-9E88-C5F01A9BC8E4}" presName="ConnectorComposite" presStyleCnt="0"/>
      <dgm:spPr/>
    </dgm:pt>
    <dgm:pt modelId="{3771EE6F-3999-4AF4-9E8C-AAB2C9E0100F}" type="pres">
      <dgm:prSet presAssocID="{856ACFED-47C7-45CD-9E88-C5F01A9BC8E4}" presName="TopSpacing" presStyleCnt="0"/>
      <dgm:spPr/>
    </dgm:pt>
    <dgm:pt modelId="{841EAD31-CA60-4991-9FAB-A4DA91F744C6}" type="pres">
      <dgm:prSet presAssocID="{856ACFED-47C7-45CD-9E88-C5F01A9BC8E4}" presName="Connector" presStyleLbl="alignNode1" presStyleIdx="3" presStyleCnt="7"/>
      <dgm:spPr/>
    </dgm:pt>
    <dgm:pt modelId="{DA7BEAEF-444E-4AF6-9C7D-8811893D49A5}" type="pres">
      <dgm:prSet presAssocID="{856ACFED-47C7-45CD-9E88-C5F01A9BC8E4}" presName="BottomSpacing" presStyleCnt="0"/>
      <dgm:spPr/>
    </dgm:pt>
    <dgm:pt modelId="{E6464F45-9D4D-426E-B665-3F822684BBA5}" type="pres">
      <dgm:prSet presAssocID="{90382A03-AE9B-48BA-9172-F03030E24E91}" presName="composite" presStyleCnt="0"/>
      <dgm:spPr/>
    </dgm:pt>
    <dgm:pt modelId="{279BBA82-9A49-4505-9B22-52FAEF359539}" type="pres">
      <dgm:prSet presAssocID="{90382A03-AE9B-48BA-9172-F03030E24E91}" presName="Accent" presStyleLbl="alignNode1" presStyleIdx="4" presStyleCnt="7">
        <dgm:presLayoutVars>
          <dgm:chMax val="0"/>
          <dgm:chPref val="0"/>
        </dgm:presLayoutVars>
      </dgm:prSet>
      <dgm:spPr/>
    </dgm:pt>
    <dgm:pt modelId="{CDBBF527-559D-4765-BA83-EF0685BFFF53}" type="pres">
      <dgm:prSet presAssocID="{90382A03-AE9B-48BA-9172-F03030E24E91}" presName="Image" presStyleLbl="bgImgPlace1" presStyleIdx="2" presStyleCnt="4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50A4C064-7DCC-49D2-8EB8-495276CC0D35}" type="pres">
      <dgm:prSet presAssocID="{90382A03-AE9B-48BA-9172-F03030E24E91}" presName="Parent" presStyleLbl="fgAccFollow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1A5458-2A9E-4B06-9C4B-EB118C3DBA6F}" type="pres">
      <dgm:prSet presAssocID="{90382A03-AE9B-48BA-9172-F03030E24E91}" presName="Space" presStyleCnt="0">
        <dgm:presLayoutVars>
          <dgm:chMax val="0"/>
          <dgm:chPref val="0"/>
        </dgm:presLayoutVars>
      </dgm:prSet>
      <dgm:spPr/>
    </dgm:pt>
    <dgm:pt modelId="{9FE37EEA-60DC-45CC-8413-92CB9166354C}" type="pres">
      <dgm:prSet presAssocID="{AB7D5DAC-CAAA-4CF1-AEEC-6C63B0ECBFCF}" presName="ConnectorComposite" presStyleCnt="0"/>
      <dgm:spPr/>
    </dgm:pt>
    <dgm:pt modelId="{9F359DA2-7105-4E27-BFEC-C7FC45319A27}" type="pres">
      <dgm:prSet presAssocID="{AB7D5DAC-CAAA-4CF1-AEEC-6C63B0ECBFCF}" presName="TopSpacing" presStyleCnt="0"/>
      <dgm:spPr/>
    </dgm:pt>
    <dgm:pt modelId="{354B0ABC-1F27-4E28-801A-6C4BDA1E31ED}" type="pres">
      <dgm:prSet presAssocID="{AB7D5DAC-CAAA-4CF1-AEEC-6C63B0ECBFCF}" presName="Connector" presStyleLbl="alignNode1" presStyleIdx="5" presStyleCnt="7"/>
      <dgm:spPr/>
    </dgm:pt>
    <dgm:pt modelId="{C982359B-D18D-439E-8389-B6E361CBAD36}" type="pres">
      <dgm:prSet presAssocID="{AB7D5DAC-CAAA-4CF1-AEEC-6C63B0ECBFCF}" presName="BottomSpacing" presStyleCnt="0"/>
      <dgm:spPr/>
    </dgm:pt>
    <dgm:pt modelId="{DFFDD856-6578-471D-80FC-3A45BA0ECE38}" type="pres">
      <dgm:prSet presAssocID="{41DFBA84-A4D3-413C-914C-41E3595BFE31}" presName="composite" presStyleCnt="0"/>
      <dgm:spPr/>
    </dgm:pt>
    <dgm:pt modelId="{CA2429CA-1BF8-4304-AE42-D5CD9CB1FB4C}" type="pres">
      <dgm:prSet presAssocID="{41DFBA84-A4D3-413C-914C-41E3595BFE31}" presName="Accent" presStyleLbl="alignNode1" presStyleIdx="6" presStyleCnt="7">
        <dgm:presLayoutVars>
          <dgm:chMax val="0"/>
          <dgm:chPref val="0"/>
        </dgm:presLayoutVars>
      </dgm:prSet>
      <dgm:spPr/>
    </dgm:pt>
    <dgm:pt modelId="{F4FAD6C8-1B47-46E8-97BC-C744A01D6756}" type="pres">
      <dgm:prSet presAssocID="{41DFBA84-A4D3-413C-914C-41E3595BFE31}" presName="Image" presStyleLbl="bgImgPlace1" presStyleIdx="3" presStyleCnt="4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5B1C12C9-221A-4DA1-98EA-657CF183C7CA}" type="pres">
      <dgm:prSet presAssocID="{41DFBA84-A4D3-413C-914C-41E3595BFE31}" presName="Parent" presStyleLbl="fgAccFollow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33573A-5145-4CCC-B37B-FCFA54335A3E}" type="pres">
      <dgm:prSet presAssocID="{41DFBA84-A4D3-413C-914C-41E3595BFE31}" presName="Space" presStyleCnt="0">
        <dgm:presLayoutVars>
          <dgm:chMax val="0"/>
          <dgm:chPref val="0"/>
        </dgm:presLayoutVars>
      </dgm:prSet>
      <dgm:spPr/>
    </dgm:pt>
  </dgm:ptLst>
  <dgm:cxnLst>
    <dgm:cxn modelId="{DACAA1CD-307F-4539-9676-9C8550BDBEB8}" type="presOf" srcId="{41DFBA84-A4D3-413C-914C-41E3595BFE31}" destId="{5B1C12C9-221A-4DA1-98EA-657CF183C7CA}" srcOrd="0" destOrd="0" presId="urn:microsoft.com/office/officeart/2008/layout/AlternatingPictureCircles"/>
    <dgm:cxn modelId="{060A5DF0-1CA6-49D2-B884-65811D9A1D24}" srcId="{550FB059-3EB3-46BB-B681-480352252C8A}" destId="{07EB5A0D-6285-4E5A-AE9F-EA6C9202C8B8}" srcOrd="0" destOrd="0" parTransId="{A6D648D5-AAA9-4119-A422-B8C64D0CB185}" sibTransId="{CF4C26E8-4A32-4937-9B6A-B63BDA2C0E24}"/>
    <dgm:cxn modelId="{B248A3E0-C7C2-4BE5-8B62-3569B43266C5}" type="presOf" srcId="{06594F61-2629-44B1-A710-EBE4659F1B40}" destId="{6E1BCFDD-7C94-435F-A2DA-D58D83AA75C7}" srcOrd="0" destOrd="0" presId="urn:microsoft.com/office/officeart/2008/layout/AlternatingPictureCircles"/>
    <dgm:cxn modelId="{ED8B0ACA-AA72-472D-9512-9D3D6A7A6141}" srcId="{550FB059-3EB3-46BB-B681-480352252C8A}" destId="{90382A03-AE9B-48BA-9172-F03030E24E91}" srcOrd="2" destOrd="0" parTransId="{3EECEE1C-427E-4362-A7A6-C5A8A8AE7B77}" sibTransId="{AB7D5DAC-CAAA-4CF1-AEEC-6C63B0ECBFCF}"/>
    <dgm:cxn modelId="{A8B00E1B-FAA0-4AA1-AE28-7B193A7E27C3}" type="presOf" srcId="{550FB059-3EB3-46BB-B681-480352252C8A}" destId="{9C056515-79D5-4568-AA58-EC87D0E9283E}" srcOrd="0" destOrd="0" presId="urn:microsoft.com/office/officeart/2008/layout/AlternatingPictureCircles"/>
    <dgm:cxn modelId="{AA785011-56AA-4673-A05C-CBF6AF705C85}" type="presOf" srcId="{90382A03-AE9B-48BA-9172-F03030E24E91}" destId="{50A4C064-7DCC-49D2-8EB8-495276CC0D35}" srcOrd="0" destOrd="0" presId="urn:microsoft.com/office/officeart/2008/layout/AlternatingPictureCircles"/>
    <dgm:cxn modelId="{F056EA5D-30DE-473F-9FF3-0D0BFCB4BA91}" type="presOf" srcId="{07EB5A0D-6285-4E5A-AE9F-EA6C9202C8B8}" destId="{4B5D3929-08D3-4810-9037-495EC07565C7}" srcOrd="0" destOrd="0" presId="urn:microsoft.com/office/officeart/2008/layout/AlternatingPictureCircles"/>
    <dgm:cxn modelId="{FDF440DE-6F40-4939-AA14-23E4B319FE2B}" srcId="{550FB059-3EB3-46BB-B681-480352252C8A}" destId="{41DFBA84-A4D3-413C-914C-41E3595BFE31}" srcOrd="3" destOrd="0" parTransId="{996E16B7-B92E-4890-802D-BB90231E5F60}" sibTransId="{326C52B5-9873-41F1-A4CD-4DCAD18558F5}"/>
    <dgm:cxn modelId="{4B3670B3-229E-4D62-B83A-1DD794934155}" srcId="{550FB059-3EB3-46BB-B681-480352252C8A}" destId="{06594F61-2629-44B1-A710-EBE4659F1B40}" srcOrd="1" destOrd="0" parTransId="{286E64B2-2ADD-475F-A749-7D10FD363DD7}" sibTransId="{856ACFED-47C7-45CD-9E88-C5F01A9BC8E4}"/>
    <dgm:cxn modelId="{479EC8C6-0907-4B29-B18D-BB2D306F3B41}" type="presParOf" srcId="{9C056515-79D5-4568-AA58-EC87D0E9283E}" destId="{2FB23A86-EC29-4399-8A28-2FF97D371745}" srcOrd="0" destOrd="0" presId="urn:microsoft.com/office/officeart/2008/layout/AlternatingPictureCircles"/>
    <dgm:cxn modelId="{634C35D0-E3AF-41DD-B848-7C6BCBAC200F}" type="presParOf" srcId="{2FB23A86-EC29-4399-8A28-2FF97D371745}" destId="{B2D500CD-FC95-4775-9247-A39922E6B9E5}" srcOrd="0" destOrd="0" presId="urn:microsoft.com/office/officeart/2008/layout/AlternatingPictureCircles"/>
    <dgm:cxn modelId="{E6AEAA26-46A9-4D8E-A297-561BB5D3C0ED}" type="presParOf" srcId="{2FB23A86-EC29-4399-8A28-2FF97D371745}" destId="{E5018602-465C-4F0B-A30D-4A443A5BD69A}" srcOrd="1" destOrd="0" presId="urn:microsoft.com/office/officeart/2008/layout/AlternatingPictureCircles"/>
    <dgm:cxn modelId="{DB0D2CD5-1565-4E14-A251-0F6292C4EAB2}" type="presParOf" srcId="{2FB23A86-EC29-4399-8A28-2FF97D371745}" destId="{4B5D3929-08D3-4810-9037-495EC07565C7}" srcOrd="2" destOrd="0" presId="urn:microsoft.com/office/officeart/2008/layout/AlternatingPictureCircles"/>
    <dgm:cxn modelId="{5D247BE5-5ADA-412A-A0E1-7A73528D9C6F}" type="presParOf" srcId="{2FB23A86-EC29-4399-8A28-2FF97D371745}" destId="{49FB5E1C-397C-45C3-B2D0-A90487E379B9}" srcOrd="3" destOrd="0" presId="urn:microsoft.com/office/officeart/2008/layout/AlternatingPictureCircles"/>
    <dgm:cxn modelId="{3C0AD701-B400-40CC-A04A-8BBE68CE5787}" type="presParOf" srcId="{9C056515-79D5-4568-AA58-EC87D0E9283E}" destId="{DA0A33B0-E4D8-46AE-92F3-2157AFE3A034}" srcOrd="1" destOrd="0" presId="urn:microsoft.com/office/officeart/2008/layout/AlternatingPictureCircles"/>
    <dgm:cxn modelId="{2CB37746-0274-4868-BB3A-599762EE68FF}" type="presParOf" srcId="{DA0A33B0-E4D8-46AE-92F3-2157AFE3A034}" destId="{5F6DAFCC-A297-4179-BB64-817AAA4891D2}" srcOrd="0" destOrd="0" presId="urn:microsoft.com/office/officeart/2008/layout/AlternatingPictureCircles"/>
    <dgm:cxn modelId="{024F269C-7661-4658-8AEB-81E930B33304}" type="presParOf" srcId="{DA0A33B0-E4D8-46AE-92F3-2157AFE3A034}" destId="{724C059E-342F-4449-A8C2-D5F272A4BCB0}" srcOrd="1" destOrd="0" presId="urn:microsoft.com/office/officeart/2008/layout/AlternatingPictureCircles"/>
    <dgm:cxn modelId="{1DEF16E8-8FCD-48DA-8A73-649FD4974B0E}" type="presParOf" srcId="{DA0A33B0-E4D8-46AE-92F3-2157AFE3A034}" destId="{FF1A4031-833B-4FDA-A656-17F14F78CC30}" srcOrd="2" destOrd="0" presId="urn:microsoft.com/office/officeart/2008/layout/AlternatingPictureCircles"/>
    <dgm:cxn modelId="{B2481A84-96ED-4081-84F2-A66280066E68}" type="presParOf" srcId="{9C056515-79D5-4568-AA58-EC87D0E9283E}" destId="{C9042F20-A92C-4661-B0C0-5F3E4131A3B6}" srcOrd="2" destOrd="0" presId="urn:microsoft.com/office/officeart/2008/layout/AlternatingPictureCircles"/>
    <dgm:cxn modelId="{686E2D33-358C-4AE2-A8AA-0C5D9EC4CC8D}" type="presParOf" srcId="{C9042F20-A92C-4661-B0C0-5F3E4131A3B6}" destId="{81A63632-3CE2-42EB-A2BE-CA6CC91DFF51}" srcOrd="0" destOrd="0" presId="urn:microsoft.com/office/officeart/2008/layout/AlternatingPictureCircles"/>
    <dgm:cxn modelId="{8373D0E0-6A9E-4F93-9792-3E90B0937B2B}" type="presParOf" srcId="{C9042F20-A92C-4661-B0C0-5F3E4131A3B6}" destId="{4F8347E2-8BD4-483F-9ED0-4BC2123D5790}" srcOrd="1" destOrd="0" presId="urn:microsoft.com/office/officeart/2008/layout/AlternatingPictureCircles"/>
    <dgm:cxn modelId="{2EE74E70-60B0-41EE-9882-6C029CCCC3D3}" type="presParOf" srcId="{C9042F20-A92C-4661-B0C0-5F3E4131A3B6}" destId="{6E1BCFDD-7C94-435F-A2DA-D58D83AA75C7}" srcOrd="2" destOrd="0" presId="urn:microsoft.com/office/officeart/2008/layout/AlternatingPictureCircles"/>
    <dgm:cxn modelId="{945B7541-CCD7-4C5F-99AF-166638371654}" type="presParOf" srcId="{C9042F20-A92C-4661-B0C0-5F3E4131A3B6}" destId="{573F08BF-7570-401A-933D-B6B7A004329B}" srcOrd="3" destOrd="0" presId="urn:microsoft.com/office/officeart/2008/layout/AlternatingPictureCircles"/>
    <dgm:cxn modelId="{BBDFBA83-D052-4978-80B2-9414816B54C3}" type="presParOf" srcId="{9C056515-79D5-4568-AA58-EC87D0E9283E}" destId="{FC0CC884-66D1-4C91-A487-A59E938F60AA}" srcOrd="3" destOrd="0" presId="urn:microsoft.com/office/officeart/2008/layout/AlternatingPictureCircles"/>
    <dgm:cxn modelId="{FAAACE4D-BB29-49B8-A32B-EDEBD9B08FF9}" type="presParOf" srcId="{FC0CC884-66D1-4C91-A487-A59E938F60AA}" destId="{3771EE6F-3999-4AF4-9E8C-AAB2C9E0100F}" srcOrd="0" destOrd="0" presId="urn:microsoft.com/office/officeart/2008/layout/AlternatingPictureCircles"/>
    <dgm:cxn modelId="{609A96A5-FACC-4ACA-AF32-C71FB6D75A00}" type="presParOf" srcId="{FC0CC884-66D1-4C91-A487-A59E938F60AA}" destId="{841EAD31-CA60-4991-9FAB-A4DA91F744C6}" srcOrd="1" destOrd="0" presId="urn:microsoft.com/office/officeart/2008/layout/AlternatingPictureCircles"/>
    <dgm:cxn modelId="{920092AB-899B-40BC-851D-793CA8E5CBB5}" type="presParOf" srcId="{FC0CC884-66D1-4C91-A487-A59E938F60AA}" destId="{DA7BEAEF-444E-4AF6-9C7D-8811893D49A5}" srcOrd="2" destOrd="0" presId="urn:microsoft.com/office/officeart/2008/layout/AlternatingPictureCircles"/>
    <dgm:cxn modelId="{2116E708-6B4C-454B-BB1C-ED122725FA22}" type="presParOf" srcId="{9C056515-79D5-4568-AA58-EC87D0E9283E}" destId="{E6464F45-9D4D-426E-B665-3F822684BBA5}" srcOrd="4" destOrd="0" presId="urn:microsoft.com/office/officeart/2008/layout/AlternatingPictureCircles"/>
    <dgm:cxn modelId="{C9591AA5-64B4-4C10-86CA-D87FD112B84A}" type="presParOf" srcId="{E6464F45-9D4D-426E-B665-3F822684BBA5}" destId="{279BBA82-9A49-4505-9B22-52FAEF359539}" srcOrd="0" destOrd="0" presId="urn:microsoft.com/office/officeart/2008/layout/AlternatingPictureCircles"/>
    <dgm:cxn modelId="{BBE2E5D4-37C8-42F7-B915-3ECCE14B6C1F}" type="presParOf" srcId="{E6464F45-9D4D-426E-B665-3F822684BBA5}" destId="{CDBBF527-559D-4765-BA83-EF0685BFFF53}" srcOrd="1" destOrd="0" presId="urn:microsoft.com/office/officeart/2008/layout/AlternatingPictureCircles"/>
    <dgm:cxn modelId="{DE2F3A3A-E63E-4881-A2E4-0ACD775F7800}" type="presParOf" srcId="{E6464F45-9D4D-426E-B665-3F822684BBA5}" destId="{50A4C064-7DCC-49D2-8EB8-495276CC0D35}" srcOrd="2" destOrd="0" presId="urn:microsoft.com/office/officeart/2008/layout/AlternatingPictureCircles"/>
    <dgm:cxn modelId="{F98EABCA-D5D7-4A35-A001-61C6C0FF531E}" type="presParOf" srcId="{E6464F45-9D4D-426E-B665-3F822684BBA5}" destId="{F41A5458-2A9E-4B06-9C4B-EB118C3DBA6F}" srcOrd="3" destOrd="0" presId="urn:microsoft.com/office/officeart/2008/layout/AlternatingPictureCircles"/>
    <dgm:cxn modelId="{047F3197-DB4F-4E4A-A61D-EA59893ABA20}" type="presParOf" srcId="{9C056515-79D5-4568-AA58-EC87D0E9283E}" destId="{9FE37EEA-60DC-45CC-8413-92CB9166354C}" srcOrd="5" destOrd="0" presId="urn:microsoft.com/office/officeart/2008/layout/AlternatingPictureCircles"/>
    <dgm:cxn modelId="{3A2237DD-581C-4D20-9695-168D8CDCF1F6}" type="presParOf" srcId="{9FE37EEA-60DC-45CC-8413-92CB9166354C}" destId="{9F359DA2-7105-4E27-BFEC-C7FC45319A27}" srcOrd="0" destOrd="0" presId="urn:microsoft.com/office/officeart/2008/layout/AlternatingPictureCircles"/>
    <dgm:cxn modelId="{C4FF2172-9FEE-4ED4-981C-6CAAE881B5BE}" type="presParOf" srcId="{9FE37EEA-60DC-45CC-8413-92CB9166354C}" destId="{354B0ABC-1F27-4E28-801A-6C4BDA1E31ED}" srcOrd="1" destOrd="0" presId="urn:microsoft.com/office/officeart/2008/layout/AlternatingPictureCircles"/>
    <dgm:cxn modelId="{C41806E5-E72F-441B-A9C3-8B5465F88A11}" type="presParOf" srcId="{9FE37EEA-60DC-45CC-8413-92CB9166354C}" destId="{C982359B-D18D-439E-8389-B6E361CBAD36}" srcOrd="2" destOrd="0" presId="urn:microsoft.com/office/officeart/2008/layout/AlternatingPictureCircles"/>
    <dgm:cxn modelId="{C348DB22-080E-450D-B7F7-102AF997DF4B}" type="presParOf" srcId="{9C056515-79D5-4568-AA58-EC87D0E9283E}" destId="{DFFDD856-6578-471D-80FC-3A45BA0ECE38}" srcOrd="6" destOrd="0" presId="urn:microsoft.com/office/officeart/2008/layout/AlternatingPictureCircles"/>
    <dgm:cxn modelId="{39DA3B86-BF1A-4ABB-A21E-9544A88F687B}" type="presParOf" srcId="{DFFDD856-6578-471D-80FC-3A45BA0ECE38}" destId="{CA2429CA-1BF8-4304-AE42-D5CD9CB1FB4C}" srcOrd="0" destOrd="0" presId="urn:microsoft.com/office/officeart/2008/layout/AlternatingPictureCircles"/>
    <dgm:cxn modelId="{91EEA777-1AEC-4658-85A0-119CEF2B0F5C}" type="presParOf" srcId="{DFFDD856-6578-471D-80FC-3A45BA0ECE38}" destId="{F4FAD6C8-1B47-46E8-97BC-C744A01D6756}" srcOrd="1" destOrd="0" presId="urn:microsoft.com/office/officeart/2008/layout/AlternatingPictureCircles"/>
    <dgm:cxn modelId="{7E4F9EF7-DB60-402E-AF3C-5DAE6D3C6D0D}" type="presParOf" srcId="{DFFDD856-6578-471D-80FC-3A45BA0ECE38}" destId="{5B1C12C9-221A-4DA1-98EA-657CF183C7CA}" srcOrd="2" destOrd="0" presId="urn:microsoft.com/office/officeart/2008/layout/AlternatingPictureCircles"/>
    <dgm:cxn modelId="{C030C254-FD87-4B0E-8357-B12E42FD4B50}" type="presParOf" srcId="{DFFDD856-6578-471D-80FC-3A45BA0ECE38}" destId="{CC33573A-5145-4CCC-B37B-FCFA54335A3E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F2D08-5BF6-407A-87C2-5FDD8E53D127}" type="datetimeFigureOut">
              <a:rPr lang="fr-FR" smtClean="0"/>
              <a:t>26/04/2026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E2F06-D35A-4D3E-8141-881B79028F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841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667" y="2492376"/>
            <a:ext cx="5183717" cy="89376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algn="ctr">
              <a:defRPr sz="2400"/>
            </a:lvl1pPr>
          </a:lstStyle>
          <a:p>
            <a:r>
              <a:rPr lang="fr-FR" smtClean="0"/>
              <a:t>Modifiez le style du titre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4918" y="3716339"/>
            <a:ext cx="5014383" cy="503237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ctr">
              <a:buFontTx/>
              <a:buNone/>
              <a:defRPr sz="2000" b="1"/>
            </a:lvl1pPr>
          </a:lstStyle>
          <a:p>
            <a:r>
              <a:rPr lang="fr-FR" smtClean="0"/>
              <a:t>Modifiez le style des sous-titres du masque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90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76633" y="477838"/>
            <a:ext cx="2446867" cy="51117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31801" y="477838"/>
            <a:ext cx="7141633" cy="51117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88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C5A2-4C2B-4935-95E0-C740873568DD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835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E845-484D-40E3-930B-AA472497FE66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84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36AE-528D-497E-ACCD-78914FFA8DA7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377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98B9-37EC-4117-B959-E6F84932A3EE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83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009C-2942-4FC1-9D99-B9DA3E295F94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73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A8BE-0103-40CB-954A-32C71B1CFAEE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141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28FA-1A8F-4910-8310-279B5D591A50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090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4A3C-6F12-4064-9B10-2B8B27C85BFF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87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17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1939-5F9D-42BE-A0BF-BF5E07AC9367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75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97660-B94D-42F5-8B09-0C6D63A80F40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690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4891-9442-4BB4-8A63-1AD90298ACA3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661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3550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1800" y="1125538"/>
            <a:ext cx="4794251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29252" y="1125538"/>
            <a:ext cx="4794249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2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61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1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7628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39585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72361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477838"/>
            <a:ext cx="902546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1" y="1125538"/>
            <a:ext cx="97917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5754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BB2AF-5335-47E8-B499-CEAEC4BE0CEE}" type="datetime1">
              <a:rPr lang="en-GB" smtClean="0">
                <a:solidFill>
                  <a:srgbClr val="282F39">
                    <a:tint val="75000"/>
                  </a:srgbClr>
                </a:solidFill>
              </a:rPr>
              <a:t>26/04/2026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‹N°›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80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10348" y="2344609"/>
            <a:ext cx="5790202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r-FR" sz="4400" b="1" dirty="0" smtClean="0">
                <a:solidFill>
                  <a:srgbClr val="FFFFFF"/>
                </a:solidFill>
              </a:rPr>
              <a:t>EVALUATION DE LA PREVENTION DES RISQUES PROF</a:t>
            </a:r>
            <a:endParaRPr lang="ar-DZ" sz="4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1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295" y="1847850"/>
            <a:ext cx="10515600" cy="4351338"/>
          </a:xfrm>
        </p:spPr>
        <p:txBody>
          <a:bodyPr/>
          <a:lstStyle/>
          <a:p>
            <a:pPr fontAlgn="t"/>
            <a:r>
              <a:rPr lang="fr-FR" b="1" i="1" dirty="0">
                <a:solidFill>
                  <a:srgbClr val="D60093"/>
                </a:solidFill>
              </a:rPr>
              <a:t>Etablissement de partenariat </a:t>
            </a:r>
            <a:r>
              <a:rPr lang="fr-FR" b="1" i="1" dirty="0" smtClean="0">
                <a:solidFill>
                  <a:srgbClr val="D60093"/>
                </a:solidFill>
              </a:rPr>
              <a:t>:</a:t>
            </a:r>
            <a:endParaRPr lang="fr-FR" dirty="0">
              <a:solidFill>
                <a:srgbClr val="D60093"/>
              </a:solidFill>
            </a:endParaRPr>
          </a:p>
          <a:p>
            <a:pPr fontAlgn="t">
              <a:buFont typeface="Wingdings" panose="05000000000000000000" pitchFamily="2" charset="2"/>
              <a:buChar char="Ø"/>
            </a:pPr>
            <a:r>
              <a:rPr lang="fr-FR" i="1" dirty="0">
                <a:solidFill>
                  <a:schemeClr val="tx2"/>
                </a:solidFill>
              </a:rPr>
              <a:t>Suivi de ces partenariats et de la réalisation de leurs objectifs</a:t>
            </a:r>
            <a:endParaRPr lang="fr-FR" dirty="0">
              <a:solidFill>
                <a:schemeClr val="tx2"/>
              </a:solidFill>
            </a:endParaRPr>
          </a:p>
          <a:p>
            <a:pPr marL="0" indent="0" fontAlgn="t">
              <a:buNone/>
            </a:pPr>
            <a:endParaRPr lang="fr-FR" i="1" dirty="0" smtClean="0">
              <a:solidFill>
                <a:srgbClr val="D60093"/>
              </a:solidFill>
            </a:endParaRPr>
          </a:p>
          <a:p>
            <a:pPr fontAlgn="t"/>
            <a:r>
              <a:rPr lang="fr-FR" b="1" i="1" dirty="0" smtClean="0">
                <a:solidFill>
                  <a:srgbClr val="D60093"/>
                </a:solidFill>
              </a:rPr>
              <a:t>Autres</a:t>
            </a:r>
            <a:r>
              <a:rPr lang="fr-FR" b="1" i="1" dirty="0">
                <a:solidFill>
                  <a:srgbClr val="D60093"/>
                </a:solidFill>
              </a:rPr>
              <a:t> :</a:t>
            </a:r>
            <a:endParaRPr lang="fr-FR" dirty="0">
              <a:solidFill>
                <a:srgbClr val="D60093"/>
              </a:solidFill>
            </a:endParaRPr>
          </a:p>
          <a:p>
            <a:pPr fontAlgn="t">
              <a:buFont typeface="Wingdings" panose="05000000000000000000" pitchFamily="2" charset="2"/>
              <a:buChar char="Ø"/>
            </a:pPr>
            <a:r>
              <a:rPr lang="fr-FR" i="1" dirty="0">
                <a:solidFill>
                  <a:schemeClr val="tx2"/>
                </a:solidFill>
              </a:rPr>
              <a:t>Utilisation de documents traitant de l’évaluation des risques professionnels : Oui/Non</a:t>
            </a:r>
            <a:endParaRPr lang="fr-FR" dirty="0">
              <a:solidFill>
                <a:schemeClr val="tx2"/>
              </a:solidFill>
            </a:endParaRPr>
          </a:p>
          <a:p>
            <a:pPr fontAlgn="t">
              <a:buFont typeface="Wingdings" panose="05000000000000000000" pitchFamily="2" charset="2"/>
              <a:buChar char="Ø"/>
            </a:pPr>
            <a:r>
              <a:rPr lang="fr-FR" i="1" dirty="0">
                <a:solidFill>
                  <a:schemeClr val="tx2"/>
                </a:solidFill>
              </a:rPr>
              <a:t>Recours à une source réglementaire à prendre en considération : Oui/Non</a:t>
            </a:r>
            <a:endParaRPr lang="fr-FR" dirty="0">
              <a:solidFill>
                <a:schemeClr val="tx2"/>
              </a:solidFill>
            </a:endParaRPr>
          </a:p>
          <a:p>
            <a:pPr fontAlgn="t">
              <a:buFont typeface="Wingdings" panose="05000000000000000000" pitchFamily="2" charset="2"/>
              <a:buChar char="Ø"/>
            </a:pPr>
            <a:r>
              <a:rPr lang="fr-FR" i="1" dirty="0">
                <a:solidFill>
                  <a:schemeClr val="tx2"/>
                </a:solidFill>
              </a:rPr>
              <a:t>Existence d’une méthodologie : Oui/Non</a:t>
            </a:r>
            <a:endParaRPr lang="fr-FR" dirty="0">
              <a:solidFill>
                <a:schemeClr val="tx2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10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tx2"/>
                </a:solidFill>
                <a:latin typeface="Noto Sans"/>
              </a:rPr>
              <a:t>Les indicateurs de </a:t>
            </a:r>
            <a:r>
              <a:rPr lang="fr-FR" b="1" dirty="0" smtClean="0">
                <a:solidFill>
                  <a:schemeClr val="tx2"/>
                </a:solidFill>
                <a:latin typeface="Noto Sans"/>
              </a:rPr>
              <a:t>moyens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682" y="1825625"/>
            <a:ext cx="1794664" cy="119426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8181" y="3410839"/>
            <a:ext cx="1863666" cy="278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0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06071"/>
            <a:ext cx="10515600" cy="5082988"/>
          </a:xfrm>
        </p:spPr>
        <p:txBody>
          <a:bodyPr>
            <a:normAutofit lnSpcReduction="10000"/>
          </a:bodyPr>
          <a:lstStyle/>
          <a:p>
            <a:pPr marL="0" indent="0" fontAlgn="t">
              <a:buNone/>
            </a:pPr>
            <a:r>
              <a:rPr lang="fr-FR" i="1" dirty="0">
                <a:solidFill>
                  <a:schemeClr val="tx2"/>
                </a:solidFill>
              </a:rPr>
              <a:t>Les indicateurs de risques mesurent l’exposition aux risques.</a:t>
            </a:r>
            <a:endParaRPr lang="fr-FR" dirty="0">
              <a:solidFill>
                <a:schemeClr val="tx2"/>
              </a:solidFill>
            </a:endParaRPr>
          </a:p>
          <a:p>
            <a:pPr marL="0" indent="0" fontAlgn="t">
              <a:buNone/>
            </a:pPr>
            <a:r>
              <a:rPr lang="fr-FR" b="1" i="1" dirty="0">
                <a:solidFill>
                  <a:srgbClr val="00B050"/>
                </a:solidFill>
              </a:rPr>
              <a:t>Exemples :</a:t>
            </a:r>
            <a:endParaRPr lang="fr-FR" dirty="0">
              <a:solidFill>
                <a:srgbClr val="00B050"/>
              </a:solidFill>
            </a:endParaRPr>
          </a:p>
          <a:p>
            <a:pPr fontAlgn="t"/>
            <a:r>
              <a:rPr lang="fr-FR" b="1" i="1" dirty="0">
                <a:solidFill>
                  <a:srgbClr val="D60093"/>
                </a:solidFill>
              </a:rPr>
              <a:t>Principes généraux de prévention </a:t>
            </a:r>
            <a:r>
              <a:rPr lang="fr-FR" i="1" dirty="0">
                <a:solidFill>
                  <a:srgbClr val="D60093"/>
                </a:solidFill>
              </a:rPr>
              <a:t>:</a:t>
            </a:r>
            <a:endParaRPr lang="fr-FR" dirty="0">
              <a:solidFill>
                <a:srgbClr val="D60093"/>
              </a:solidFill>
            </a:endParaRPr>
          </a:p>
          <a:p>
            <a:pPr fontAlgn="t">
              <a:buFont typeface="Wingdings" panose="05000000000000000000" pitchFamily="2" charset="2"/>
              <a:buChar char="Ø"/>
            </a:pPr>
            <a:r>
              <a:rPr lang="fr-FR" i="1" dirty="0">
                <a:solidFill>
                  <a:schemeClr val="tx2"/>
                </a:solidFill>
              </a:rPr>
              <a:t>Nombre de suppression</a:t>
            </a:r>
            <a:endParaRPr lang="fr-FR" dirty="0">
              <a:solidFill>
                <a:schemeClr val="tx2"/>
              </a:solidFill>
            </a:endParaRPr>
          </a:p>
          <a:p>
            <a:pPr fontAlgn="t">
              <a:buFont typeface="Wingdings" panose="05000000000000000000" pitchFamily="2" charset="2"/>
              <a:buChar char="Ø"/>
            </a:pPr>
            <a:r>
              <a:rPr lang="fr-FR" i="1" dirty="0">
                <a:solidFill>
                  <a:schemeClr val="tx2"/>
                </a:solidFill>
              </a:rPr>
              <a:t>Nombre de substitution</a:t>
            </a:r>
            <a:endParaRPr lang="fr-FR" dirty="0">
              <a:solidFill>
                <a:schemeClr val="tx2"/>
              </a:solidFill>
            </a:endParaRPr>
          </a:p>
          <a:p>
            <a:pPr fontAlgn="t">
              <a:buFont typeface="Wingdings" panose="05000000000000000000" pitchFamily="2" charset="2"/>
              <a:buChar char="Ø"/>
            </a:pPr>
            <a:r>
              <a:rPr lang="fr-FR" i="1" dirty="0">
                <a:solidFill>
                  <a:schemeClr val="tx2"/>
                </a:solidFill>
              </a:rPr>
              <a:t>Nombre de confinement</a:t>
            </a:r>
            <a:endParaRPr lang="fr-FR" dirty="0">
              <a:solidFill>
                <a:schemeClr val="tx2"/>
              </a:solidFill>
            </a:endParaRPr>
          </a:p>
          <a:p>
            <a:pPr fontAlgn="t"/>
            <a:r>
              <a:rPr lang="fr-FR" b="1" i="1" dirty="0">
                <a:solidFill>
                  <a:srgbClr val="D60093"/>
                </a:solidFill>
              </a:rPr>
              <a:t>Traitement de risques spécifiques </a:t>
            </a:r>
            <a:r>
              <a:rPr lang="fr-FR" i="1" dirty="0">
                <a:solidFill>
                  <a:srgbClr val="D60093"/>
                </a:solidFill>
              </a:rPr>
              <a:t>:</a:t>
            </a:r>
            <a:endParaRPr lang="fr-FR" dirty="0">
              <a:solidFill>
                <a:srgbClr val="D60093"/>
              </a:solidFill>
            </a:endParaRPr>
          </a:p>
          <a:p>
            <a:pPr fontAlgn="t">
              <a:buFont typeface="Wingdings" panose="05000000000000000000" pitchFamily="2" charset="2"/>
              <a:buChar char="Ø"/>
            </a:pPr>
            <a:r>
              <a:rPr lang="fr-FR" b="1" i="1" dirty="0">
                <a:solidFill>
                  <a:schemeClr val="tx2"/>
                </a:solidFill>
              </a:rPr>
              <a:t>Risques chimiques </a:t>
            </a:r>
            <a:r>
              <a:rPr lang="fr-FR" i="1" dirty="0">
                <a:solidFill>
                  <a:schemeClr val="tx2"/>
                </a:solidFill>
              </a:rPr>
              <a:t>: Nombre de produits CMR</a:t>
            </a:r>
            <a:endParaRPr lang="fr-FR" dirty="0">
              <a:solidFill>
                <a:schemeClr val="tx2"/>
              </a:solidFill>
            </a:endParaRPr>
          </a:p>
          <a:p>
            <a:pPr fontAlgn="t">
              <a:buFont typeface="Wingdings" panose="05000000000000000000" pitchFamily="2" charset="2"/>
              <a:buChar char="Ø"/>
            </a:pPr>
            <a:r>
              <a:rPr lang="fr-FR" i="1" dirty="0">
                <a:solidFill>
                  <a:schemeClr val="tx2"/>
                </a:solidFill>
              </a:rPr>
              <a:t>Existence et nombre de fiches de données de sécurité,</a:t>
            </a:r>
            <a:endParaRPr lang="fr-FR" dirty="0">
              <a:solidFill>
                <a:schemeClr val="tx2"/>
              </a:solidFill>
            </a:endParaRPr>
          </a:p>
          <a:p>
            <a:pPr fontAlgn="t">
              <a:buFont typeface="Wingdings" panose="05000000000000000000" pitchFamily="2" charset="2"/>
              <a:buChar char="Ø"/>
            </a:pPr>
            <a:r>
              <a:rPr lang="fr-FR" i="1" dirty="0">
                <a:solidFill>
                  <a:schemeClr val="tx2"/>
                </a:solidFill>
              </a:rPr>
              <a:t>Existence d’une métrologie et comparaison aux Valeurs Limites d’Exposition.</a:t>
            </a:r>
            <a:endParaRPr lang="fr-FR" dirty="0">
              <a:solidFill>
                <a:schemeClr val="tx2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11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tx2"/>
                </a:solidFill>
                <a:latin typeface="Noto Sans"/>
              </a:rPr>
              <a:t>Les indicateurs de </a:t>
            </a:r>
            <a:r>
              <a:rPr lang="fr-FR" b="1" dirty="0" smtClean="0">
                <a:solidFill>
                  <a:schemeClr val="tx2"/>
                </a:solidFill>
                <a:latin typeface="Noto Sans"/>
              </a:rPr>
              <a:t>risques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505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29554"/>
            <a:ext cx="10515600" cy="5591922"/>
          </a:xfrm>
        </p:spPr>
        <p:txBody>
          <a:bodyPr>
            <a:normAutofit fontScale="92500" lnSpcReduction="10000"/>
          </a:bodyPr>
          <a:lstStyle/>
          <a:p>
            <a:pPr fontAlgn="t"/>
            <a:r>
              <a:rPr lang="fr-FR" b="1" i="1" dirty="0">
                <a:solidFill>
                  <a:srgbClr val="D60093"/>
                </a:solidFill>
              </a:rPr>
              <a:t>Risques physiques </a:t>
            </a:r>
            <a:r>
              <a:rPr lang="fr-FR" i="1" dirty="0">
                <a:solidFill>
                  <a:srgbClr val="D60093"/>
                </a:solidFill>
              </a:rPr>
              <a:t>:</a:t>
            </a:r>
            <a:endParaRPr lang="fr-FR" dirty="0">
              <a:solidFill>
                <a:srgbClr val="D60093"/>
              </a:solidFill>
            </a:endParaRPr>
          </a:p>
          <a:p>
            <a:pPr fontAlgn="t">
              <a:buFont typeface="Wingdings" panose="05000000000000000000" pitchFamily="2" charset="2"/>
              <a:buChar char="Ø"/>
            </a:pPr>
            <a:r>
              <a:rPr lang="fr-FR" i="1" dirty="0">
                <a:solidFill>
                  <a:schemeClr val="tx2"/>
                </a:solidFill>
              </a:rPr>
              <a:t>Nombre de mesures concernant le bruit, les vibrations, les ambiances thermiques, l’éclairage, etc…</a:t>
            </a:r>
            <a:endParaRPr lang="fr-FR" dirty="0">
              <a:solidFill>
                <a:schemeClr val="tx2"/>
              </a:solidFill>
            </a:endParaRPr>
          </a:p>
          <a:p>
            <a:pPr fontAlgn="t">
              <a:buFont typeface="Wingdings" panose="05000000000000000000" pitchFamily="2" charset="2"/>
              <a:buChar char="Ø"/>
            </a:pPr>
            <a:r>
              <a:rPr lang="fr-FR" i="1" dirty="0">
                <a:solidFill>
                  <a:schemeClr val="tx2"/>
                </a:solidFill>
              </a:rPr>
              <a:t>Nombre de postes soumis aux EPI/Nombre de salariés portant effectivement les EPI</a:t>
            </a:r>
            <a:endParaRPr lang="fr-FR" dirty="0">
              <a:solidFill>
                <a:schemeClr val="tx2"/>
              </a:solidFill>
            </a:endParaRPr>
          </a:p>
          <a:p>
            <a:pPr fontAlgn="t">
              <a:buFont typeface="Wingdings" panose="05000000000000000000" pitchFamily="2" charset="2"/>
              <a:buChar char="Ø"/>
            </a:pPr>
            <a:r>
              <a:rPr lang="fr-FR" i="1" dirty="0">
                <a:solidFill>
                  <a:schemeClr val="tx2"/>
                </a:solidFill>
              </a:rPr>
              <a:t>Nombre de postes à risques de TMS</a:t>
            </a:r>
            <a:endParaRPr lang="fr-FR" dirty="0">
              <a:solidFill>
                <a:schemeClr val="tx2"/>
              </a:solidFill>
            </a:endParaRPr>
          </a:p>
          <a:p>
            <a:pPr fontAlgn="t">
              <a:buFont typeface="Wingdings" panose="05000000000000000000" pitchFamily="2" charset="2"/>
              <a:buChar char="Ø"/>
            </a:pPr>
            <a:r>
              <a:rPr lang="fr-FR" i="1" dirty="0">
                <a:solidFill>
                  <a:schemeClr val="tx2"/>
                </a:solidFill>
              </a:rPr>
              <a:t>Nombre de postes exposés aux facteurs de pénibilité</a:t>
            </a:r>
            <a:endParaRPr lang="fr-FR" dirty="0">
              <a:solidFill>
                <a:schemeClr val="tx2"/>
              </a:solidFill>
            </a:endParaRPr>
          </a:p>
          <a:p>
            <a:pPr fontAlgn="t">
              <a:buFont typeface="Wingdings" panose="05000000000000000000" pitchFamily="2" charset="2"/>
              <a:buChar char="Ø"/>
            </a:pPr>
            <a:r>
              <a:rPr lang="fr-FR" i="1" dirty="0">
                <a:solidFill>
                  <a:schemeClr val="tx2"/>
                </a:solidFill>
              </a:rPr>
              <a:t>Diminution de la durée d’exposition à des postes pénibles…</a:t>
            </a:r>
            <a:endParaRPr lang="fr-FR" dirty="0">
              <a:solidFill>
                <a:schemeClr val="tx2"/>
              </a:solidFill>
            </a:endParaRPr>
          </a:p>
          <a:p>
            <a:pPr fontAlgn="t"/>
            <a:r>
              <a:rPr lang="fr-FR" b="1" i="1" dirty="0">
                <a:solidFill>
                  <a:srgbClr val="D60093"/>
                </a:solidFill>
              </a:rPr>
              <a:t>Risques psychosociaux </a:t>
            </a:r>
            <a:r>
              <a:rPr lang="fr-FR" i="1" dirty="0">
                <a:solidFill>
                  <a:srgbClr val="D60093"/>
                </a:solidFill>
              </a:rPr>
              <a:t>:</a:t>
            </a:r>
            <a:endParaRPr lang="fr-FR" dirty="0">
              <a:solidFill>
                <a:srgbClr val="D60093"/>
              </a:solidFill>
            </a:endParaRPr>
          </a:p>
          <a:p>
            <a:pPr fontAlgn="t">
              <a:buFont typeface="Wingdings" panose="05000000000000000000" pitchFamily="2" charset="2"/>
              <a:buChar char="Ø"/>
            </a:pPr>
            <a:r>
              <a:rPr lang="fr-FR" i="1" dirty="0">
                <a:solidFill>
                  <a:schemeClr val="tx2"/>
                </a:solidFill>
              </a:rPr>
              <a:t>Prise en compte des risques psychosociaux dans l’entreprise</a:t>
            </a:r>
            <a:endParaRPr lang="fr-FR" dirty="0">
              <a:solidFill>
                <a:schemeClr val="tx2"/>
              </a:solidFill>
            </a:endParaRPr>
          </a:p>
          <a:p>
            <a:pPr fontAlgn="t">
              <a:buFont typeface="Wingdings" panose="05000000000000000000" pitchFamily="2" charset="2"/>
              <a:buChar char="Ø"/>
            </a:pPr>
            <a:r>
              <a:rPr lang="fr-FR" i="1" dirty="0">
                <a:solidFill>
                  <a:schemeClr val="tx2"/>
                </a:solidFill>
              </a:rPr>
              <a:t>Nombre d’arrêts maladie</a:t>
            </a:r>
            <a:endParaRPr lang="fr-FR" dirty="0">
              <a:solidFill>
                <a:schemeClr val="tx2"/>
              </a:solidFill>
            </a:endParaRPr>
          </a:p>
          <a:p>
            <a:pPr fontAlgn="t">
              <a:buFont typeface="Wingdings" panose="05000000000000000000" pitchFamily="2" charset="2"/>
              <a:buChar char="Ø"/>
            </a:pPr>
            <a:r>
              <a:rPr lang="fr-FR" i="1" dirty="0">
                <a:solidFill>
                  <a:schemeClr val="tx2"/>
                </a:solidFill>
              </a:rPr>
              <a:t>Evolution de l’absentéisme</a:t>
            </a:r>
            <a:endParaRPr lang="fr-FR" dirty="0">
              <a:solidFill>
                <a:schemeClr val="tx2"/>
              </a:solidFill>
            </a:endParaRPr>
          </a:p>
          <a:p>
            <a:pPr fontAlgn="t">
              <a:buFont typeface="Wingdings" panose="05000000000000000000" pitchFamily="2" charset="2"/>
              <a:buChar char="Ø"/>
            </a:pPr>
            <a:r>
              <a:rPr lang="fr-FR" i="1" dirty="0">
                <a:solidFill>
                  <a:schemeClr val="tx2"/>
                </a:solidFill>
              </a:rPr>
              <a:t>Alertes du médecin du travail</a:t>
            </a:r>
            <a:endParaRPr lang="fr-FR" dirty="0">
              <a:solidFill>
                <a:schemeClr val="tx2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12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tx2"/>
                </a:solidFill>
                <a:latin typeface="Noto Sans"/>
              </a:rPr>
              <a:t>Les indicateurs de </a:t>
            </a:r>
            <a:r>
              <a:rPr lang="fr-FR" b="1" dirty="0" smtClean="0">
                <a:solidFill>
                  <a:schemeClr val="tx2"/>
                </a:solidFill>
                <a:latin typeface="Noto Sans"/>
              </a:rPr>
              <a:t>risques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94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fr-FR" b="1" i="1" dirty="0">
                <a:solidFill>
                  <a:srgbClr val="D60093"/>
                </a:solidFill>
              </a:rPr>
              <a:t>Risques incendies ou explosion </a:t>
            </a:r>
            <a:r>
              <a:rPr lang="fr-FR" i="1" dirty="0">
                <a:solidFill>
                  <a:srgbClr val="D60093"/>
                </a:solidFill>
              </a:rPr>
              <a:t>:</a:t>
            </a:r>
            <a:endParaRPr lang="fr-FR" dirty="0">
              <a:solidFill>
                <a:srgbClr val="D60093"/>
              </a:solidFill>
            </a:endParaRPr>
          </a:p>
          <a:p>
            <a:pPr fontAlgn="t">
              <a:buFont typeface="Wingdings" panose="05000000000000000000" pitchFamily="2" charset="2"/>
              <a:buChar char="Ø"/>
            </a:pPr>
            <a:r>
              <a:rPr lang="fr-FR" i="1" dirty="0">
                <a:solidFill>
                  <a:schemeClr val="tx2"/>
                </a:solidFill>
              </a:rPr>
              <a:t>Nombre d’extincteurs percutés sur le nombre total d’extincteur</a:t>
            </a:r>
            <a:endParaRPr lang="fr-FR" dirty="0">
              <a:solidFill>
                <a:schemeClr val="tx2"/>
              </a:solidFill>
            </a:endParaRPr>
          </a:p>
          <a:p>
            <a:pPr fontAlgn="t">
              <a:buFont typeface="Wingdings" panose="05000000000000000000" pitchFamily="2" charset="2"/>
              <a:buChar char="Ø"/>
            </a:pPr>
            <a:r>
              <a:rPr lang="fr-FR" i="1" dirty="0">
                <a:solidFill>
                  <a:schemeClr val="tx2"/>
                </a:solidFill>
              </a:rPr>
              <a:t>Nombre d’exercices d’évacuation réalisés, par atelier, </a:t>
            </a:r>
            <a:endParaRPr lang="fr-FR" dirty="0">
              <a:solidFill>
                <a:schemeClr val="tx2"/>
              </a:solidFill>
            </a:endParaRPr>
          </a:p>
          <a:p>
            <a:pPr fontAlgn="t">
              <a:buFont typeface="Wingdings" panose="05000000000000000000" pitchFamily="2" charset="2"/>
              <a:buChar char="Ø"/>
            </a:pPr>
            <a:r>
              <a:rPr lang="fr-FR" i="1" dirty="0">
                <a:solidFill>
                  <a:schemeClr val="tx2"/>
                </a:solidFill>
              </a:rPr>
              <a:t>Nombre d’équipiers de première intervention formés.</a:t>
            </a:r>
            <a:endParaRPr lang="fr-FR" dirty="0">
              <a:solidFill>
                <a:schemeClr val="tx2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13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tx2"/>
                </a:solidFill>
                <a:latin typeface="Noto Sans"/>
              </a:rPr>
              <a:t>Les indicateurs de </a:t>
            </a:r>
            <a:r>
              <a:rPr lang="fr-FR" b="1" dirty="0" smtClean="0">
                <a:solidFill>
                  <a:schemeClr val="tx2"/>
                </a:solidFill>
                <a:latin typeface="Noto Sans"/>
              </a:rPr>
              <a:t>risques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622" y="4216469"/>
            <a:ext cx="214597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5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fr-FR" b="1" i="1" dirty="0">
                <a:solidFill>
                  <a:srgbClr val="D60093"/>
                </a:solidFill>
              </a:rPr>
              <a:t>Prise en compte des conditions de travail dans les entretiens</a:t>
            </a:r>
            <a:r>
              <a:rPr lang="fr-FR" i="1" dirty="0">
                <a:solidFill>
                  <a:srgbClr val="D60093"/>
                </a:solidFill>
              </a:rPr>
              <a:t> </a:t>
            </a:r>
            <a:r>
              <a:rPr lang="fr-FR" b="1" i="1" dirty="0">
                <a:solidFill>
                  <a:srgbClr val="D60093"/>
                </a:solidFill>
              </a:rPr>
              <a:t>d’évaluation </a:t>
            </a:r>
            <a:r>
              <a:rPr lang="fr-FR" i="1" dirty="0">
                <a:solidFill>
                  <a:srgbClr val="D60093"/>
                </a:solidFill>
              </a:rPr>
              <a:t>:</a:t>
            </a:r>
            <a:endParaRPr lang="fr-FR" dirty="0">
              <a:solidFill>
                <a:srgbClr val="D60093"/>
              </a:solidFill>
            </a:endParaRPr>
          </a:p>
          <a:p>
            <a:pPr fontAlgn="t">
              <a:buFont typeface="Wingdings" panose="05000000000000000000" pitchFamily="2" charset="2"/>
              <a:buChar char="Ø"/>
            </a:pPr>
            <a:r>
              <a:rPr lang="fr-FR" i="1" dirty="0"/>
              <a:t>Nombre d’entretiens intégrant les aspects sécurité,</a:t>
            </a:r>
            <a:endParaRPr lang="fr-FR" dirty="0"/>
          </a:p>
          <a:p>
            <a:pPr fontAlgn="t"/>
            <a:endParaRPr lang="fr-FR" b="1" i="1" dirty="0" smtClean="0">
              <a:solidFill>
                <a:srgbClr val="D60093"/>
              </a:solidFill>
            </a:endParaRPr>
          </a:p>
          <a:p>
            <a:pPr fontAlgn="t"/>
            <a:r>
              <a:rPr lang="fr-FR" b="1" i="1" dirty="0" smtClean="0">
                <a:solidFill>
                  <a:srgbClr val="D60093"/>
                </a:solidFill>
              </a:rPr>
              <a:t>Suivi </a:t>
            </a:r>
            <a:r>
              <a:rPr lang="fr-FR" b="1" i="1" dirty="0">
                <a:solidFill>
                  <a:srgbClr val="D60093"/>
                </a:solidFill>
              </a:rPr>
              <a:t>médical du personnel</a:t>
            </a:r>
            <a:r>
              <a:rPr lang="fr-FR" i="1" dirty="0">
                <a:solidFill>
                  <a:srgbClr val="D60093"/>
                </a:solidFill>
              </a:rPr>
              <a:t>:</a:t>
            </a:r>
            <a:endParaRPr lang="fr-FR" dirty="0">
              <a:solidFill>
                <a:srgbClr val="D60093"/>
              </a:solidFill>
            </a:endParaRPr>
          </a:p>
          <a:p>
            <a:pPr fontAlgn="t">
              <a:buFont typeface="Wingdings" panose="05000000000000000000" pitchFamily="2" charset="2"/>
              <a:buChar char="Ø"/>
            </a:pPr>
            <a:r>
              <a:rPr lang="fr-FR" i="1" dirty="0"/>
              <a:t>Visites réalisées/Visites </a:t>
            </a:r>
            <a:r>
              <a:rPr lang="fr-FR" i="1" dirty="0" smtClean="0"/>
              <a:t>planifiées/ </a:t>
            </a:r>
            <a:r>
              <a:rPr lang="fr-FR" i="1" dirty="0"/>
              <a:t>Visites spécifiques…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14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tx2"/>
                </a:solidFill>
                <a:latin typeface="Noto Sans"/>
              </a:rPr>
              <a:t>Les indicateurs de </a:t>
            </a:r>
            <a:r>
              <a:rPr lang="fr-FR" b="1" dirty="0" smtClean="0">
                <a:solidFill>
                  <a:schemeClr val="tx2"/>
                </a:solidFill>
                <a:latin typeface="Noto Sans"/>
              </a:rPr>
              <a:t>risques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9" y="3567681"/>
            <a:ext cx="2932299" cy="200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3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15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519211" cy="4351338"/>
          </a:xfrm>
        </p:spPr>
        <p:txBody>
          <a:bodyPr/>
          <a:lstStyle/>
          <a:p>
            <a:pPr marL="514350" indent="-514350">
              <a:buClr>
                <a:srgbClr val="FF0000"/>
              </a:buClr>
              <a:buAutoNum type="arabicPeriod"/>
            </a:pPr>
            <a:r>
              <a:rPr lang="fr-FR" sz="2400" dirty="0" smtClean="0"/>
              <a:t>Elaborer une </a:t>
            </a:r>
            <a:r>
              <a:rPr lang="fr-FR" sz="2400" dirty="0" err="1" smtClean="0"/>
              <a:t>EvRP</a:t>
            </a:r>
            <a:r>
              <a:rPr lang="fr-FR" sz="2400" dirty="0" smtClean="0"/>
              <a:t> à l’ensemble des situations suivantes:</a:t>
            </a:r>
          </a:p>
          <a:p>
            <a:pPr marL="514350" indent="-514350">
              <a:buClr>
                <a:srgbClr val="FF0000"/>
              </a:buClr>
              <a:buAutoNum type="arabicPeriod"/>
            </a:pPr>
            <a:r>
              <a:rPr lang="fr-FR" sz="2400" dirty="0" smtClean="0"/>
              <a:t>Quels sont les avantages et les inconvénients d’avoir plusieurs grilles de risques de différentes tailles et de différents niveaux de criticité des risques ?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580" y="1344706"/>
            <a:ext cx="8186820" cy="518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8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tx2"/>
                </a:solidFill>
                <a:latin typeface="Noto Sans"/>
              </a:rPr>
              <a:t>I</a:t>
            </a:r>
            <a:r>
              <a:rPr lang="fr-FR" b="1" dirty="0" smtClean="0">
                <a:solidFill>
                  <a:schemeClr val="tx2"/>
                </a:solidFill>
                <a:latin typeface="Noto Sans"/>
              </a:rPr>
              <a:t>ntroduction</a:t>
            </a:r>
            <a:endParaRPr lang="fr-FR" b="1" dirty="0">
              <a:solidFill>
                <a:schemeClr val="tx2"/>
              </a:solidFill>
              <a:latin typeface="Noto San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2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832035"/>
            <a:ext cx="89756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solidFill>
                  <a:schemeClr val="tx2"/>
                </a:solidFill>
              </a:rPr>
              <a:t>Evaluer la démarche de prévention consiste à </a:t>
            </a:r>
            <a:r>
              <a:rPr lang="fr-FR" sz="2400" dirty="0" smtClean="0">
                <a:solidFill>
                  <a:srgbClr val="0000FF"/>
                </a:solidFill>
              </a:rPr>
              <a:t>mesurer </a:t>
            </a:r>
            <a:r>
              <a:rPr lang="fr-FR" sz="2400" dirty="0">
                <a:solidFill>
                  <a:srgbClr val="0000FF"/>
                </a:solidFill>
              </a:rPr>
              <a:t>et vérifier l’efficacité des actions de prévention mises en </a:t>
            </a:r>
            <a:r>
              <a:rPr lang="fr-FR" sz="2400" dirty="0" smtClean="0">
                <a:solidFill>
                  <a:srgbClr val="0000FF"/>
                </a:solidFill>
              </a:rPr>
              <a:t>œuvre</a:t>
            </a:r>
            <a:r>
              <a:rPr lang="fr-FR" sz="2400" dirty="0" smtClean="0">
                <a:solidFill>
                  <a:schemeClr val="tx2"/>
                </a:solidFill>
              </a:rPr>
              <a:t>. </a:t>
            </a:r>
            <a:r>
              <a:rPr lang="fr-FR" sz="2400" dirty="0">
                <a:solidFill>
                  <a:schemeClr val="tx2"/>
                </a:solidFill>
              </a:rPr>
              <a:t>Pour cela la construction d’</a:t>
            </a:r>
            <a:r>
              <a:rPr lang="fr-FR" sz="2400" dirty="0">
                <a:solidFill>
                  <a:srgbClr val="1E0EF2"/>
                </a:solidFill>
              </a:rPr>
              <a:t>indicateurs</a:t>
            </a:r>
            <a:r>
              <a:rPr lang="fr-FR" sz="2400" dirty="0">
                <a:solidFill>
                  <a:schemeClr val="tx2"/>
                </a:solidFill>
              </a:rPr>
              <a:t>, propres à l’entreprise et à son fonctionnement, est essentielle. Les éléments suivants peuvent constituer des indicateurs de suivi :</a:t>
            </a:r>
          </a:p>
          <a:p>
            <a:pPr algn="just"/>
            <a:endParaRPr lang="fr-FR" sz="2400" dirty="0">
              <a:solidFill>
                <a:schemeClr val="tx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tx2"/>
                </a:solidFill>
              </a:rPr>
              <a:t>les </a:t>
            </a:r>
            <a:r>
              <a:rPr lang="fr-FR" sz="2400" dirty="0">
                <a:solidFill>
                  <a:schemeClr val="tx2"/>
                </a:solidFill>
              </a:rPr>
              <a:t>accidents de travail et les maladies professionnelles </a:t>
            </a:r>
            <a:r>
              <a:rPr lang="fr-FR" sz="2400" dirty="0" smtClean="0">
                <a:solidFill>
                  <a:schemeClr val="tx2"/>
                </a:solidFill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tx2"/>
                </a:solidFill>
              </a:rPr>
              <a:t>l’absentéisme 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tx2"/>
                </a:solidFill>
              </a:rPr>
              <a:t>les </a:t>
            </a:r>
            <a:r>
              <a:rPr lang="fr-FR" sz="2400" dirty="0">
                <a:solidFill>
                  <a:schemeClr val="tx2"/>
                </a:solidFill>
              </a:rPr>
              <a:t>plaintes enregistrées auprès du service médical ou de l’encadrant </a:t>
            </a:r>
            <a:r>
              <a:rPr lang="fr-FR" sz="2400" dirty="0" smtClean="0">
                <a:solidFill>
                  <a:schemeClr val="tx2"/>
                </a:solidFill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tx2"/>
                </a:solidFill>
              </a:rPr>
              <a:t>les </a:t>
            </a:r>
            <a:r>
              <a:rPr lang="fr-FR" sz="2400" dirty="0">
                <a:solidFill>
                  <a:schemeClr val="tx2"/>
                </a:solidFill>
              </a:rPr>
              <a:t>points relevés par le CHSCT </a:t>
            </a:r>
            <a:r>
              <a:rPr lang="fr-FR" sz="2400" dirty="0" smtClean="0">
                <a:solidFill>
                  <a:schemeClr val="tx2"/>
                </a:solidFill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tx2"/>
                </a:solidFill>
              </a:rPr>
              <a:t>les </a:t>
            </a:r>
            <a:r>
              <a:rPr lang="fr-FR" sz="2400" dirty="0">
                <a:solidFill>
                  <a:schemeClr val="tx2"/>
                </a:solidFill>
              </a:rPr>
              <a:t>restrictions d’aptitudes et les populations concernées, etc.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010" y="4521343"/>
            <a:ext cx="1802878" cy="135041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9631" y="3348310"/>
            <a:ext cx="1842758" cy="135041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2597" y="2493858"/>
            <a:ext cx="1681291" cy="119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911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tx2"/>
                </a:solidFill>
                <a:latin typeface="Noto Sans"/>
              </a:rPr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225124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fr-FR" dirty="0">
                <a:solidFill>
                  <a:schemeClr val="tx2"/>
                </a:solidFill>
              </a:rPr>
              <a:t>Il s’agit également </a:t>
            </a:r>
            <a:r>
              <a:rPr lang="fr-FR" dirty="0">
                <a:solidFill>
                  <a:srgbClr val="0000FF"/>
                </a:solidFill>
              </a:rPr>
              <a:t>d’évaluer les méthodes utilisées </a:t>
            </a:r>
            <a:r>
              <a:rPr lang="fr-FR" dirty="0">
                <a:solidFill>
                  <a:schemeClr val="tx2"/>
                </a:solidFill>
              </a:rPr>
              <a:t>(définition des unités de travail, modalités de concertations, appréciation de moyens engagés…) grâce aux indicateurs de moyens.  A ces indicateurs « </a:t>
            </a:r>
            <a:r>
              <a:rPr lang="fr-FR" dirty="0">
                <a:solidFill>
                  <a:srgbClr val="0000FF"/>
                </a:solidFill>
              </a:rPr>
              <a:t>classiques</a:t>
            </a:r>
            <a:r>
              <a:rPr lang="fr-FR" dirty="0">
                <a:solidFill>
                  <a:schemeClr val="tx2"/>
                </a:solidFill>
              </a:rPr>
              <a:t> » s’ajouteront d’autres indicateurs </a:t>
            </a:r>
            <a:r>
              <a:rPr lang="fr-FR" dirty="0">
                <a:solidFill>
                  <a:srgbClr val="0000FF"/>
                </a:solidFill>
              </a:rPr>
              <a:t>au fil de l’expérience </a:t>
            </a:r>
            <a:r>
              <a:rPr lang="fr-FR" dirty="0">
                <a:solidFill>
                  <a:schemeClr val="tx2"/>
                </a:solidFill>
              </a:rPr>
              <a:t>de l’entreprise dans la démarche de prévention. </a:t>
            </a:r>
            <a:r>
              <a:rPr lang="fr-FR" dirty="0">
                <a:solidFill>
                  <a:srgbClr val="0000FF"/>
                </a:solidFill>
              </a:rPr>
              <a:t>Certaines actions doivent être corrigées dès que des changements techniques et organisationnels interviennent dans les situations de travail</a:t>
            </a:r>
            <a:r>
              <a:rPr lang="fr-FR" dirty="0">
                <a:solidFill>
                  <a:schemeClr val="tx2"/>
                </a:solidFill>
              </a:rPr>
              <a:t>. L’objectif est de développer une « </a:t>
            </a:r>
            <a:r>
              <a:rPr lang="fr-FR" dirty="0">
                <a:solidFill>
                  <a:srgbClr val="0000FF"/>
                </a:solidFill>
              </a:rPr>
              <a:t>culture sécurité</a:t>
            </a:r>
            <a:r>
              <a:rPr lang="fr-FR" dirty="0">
                <a:solidFill>
                  <a:schemeClr val="tx2"/>
                </a:solidFill>
              </a:rPr>
              <a:t> » en améliorant de façon continue la prévention au sein de l’entreprise.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3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163" y="4369499"/>
            <a:ext cx="3217673" cy="241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73424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tx2"/>
                </a:solidFill>
                <a:latin typeface="Noto Sans" panose="020B0502040504020204"/>
              </a:rPr>
              <a:t>Exemples d’indicateurs permettant le suivi de la démarche</a:t>
            </a:r>
            <a:endParaRPr lang="fr-FR" dirty="0">
              <a:solidFill>
                <a:schemeClr val="tx2"/>
              </a:solidFill>
              <a:latin typeface="Noto Sans" panose="020B0502040504020204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r-FR" dirty="0" smtClean="0">
                <a:solidFill>
                  <a:schemeClr val="tx2"/>
                </a:solidFill>
              </a:rPr>
              <a:t>Le </a:t>
            </a:r>
            <a:r>
              <a:rPr lang="fr-FR" dirty="0">
                <a:solidFill>
                  <a:schemeClr val="tx2"/>
                </a:solidFill>
              </a:rPr>
              <a:t>système de mesurage des performances de l’entreprise en sécurité et santé au travail se réalise avec des indicateurs de </a:t>
            </a:r>
            <a:r>
              <a:rPr lang="fr-FR" dirty="0">
                <a:solidFill>
                  <a:srgbClr val="0000FF"/>
                </a:solidFill>
              </a:rPr>
              <a:t>résultats</a:t>
            </a:r>
            <a:r>
              <a:rPr lang="fr-FR" dirty="0">
                <a:solidFill>
                  <a:schemeClr val="tx2"/>
                </a:solidFill>
              </a:rPr>
              <a:t> et des indicateurs de </a:t>
            </a:r>
            <a:r>
              <a:rPr lang="fr-FR" dirty="0">
                <a:solidFill>
                  <a:srgbClr val="0000FF"/>
                </a:solidFill>
              </a:rPr>
              <a:t>moyens</a:t>
            </a:r>
            <a:r>
              <a:rPr lang="fr-FR" dirty="0">
                <a:solidFill>
                  <a:schemeClr val="tx2"/>
                </a:solidFill>
              </a:rPr>
              <a:t> et de </a:t>
            </a:r>
            <a:r>
              <a:rPr lang="fr-FR" dirty="0">
                <a:solidFill>
                  <a:srgbClr val="0000FF"/>
                </a:solidFill>
              </a:rPr>
              <a:t>risques</a:t>
            </a:r>
            <a:r>
              <a:rPr lang="fr-FR" dirty="0">
                <a:solidFill>
                  <a:schemeClr val="tx2"/>
                </a:solidFill>
              </a:rPr>
              <a:t> qui doivent être </a:t>
            </a:r>
            <a:r>
              <a:rPr lang="fr-FR" dirty="0">
                <a:solidFill>
                  <a:srgbClr val="0000FF"/>
                </a:solidFill>
              </a:rPr>
              <a:t>Simples</a:t>
            </a:r>
            <a:r>
              <a:rPr lang="fr-FR" dirty="0">
                <a:solidFill>
                  <a:schemeClr val="tx2"/>
                </a:solidFill>
              </a:rPr>
              <a:t>, </a:t>
            </a:r>
            <a:r>
              <a:rPr lang="fr-FR" dirty="0">
                <a:solidFill>
                  <a:srgbClr val="0000FF"/>
                </a:solidFill>
              </a:rPr>
              <a:t>Mesurables</a:t>
            </a:r>
            <a:r>
              <a:rPr lang="fr-FR" dirty="0">
                <a:solidFill>
                  <a:schemeClr val="tx2"/>
                </a:solidFill>
              </a:rPr>
              <a:t>, </a:t>
            </a:r>
            <a:r>
              <a:rPr lang="fr-FR" dirty="0">
                <a:solidFill>
                  <a:srgbClr val="0000FF"/>
                </a:solidFill>
              </a:rPr>
              <a:t>Acceptés</a:t>
            </a:r>
            <a:r>
              <a:rPr lang="fr-FR" dirty="0">
                <a:solidFill>
                  <a:schemeClr val="tx2"/>
                </a:solidFill>
              </a:rPr>
              <a:t>, </a:t>
            </a:r>
            <a:r>
              <a:rPr lang="fr-FR" dirty="0">
                <a:solidFill>
                  <a:srgbClr val="0000FF"/>
                </a:solidFill>
              </a:rPr>
              <a:t>Réalistes</a:t>
            </a:r>
            <a:r>
              <a:rPr lang="fr-FR" dirty="0">
                <a:solidFill>
                  <a:schemeClr val="tx2"/>
                </a:solidFill>
              </a:rPr>
              <a:t> et </a:t>
            </a:r>
            <a:r>
              <a:rPr lang="fr-FR" dirty="0">
                <a:solidFill>
                  <a:srgbClr val="0000FF"/>
                </a:solidFill>
              </a:rPr>
              <a:t>Temporels</a:t>
            </a:r>
            <a:r>
              <a:rPr lang="fr-FR" dirty="0">
                <a:solidFill>
                  <a:schemeClr val="tx2"/>
                </a:solidFill>
              </a:rPr>
              <a:t> (SMART).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4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473450"/>
            <a:ext cx="97536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5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02650116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807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tx2"/>
                </a:solidFill>
                <a:latin typeface="Noto Sans"/>
              </a:rPr>
              <a:t>Les indicateurs de résultats</a:t>
            </a:r>
            <a:endParaRPr lang="fr-FR" dirty="0">
              <a:solidFill>
                <a:schemeClr val="tx2"/>
              </a:solidFill>
              <a:latin typeface="Noto San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6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699619404"/>
              </p:ext>
            </p:extLst>
          </p:nvPr>
        </p:nvGraphicFramePr>
        <p:xfrm>
          <a:off x="1820080" y="1298268"/>
          <a:ext cx="884526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0" y="1269242"/>
            <a:ext cx="48586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/>
            <a:r>
              <a:rPr lang="fr-FR" i="1" dirty="0"/>
              <a:t> </a:t>
            </a:r>
            <a:r>
              <a:rPr lang="fr-FR" b="1" i="1" dirty="0">
                <a:solidFill>
                  <a:schemeClr val="accent6"/>
                </a:solidFill>
              </a:rPr>
              <a:t>Accidents</a:t>
            </a:r>
            <a:r>
              <a:rPr lang="fr-FR" i="1" dirty="0">
                <a:solidFill>
                  <a:schemeClr val="accent6"/>
                </a:solidFill>
              </a:rPr>
              <a:t> :</a:t>
            </a:r>
            <a:endParaRPr lang="fr-FR" dirty="0">
              <a:solidFill>
                <a:schemeClr val="accent6"/>
              </a:solidFill>
            </a:endParaRPr>
          </a:p>
          <a:p>
            <a:pPr marL="285750" indent="-285750" algn="just" fontAlgn="t">
              <a:buFont typeface="Arial" panose="020B0604020202020204" pitchFamily="34" charset="0"/>
              <a:buChar char="•"/>
            </a:pPr>
            <a:r>
              <a:rPr lang="fr-FR" i="1" dirty="0">
                <a:solidFill>
                  <a:schemeClr val="tx2"/>
                </a:solidFill>
              </a:rPr>
              <a:t>Nombre annuel de jours d’arrêts suite à un accident</a:t>
            </a:r>
            <a:endParaRPr lang="fr-FR" dirty="0">
              <a:solidFill>
                <a:schemeClr val="tx2"/>
              </a:solidFill>
            </a:endParaRPr>
          </a:p>
          <a:p>
            <a:pPr marL="285750" indent="-285750" algn="just" fontAlgn="t">
              <a:buFont typeface="Arial" panose="020B0604020202020204" pitchFamily="34" charset="0"/>
              <a:buChar char="•"/>
            </a:pPr>
            <a:r>
              <a:rPr lang="fr-FR" i="1" dirty="0">
                <a:solidFill>
                  <a:schemeClr val="tx2"/>
                </a:solidFill>
              </a:rPr>
              <a:t>Nombre annuel d’accidents de trajets sans arrêt</a:t>
            </a:r>
            <a:endParaRPr lang="fr-FR" dirty="0">
              <a:solidFill>
                <a:schemeClr val="tx2"/>
              </a:solidFill>
            </a:endParaRPr>
          </a:p>
          <a:p>
            <a:pPr marL="285750" indent="-285750" algn="just" fontAlgn="t">
              <a:buFont typeface="Arial" panose="020B0604020202020204" pitchFamily="34" charset="0"/>
              <a:buChar char="•"/>
            </a:pPr>
            <a:r>
              <a:rPr lang="fr-FR" i="1" dirty="0">
                <a:solidFill>
                  <a:schemeClr val="tx2"/>
                </a:solidFill>
              </a:rPr>
              <a:t>Nombre annuel d’accidents de trajet avec arrêt</a:t>
            </a:r>
            <a:endParaRPr lang="fr-FR" dirty="0">
              <a:solidFill>
                <a:schemeClr val="tx2"/>
              </a:solidFill>
            </a:endParaRPr>
          </a:p>
          <a:p>
            <a:pPr marL="285750" indent="-285750" algn="just" fontAlgn="t">
              <a:buFont typeface="Arial" panose="020B0604020202020204" pitchFamily="34" charset="0"/>
              <a:buChar char="•"/>
            </a:pPr>
            <a:r>
              <a:rPr lang="fr-FR" i="1" dirty="0">
                <a:solidFill>
                  <a:schemeClr val="tx2"/>
                </a:solidFill>
              </a:rPr>
              <a:t>Nombre de presqu’accidents signalés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796284" y="2688609"/>
            <a:ext cx="3575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/>
            <a:r>
              <a:rPr lang="fr-FR" b="1" i="1" dirty="0">
                <a:solidFill>
                  <a:srgbClr val="14099F"/>
                </a:solidFill>
              </a:rPr>
              <a:t>Maladies professionnelles </a:t>
            </a:r>
            <a:r>
              <a:rPr lang="fr-FR" i="1" dirty="0">
                <a:solidFill>
                  <a:srgbClr val="14099F"/>
                </a:solidFill>
              </a:rPr>
              <a:t>:</a:t>
            </a:r>
            <a:endParaRPr lang="fr-FR" dirty="0">
              <a:solidFill>
                <a:srgbClr val="14099F"/>
              </a:solidFill>
            </a:endParaRPr>
          </a:p>
          <a:p>
            <a:pPr marL="285750" indent="-285750" algn="just" fontAlgn="t">
              <a:buFont typeface="Arial" panose="020B0604020202020204" pitchFamily="34" charset="0"/>
              <a:buChar char="•"/>
            </a:pPr>
            <a:r>
              <a:rPr lang="fr-FR" i="1" dirty="0">
                <a:solidFill>
                  <a:schemeClr val="tx2"/>
                </a:solidFill>
              </a:rPr>
              <a:t>Nombre annuel d’arrêts maladie</a:t>
            </a:r>
            <a:endParaRPr lang="fr-FR" dirty="0">
              <a:solidFill>
                <a:schemeClr val="tx2"/>
              </a:solidFill>
            </a:endParaRPr>
          </a:p>
          <a:p>
            <a:pPr marL="285750" indent="-285750" algn="just" fontAlgn="t">
              <a:buFont typeface="Arial" panose="020B0604020202020204" pitchFamily="34" charset="0"/>
              <a:buChar char="•"/>
            </a:pPr>
            <a:r>
              <a:rPr lang="fr-FR" i="1" dirty="0">
                <a:solidFill>
                  <a:schemeClr val="tx2"/>
                </a:solidFill>
              </a:rPr>
              <a:t>Nombre de plaintes ou douleurs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4180343"/>
            <a:ext cx="4858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/>
            <a:r>
              <a:rPr lang="fr-FR" b="1" i="1" dirty="0">
                <a:solidFill>
                  <a:srgbClr val="9751CB"/>
                </a:solidFill>
              </a:rPr>
              <a:t>Dysfonctionnements :</a:t>
            </a:r>
            <a:endParaRPr lang="fr-FR" dirty="0">
              <a:solidFill>
                <a:srgbClr val="9751CB"/>
              </a:solidFill>
            </a:endParaRPr>
          </a:p>
          <a:p>
            <a:pPr marL="285750" indent="-285750" algn="just" fontAlgn="t">
              <a:buFont typeface="Arial" panose="020B0604020202020204" pitchFamily="34" charset="0"/>
              <a:buChar char="•"/>
            </a:pPr>
            <a:r>
              <a:rPr lang="fr-FR" i="1" dirty="0">
                <a:solidFill>
                  <a:schemeClr val="tx2"/>
                </a:solidFill>
              </a:rPr>
              <a:t>Nombre de jours d’absentéisme</a:t>
            </a:r>
            <a:endParaRPr lang="fr-FR" dirty="0">
              <a:solidFill>
                <a:schemeClr val="tx2"/>
              </a:solidFill>
            </a:endParaRPr>
          </a:p>
          <a:p>
            <a:pPr marL="285750" indent="-285750" algn="just" fontAlgn="t">
              <a:buFont typeface="Arial" panose="020B0604020202020204" pitchFamily="34" charset="0"/>
              <a:buChar char="•"/>
            </a:pPr>
            <a:r>
              <a:rPr lang="fr-FR" i="1" dirty="0">
                <a:solidFill>
                  <a:schemeClr val="tx2"/>
                </a:solidFill>
              </a:rPr>
              <a:t>Nombre de postes aménagés suite à des arrêts </a:t>
            </a:r>
            <a:endParaRPr lang="fr-FR" i="1" dirty="0" smtClean="0">
              <a:solidFill>
                <a:schemeClr val="tx2"/>
              </a:solidFill>
            </a:endParaRPr>
          </a:p>
          <a:p>
            <a:pPr marL="285750" indent="-285750" algn="just" fontAlgn="t">
              <a:buFont typeface="Arial" panose="020B0604020202020204" pitchFamily="34" charset="0"/>
              <a:buChar char="•"/>
            </a:pPr>
            <a:r>
              <a:rPr lang="fr-FR" i="1" dirty="0" smtClean="0">
                <a:solidFill>
                  <a:schemeClr val="tx2"/>
                </a:solidFill>
              </a:rPr>
              <a:t>Nombre </a:t>
            </a:r>
            <a:r>
              <a:rPr lang="fr-FR" i="1" dirty="0">
                <a:solidFill>
                  <a:schemeClr val="tx2"/>
                </a:solidFill>
              </a:rPr>
              <a:t>d’accidents matériels.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796284" y="5380672"/>
            <a:ext cx="43399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/>
            <a:r>
              <a:rPr lang="fr-FR" b="1" i="1" dirty="0">
                <a:solidFill>
                  <a:srgbClr val="E22A5A"/>
                </a:solidFill>
              </a:rPr>
              <a:t>Mouvement du personnel </a:t>
            </a:r>
            <a:r>
              <a:rPr lang="fr-FR" i="1" dirty="0">
                <a:solidFill>
                  <a:srgbClr val="E22A5A"/>
                </a:solidFill>
              </a:rPr>
              <a:t>:</a:t>
            </a:r>
            <a:endParaRPr lang="fr-FR" dirty="0">
              <a:solidFill>
                <a:srgbClr val="E22A5A"/>
              </a:solidFill>
            </a:endParaRPr>
          </a:p>
          <a:p>
            <a:pPr marL="285750" indent="-285750" algn="just" fontAlgn="t">
              <a:buFont typeface="Arial" panose="020B0604020202020204" pitchFamily="34" charset="0"/>
              <a:buChar char="•"/>
            </a:pPr>
            <a:r>
              <a:rPr lang="fr-FR" i="1" dirty="0"/>
              <a:t>Nombre de démissions (et cause des démissions)</a:t>
            </a:r>
            <a:endParaRPr lang="fr-FR" dirty="0"/>
          </a:p>
          <a:p>
            <a:pPr marL="285750" indent="-285750" algn="just" fontAlgn="t">
              <a:buFont typeface="Arial" panose="020B0604020202020204" pitchFamily="34" charset="0"/>
              <a:buChar char="•"/>
            </a:pPr>
            <a:r>
              <a:rPr lang="fr-FR" i="1" dirty="0"/>
              <a:t>Nombre de plaintes des salariés</a:t>
            </a:r>
            <a:endParaRPr lang="fr-FR" dirty="0"/>
          </a:p>
          <a:p>
            <a:pPr marL="285750" indent="-285750" algn="just" fontAlgn="t">
              <a:buFont typeface="Arial" panose="020B0604020202020204" pitchFamily="34" charset="0"/>
              <a:buChar char="•"/>
            </a:pPr>
            <a:r>
              <a:rPr lang="fr-FR" i="1" dirty="0"/>
              <a:t>Turn Over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768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-53909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tx2"/>
                </a:solidFill>
                <a:latin typeface="Noto Sans"/>
              </a:rPr>
              <a:t>Les indicateurs de </a:t>
            </a:r>
            <a:r>
              <a:rPr lang="fr-FR" b="1" dirty="0" smtClean="0">
                <a:solidFill>
                  <a:schemeClr val="tx2"/>
                </a:solidFill>
                <a:latin typeface="Noto Sans"/>
              </a:rPr>
              <a:t>moyens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074252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fr-FR" dirty="0">
                <a:solidFill>
                  <a:schemeClr val="tx2"/>
                </a:solidFill>
              </a:rPr>
              <a:t>Les indicateurs de moyens sont utilisés pour </a:t>
            </a:r>
            <a:r>
              <a:rPr lang="fr-FR" dirty="0">
                <a:solidFill>
                  <a:srgbClr val="0000FF"/>
                </a:solidFill>
              </a:rPr>
              <a:t>vérifier que les actions réalisées soient menées dans de bonnes conditions</a:t>
            </a:r>
            <a:r>
              <a:rPr lang="fr-FR" dirty="0">
                <a:solidFill>
                  <a:schemeClr val="tx2"/>
                </a:solidFill>
              </a:rPr>
              <a:t> et permettent ainsi d’</a:t>
            </a:r>
            <a:r>
              <a:rPr lang="fr-FR" dirty="0">
                <a:solidFill>
                  <a:srgbClr val="0000FF"/>
                </a:solidFill>
              </a:rPr>
              <a:t>adapter</a:t>
            </a:r>
            <a:r>
              <a:rPr lang="fr-FR" dirty="0">
                <a:solidFill>
                  <a:schemeClr val="tx2"/>
                </a:solidFill>
              </a:rPr>
              <a:t> les stratégies de prévention. Ils mesurent le suivi des actions, leurs effets, l’engagement des acteurs participant à la démarche.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7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337" y="2770496"/>
            <a:ext cx="9328738" cy="408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6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85047"/>
            <a:ext cx="10515600" cy="5567082"/>
          </a:xfrm>
        </p:spPr>
        <p:txBody>
          <a:bodyPr>
            <a:normAutofit lnSpcReduction="10000"/>
          </a:bodyPr>
          <a:lstStyle/>
          <a:p>
            <a:pPr marL="0" indent="0" fontAlgn="t">
              <a:buNone/>
            </a:pPr>
            <a:r>
              <a:rPr lang="fr-FR" b="1" i="1" dirty="0">
                <a:solidFill>
                  <a:srgbClr val="00B050"/>
                </a:solidFill>
              </a:rPr>
              <a:t>Exemples </a:t>
            </a:r>
            <a:endParaRPr lang="fr-FR" dirty="0">
              <a:solidFill>
                <a:srgbClr val="00B050"/>
              </a:solidFill>
            </a:endParaRPr>
          </a:p>
          <a:p>
            <a:pPr fontAlgn="t"/>
            <a:r>
              <a:rPr lang="fr-FR" b="1" i="1" dirty="0">
                <a:solidFill>
                  <a:srgbClr val="D60093"/>
                </a:solidFill>
              </a:rPr>
              <a:t>Implication du personnel </a:t>
            </a:r>
            <a:r>
              <a:rPr lang="fr-FR" i="1" dirty="0">
                <a:solidFill>
                  <a:srgbClr val="D60093"/>
                </a:solidFill>
              </a:rPr>
              <a:t>:</a:t>
            </a:r>
            <a:endParaRPr lang="fr-FR" dirty="0">
              <a:solidFill>
                <a:srgbClr val="D60093"/>
              </a:solidFill>
            </a:endParaRPr>
          </a:p>
          <a:p>
            <a:pPr fontAlgn="t">
              <a:buFont typeface="Wingdings" panose="05000000000000000000" pitchFamily="2" charset="2"/>
              <a:buChar char="Ø"/>
            </a:pPr>
            <a:r>
              <a:rPr lang="fr-FR" i="1" dirty="0">
                <a:solidFill>
                  <a:schemeClr val="tx2"/>
                </a:solidFill>
              </a:rPr>
              <a:t>Nombre de salariés ayant participé à des groupes de travail</a:t>
            </a:r>
            <a:endParaRPr lang="fr-FR" dirty="0">
              <a:solidFill>
                <a:schemeClr val="tx2"/>
              </a:solidFill>
            </a:endParaRPr>
          </a:p>
          <a:p>
            <a:pPr fontAlgn="t">
              <a:buFont typeface="Wingdings" panose="05000000000000000000" pitchFamily="2" charset="2"/>
              <a:buChar char="Ø"/>
            </a:pPr>
            <a:r>
              <a:rPr lang="fr-FR" i="1" dirty="0">
                <a:solidFill>
                  <a:schemeClr val="tx2"/>
                </a:solidFill>
              </a:rPr>
              <a:t>Nombre de personnes s’impliquant dans la démarche</a:t>
            </a:r>
            <a:endParaRPr lang="fr-FR" dirty="0">
              <a:solidFill>
                <a:schemeClr val="tx2"/>
              </a:solidFill>
            </a:endParaRPr>
          </a:p>
          <a:p>
            <a:pPr fontAlgn="t">
              <a:buFont typeface="Wingdings" panose="05000000000000000000" pitchFamily="2" charset="2"/>
              <a:buChar char="Ø"/>
            </a:pPr>
            <a:r>
              <a:rPr lang="fr-FR" i="1" dirty="0">
                <a:solidFill>
                  <a:schemeClr val="tx2"/>
                </a:solidFill>
              </a:rPr>
              <a:t>Nombre de propositions d’amélioration faites par les salariés</a:t>
            </a:r>
            <a:endParaRPr lang="fr-FR" dirty="0">
              <a:solidFill>
                <a:schemeClr val="tx2"/>
              </a:solidFill>
            </a:endParaRPr>
          </a:p>
          <a:p>
            <a:pPr fontAlgn="t"/>
            <a:endParaRPr lang="fr-FR" b="1" i="1" dirty="0" smtClean="0">
              <a:solidFill>
                <a:schemeClr val="tx2"/>
              </a:solidFill>
            </a:endParaRPr>
          </a:p>
          <a:p>
            <a:pPr fontAlgn="t"/>
            <a:r>
              <a:rPr lang="fr-FR" b="1" i="1" dirty="0" smtClean="0">
                <a:solidFill>
                  <a:srgbClr val="D60093"/>
                </a:solidFill>
              </a:rPr>
              <a:t>Implication </a:t>
            </a:r>
            <a:r>
              <a:rPr lang="fr-FR" b="1" i="1" dirty="0">
                <a:solidFill>
                  <a:srgbClr val="D60093"/>
                </a:solidFill>
              </a:rPr>
              <a:t>de la direction </a:t>
            </a:r>
            <a:r>
              <a:rPr lang="fr-FR" i="1" dirty="0">
                <a:solidFill>
                  <a:srgbClr val="D60093"/>
                </a:solidFill>
              </a:rPr>
              <a:t>:</a:t>
            </a:r>
            <a:endParaRPr lang="fr-FR" dirty="0">
              <a:solidFill>
                <a:srgbClr val="D60093"/>
              </a:solidFill>
            </a:endParaRPr>
          </a:p>
          <a:p>
            <a:pPr fontAlgn="t">
              <a:buFont typeface="Wingdings" panose="05000000000000000000" pitchFamily="2" charset="2"/>
              <a:buChar char="Ø"/>
            </a:pPr>
            <a:r>
              <a:rPr lang="fr-FR" i="1" dirty="0">
                <a:solidFill>
                  <a:schemeClr val="tx2"/>
                </a:solidFill>
              </a:rPr>
              <a:t>Nombre de dirigeants et de cadres engagés</a:t>
            </a:r>
            <a:endParaRPr lang="fr-FR" dirty="0">
              <a:solidFill>
                <a:schemeClr val="tx2"/>
              </a:solidFill>
            </a:endParaRPr>
          </a:p>
          <a:p>
            <a:pPr fontAlgn="t">
              <a:buFont typeface="Wingdings" panose="05000000000000000000" pitchFamily="2" charset="2"/>
              <a:buChar char="Ø"/>
            </a:pPr>
            <a:r>
              <a:rPr lang="fr-FR" i="1" dirty="0">
                <a:solidFill>
                  <a:schemeClr val="tx2"/>
                </a:solidFill>
              </a:rPr>
              <a:t>Budget débloqué pour la prévention</a:t>
            </a:r>
            <a:endParaRPr lang="fr-FR" dirty="0">
              <a:solidFill>
                <a:schemeClr val="tx2"/>
              </a:solidFill>
            </a:endParaRPr>
          </a:p>
          <a:p>
            <a:pPr fontAlgn="t">
              <a:buFont typeface="Wingdings" panose="05000000000000000000" pitchFamily="2" charset="2"/>
              <a:buChar char="Ø"/>
            </a:pPr>
            <a:r>
              <a:rPr lang="fr-FR" i="1" dirty="0">
                <a:solidFill>
                  <a:schemeClr val="tx2"/>
                </a:solidFill>
              </a:rPr>
              <a:t>Nombre d’actions de communications</a:t>
            </a:r>
            <a:endParaRPr lang="fr-FR" dirty="0">
              <a:solidFill>
                <a:schemeClr val="tx2"/>
              </a:solidFill>
            </a:endParaRPr>
          </a:p>
          <a:p>
            <a:pPr fontAlgn="t">
              <a:buFont typeface="Wingdings" panose="05000000000000000000" pitchFamily="2" charset="2"/>
              <a:buChar char="Ø"/>
            </a:pPr>
            <a:r>
              <a:rPr lang="fr-FR" i="1" dirty="0">
                <a:solidFill>
                  <a:schemeClr val="tx2"/>
                </a:solidFill>
              </a:rPr>
              <a:t>Concrétisation de partenariats…</a:t>
            </a:r>
            <a:endParaRPr lang="fr-FR" dirty="0">
              <a:solidFill>
                <a:schemeClr val="tx2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8</a:t>
            </a:fld>
            <a:endParaRPr lang="en-GB" dirty="0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tx2"/>
                </a:solidFill>
                <a:latin typeface="Noto Sans"/>
              </a:rPr>
              <a:t>Les indicateurs de </a:t>
            </a:r>
            <a:r>
              <a:rPr lang="fr-FR" b="1" dirty="0" smtClean="0">
                <a:solidFill>
                  <a:schemeClr val="tx2"/>
                </a:solidFill>
                <a:latin typeface="Noto Sans"/>
              </a:rPr>
              <a:t>moyens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1399" y="1690688"/>
            <a:ext cx="3240601" cy="21604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599" y="4022725"/>
            <a:ext cx="3012141" cy="263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29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7223" y="1233254"/>
            <a:ext cx="10515600" cy="5511240"/>
          </a:xfrm>
        </p:spPr>
        <p:txBody>
          <a:bodyPr>
            <a:normAutofit fontScale="92500" lnSpcReduction="10000"/>
          </a:bodyPr>
          <a:lstStyle/>
          <a:p>
            <a:pPr fontAlgn="t"/>
            <a:r>
              <a:rPr lang="fr-FR" b="1" i="1" dirty="0">
                <a:solidFill>
                  <a:srgbClr val="D60093"/>
                </a:solidFill>
              </a:rPr>
              <a:t>CHSCT/DP :</a:t>
            </a:r>
            <a:endParaRPr lang="fr-FR" dirty="0">
              <a:solidFill>
                <a:srgbClr val="D60093"/>
              </a:solidFill>
            </a:endParaRPr>
          </a:p>
          <a:p>
            <a:pPr fontAlgn="t">
              <a:buFont typeface="Wingdings" panose="05000000000000000000" pitchFamily="2" charset="2"/>
              <a:buChar char="Ø"/>
            </a:pPr>
            <a:r>
              <a:rPr lang="fr-FR" i="1" dirty="0">
                <a:solidFill>
                  <a:schemeClr val="tx2"/>
                </a:solidFill>
              </a:rPr>
              <a:t>Fréquence des réunions</a:t>
            </a:r>
            <a:endParaRPr lang="fr-FR" dirty="0">
              <a:solidFill>
                <a:schemeClr val="tx2"/>
              </a:solidFill>
            </a:endParaRPr>
          </a:p>
          <a:p>
            <a:pPr fontAlgn="t">
              <a:buFont typeface="Wingdings" panose="05000000000000000000" pitchFamily="2" charset="2"/>
              <a:buChar char="Ø"/>
            </a:pPr>
            <a:r>
              <a:rPr lang="fr-FR" i="1" dirty="0">
                <a:solidFill>
                  <a:schemeClr val="tx2"/>
                </a:solidFill>
              </a:rPr>
              <a:t>Nombre de membres</a:t>
            </a:r>
            <a:endParaRPr lang="fr-FR" dirty="0">
              <a:solidFill>
                <a:schemeClr val="tx2"/>
              </a:solidFill>
            </a:endParaRPr>
          </a:p>
          <a:p>
            <a:pPr fontAlgn="t">
              <a:buFont typeface="Wingdings" panose="05000000000000000000" pitchFamily="2" charset="2"/>
              <a:buChar char="Ø"/>
            </a:pPr>
            <a:r>
              <a:rPr lang="fr-FR" i="1" dirty="0">
                <a:solidFill>
                  <a:schemeClr val="tx2"/>
                </a:solidFill>
              </a:rPr>
              <a:t>Nombre d’heures conventionnelles d’intervention en prévention des risques professionnels déclarées </a:t>
            </a:r>
            <a:endParaRPr lang="fr-FR" i="1" dirty="0" smtClean="0">
              <a:solidFill>
                <a:schemeClr val="tx2"/>
              </a:solidFill>
            </a:endParaRPr>
          </a:p>
          <a:p>
            <a:pPr fontAlgn="t">
              <a:buFont typeface="Wingdings" panose="05000000000000000000" pitchFamily="2" charset="2"/>
              <a:buChar char="Ø"/>
            </a:pPr>
            <a:r>
              <a:rPr lang="fr-FR" i="1" dirty="0" smtClean="0">
                <a:solidFill>
                  <a:schemeClr val="tx2"/>
                </a:solidFill>
              </a:rPr>
              <a:t>Taux </a:t>
            </a:r>
            <a:r>
              <a:rPr lang="fr-FR" i="1" dirty="0">
                <a:solidFill>
                  <a:schemeClr val="tx2"/>
                </a:solidFill>
              </a:rPr>
              <a:t>de participations aux réunions</a:t>
            </a:r>
            <a:r>
              <a:rPr lang="fr-FR" i="1" dirty="0"/>
              <a:t>…</a:t>
            </a:r>
            <a:endParaRPr lang="fr-FR" dirty="0"/>
          </a:p>
          <a:p>
            <a:pPr fontAlgn="t"/>
            <a:endParaRPr lang="fr-FR" b="1" i="1" dirty="0" smtClean="0">
              <a:solidFill>
                <a:srgbClr val="D60093"/>
              </a:solidFill>
            </a:endParaRPr>
          </a:p>
          <a:p>
            <a:pPr fontAlgn="t"/>
            <a:r>
              <a:rPr lang="fr-FR" b="1" i="1" dirty="0" smtClean="0">
                <a:solidFill>
                  <a:srgbClr val="D60093"/>
                </a:solidFill>
              </a:rPr>
              <a:t>Plan </a:t>
            </a:r>
            <a:r>
              <a:rPr lang="fr-FR" b="1" i="1" dirty="0">
                <a:solidFill>
                  <a:srgbClr val="D60093"/>
                </a:solidFill>
              </a:rPr>
              <a:t>d’actions :</a:t>
            </a:r>
            <a:endParaRPr lang="fr-FR" dirty="0">
              <a:solidFill>
                <a:srgbClr val="D60093"/>
              </a:solidFill>
            </a:endParaRPr>
          </a:p>
          <a:p>
            <a:pPr fontAlgn="t">
              <a:buFont typeface="Wingdings" panose="05000000000000000000" pitchFamily="2" charset="2"/>
              <a:buChar char="Ø"/>
            </a:pPr>
            <a:r>
              <a:rPr lang="fr-FR" i="1" dirty="0">
                <a:solidFill>
                  <a:schemeClr val="tx2"/>
                </a:solidFill>
              </a:rPr>
              <a:t>Nombre de risques identifiés/Nombre de risques traités dans l’année</a:t>
            </a:r>
            <a:endParaRPr lang="fr-FR" dirty="0">
              <a:solidFill>
                <a:schemeClr val="tx2"/>
              </a:solidFill>
            </a:endParaRPr>
          </a:p>
          <a:p>
            <a:pPr fontAlgn="t">
              <a:buFont typeface="Wingdings" panose="05000000000000000000" pitchFamily="2" charset="2"/>
              <a:buChar char="Ø"/>
            </a:pPr>
            <a:r>
              <a:rPr lang="fr-FR" i="1" dirty="0">
                <a:solidFill>
                  <a:schemeClr val="tx2"/>
                </a:solidFill>
              </a:rPr>
              <a:t>Nombre d’actions prévues/nombre d’actions réalisées</a:t>
            </a:r>
            <a:endParaRPr lang="fr-FR" dirty="0">
              <a:solidFill>
                <a:schemeClr val="tx2"/>
              </a:solidFill>
            </a:endParaRPr>
          </a:p>
          <a:p>
            <a:pPr fontAlgn="t">
              <a:buFont typeface="Wingdings" panose="05000000000000000000" pitchFamily="2" charset="2"/>
              <a:buChar char="Ø"/>
            </a:pPr>
            <a:r>
              <a:rPr lang="fr-FR" i="1" dirty="0">
                <a:solidFill>
                  <a:schemeClr val="tx2"/>
                </a:solidFill>
              </a:rPr>
              <a:t>Nombre de thèmes relatifs à la santé, sécurité</a:t>
            </a:r>
            <a:endParaRPr lang="fr-FR" dirty="0">
              <a:solidFill>
                <a:schemeClr val="tx2"/>
              </a:solidFill>
            </a:endParaRPr>
          </a:p>
          <a:p>
            <a:pPr fontAlgn="t">
              <a:buFont typeface="Wingdings" panose="05000000000000000000" pitchFamily="2" charset="2"/>
              <a:buChar char="Ø"/>
            </a:pPr>
            <a:r>
              <a:rPr lang="fr-FR" i="1" dirty="0">
                <a:solidFill>
                  <a:schemeClr val="tx2"/>
                </a:solidFill>
              </a:rPr>
              <a:t>Existence d’une procédure d’accueil pour le nouveau salarié</a:t>
            </a:r>
            <a:endParaRPr lang="fr-FR" dirty="0">
              <a:solidFill>
                <a:schemeClr val="tx2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>
                <a:solidFill>
                  <a:srgbClr val="282F39">
                    <a:tint val="75000"/>
                  </a:srgbClr>
                </a:solidFill>
              </a:rPr>
              <a:pPr/>
              <a:t>9</a:t>
            </a:fld>
            <a:endParaRPr lang="en-GB">
              <a:solidFill>
                <a:srgbClr val="282F39">
                  <a:tint val="75000"/>
                </a:srgbClr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tx2"/>
                </a:solidFill>
                <a:latin typeface="Noto Sans"/>
              </a:rPr>
              <a:t>Les indicateurs de </a:t>
            </a:r>
            <a:r>
              <a:rPr lang="fr-FR" b="1" dirty="0" smtClean="0">
                <a:solidFill>
                  <a:schemeClr val="tx2"/>
                </a:solidFill>
                <a:latin typeface="Noto Sans"/>
              </a:rPr>
              <a:t>moyens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939" y="1210235"/>
            <a:ext cx="2388591" cy="134858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1260" y="398887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17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4">
      <a:dk1>
        <a:srgbClr val="111111"/>
      </a:dk1>
      <a:lt1>
        <a:srgbClr val="FFFFFF"/>
      </a:lt1>
      <a:dk2>
        <a:srgbClr val="000000"/>
      </a:dk2>
      <a:lt2>
        <a:srgbClr val="600000"/>
      </a:lt2>
      <a:accent1>
        <a:srgbClr val="B40000"/>
      </a:accent1>
      <a:accent2>
        <a:srgbClr val="CC0000"/>
      </a:accent2>
      <a:accent3>
        <a:srgbClr val="FFFFFF"/>
      </a:accent3>
      <a:accent4>
        <a:srgbClr val="0D0D0D"/>
      </a:accent4>
      <a:accent5>
        <a:srgbClr val="D6AAAA"/>
      </a:accent5>
      <a:accent6>
        <a:srgbClr val="B90000"/>
      </a:accent6>
      <a:hlink>
        <a:srgbClr val="821900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A1303"/>
        </a:lt2>
        <a:accent1>
          <a:srgbClr val="FE130F"/>
        </a:accent1>
        <a:accent2>
          <a:srgbClr val="DF3A19"/>
        </a:accent2>
        <a:accent3>
          <a:srgbClr val="FFFFFF"/>
        </a:accent3>
        <a:accent4>
          <a:srgbClr val="0D0D0D"/>
        </a:accent4>
        <a:accent5>
          <a:srgbClr val="FEAAAA"/>
        </a:accent5>
        <a:accent6>
          <a:srgbClr val="CA3416"/>
        </a:accent6>
        <a:hlink>
          <a:srgbClr val="F5723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A1303"/>
        </a:lt2>
        <a:accent1>
          <a:srgbClr val="FF540F"/>
        </a:accent1>
        <a:accent2>
          <a:srgbClr val="DF3A19"/>
        </a:accent2>
        <a:accent3>
          <a:srgbClr val="FFFFFF"/>
        </a:accent3>
        <a:accent4>
          <a:srgbClr val="0D0D0D"/>
        </a:accent4>
        <a:accent5>
          <a:srgbClr val="FFB3AA"/>
        </a:accent5>
        <a:accent6>
          <a:srgbClr val="CA3416"/>
        </a:accent6>
        <a:hlink>
          <a:srgbClr val="F5723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EC7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26681</TotalTime>
  <Words>356</Words>
  <Application>Microsoft Office PowerPoint</Application>
  <PresentationFormat>Grand écran</PresentationFormat>
  <Paragraphs>122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Noto Sans</vt:lpstr>
      <vt:lpstr>Wingdings</vt:lpstr>
      <vt:lpstr>template</vt:lpstr>
      <vt:lpstr>6_Office Theme</vt:lpstr>
      <vt:lpstr>Présentation PowerPoint</vt:lpstr>
      <vt:lpstr>Introduction</vt:lpstr>
      <vt:lpstr>Introduction</vt:lpstr>
      <vt:lpstr>Exemples d’indicateurs permettant le suivi de la démarche</vt:lpstr>
      <vt:lpstr>Présentation PowerPoint</vt:lpstr>
      <vt:lpstr>Les indicateurs de résultats</vt:lpstr>
      <vt:lpstr>Les indicateurs de moyens</vt:lpstr>
      <vt:lpstr>Les indicateurs de moyens</vt:lpstr>
      <vt:lpstr>Les indicateurs de moyens</vt:lpstr>
      <vt:lpstr>Les indicateurs de moyens</vt:lpstr>
      <vt:lpstr>Les indicateurs de risques</vt:lpstr>
      <vt:lpstr>Les indicateurs de risques</vt:lpstr>
      <vt:lpstr>Les indicateurs de risques</vt:lpstr>
      <vt:lpstr>Les indicateurs de risques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dell</dc:creator>
  <cp:lastModifiedBy>dell</cp:lastModifiedBy>
  <cp:revision>1181</cp:revision>
  <dcterms:created xsi:type="dcterms:W3CDTF">2022-10-08T12:05:03Z</dcterms:created>
  <dcterms:modified xsi:type="dcterms:W3CDTF">2026-04-26T14:37:17Z</dcterms:modified>
</cp:coreProperties>
</file>