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6" d="100"/>
          <a:sy n="56" d="100"/>
        </p:scale>
        <p:origin x="158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E555511C-020A-4989-917C-CE8DF312F15C}" type="datetimeFigureOut">
              <a:rPr lang="fr-FR" smtClean="0"/>
              <a:t>01/01/2022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30DA437-1082-42C5-9D8D-61CEA9B340D6}" type="slidenum">
              <a:rPr lang="fr-FR" smtClean="0"/>
              <a:t>‹N°›</a:t>
            </a:fld>
            <a:endParaRPr lang="fr-FR"/>
          </a:p>
        </p:txBody>
      </p:sp>
    </p:spTree>
    <p:extLst>
      <p:ext uri="{BB962C8B-B14F-4D97-AF65-F5344CB8AC3E}">
        <p14:creationId xmlns:p14="http://schemas.microsoft.com/office/powerpoint/2010/main" val="823056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555511C-020A-4989-917C-CE8DF312F15C}" type="datetimeFigureOut">
              <a:rPr lang="fr-FR" smtClean="0"/>
              <a:t>01/01/2022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30DA437-1082-42C5-9D8D-61CEA9B340D6}" type="slidenum">
              <a:rPr lang="fr-FR" smtClean="0"/>
              <a:t>‹N°›</a:t>
            </a:fld>
            <a:endParaRPr lang="fr-FR"/>
          </a:p>
        </p:txBody>
      </p:sp>
    </p:spTree>
    <p:extLst>
      <p:ext uri="{BB962C8B-B14F-4D97-AF65-F5344CB8AC3E}">
        <p14:creationId xmlns:p14="http://schemas.microsoft.com/office/powerpoint/2010/main" val="4028387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555511C-020A-4989-917C-CE8DF312F15C}" type="datetimeFigureOut">
              <a:rPr lang="fr-FR" smtClean="0"/>
              <a:t>01/01/2022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30DA437-1082-42C5-9D8D-61CEA9B340D6}" type="slidenum">
              <a:rPr lang="fr-FR" smtClean="0"/>
              <a:t>‹N°›</a:t>
            </a:fld>
            <a:endParaRPr lang="fr-FR"/>
          </a:p>
        </p:txBody>
      </p:sp>
    </p:spTree>
    <p:extLst>
      <p:ext uri="{BB962C8B-B14F-4D97-AF65-F5344CB8AC3E}">
        <p14:creationId xmlns:p14="http://schemas.microsoft.com/office/powerpoint/2010/main" val="29754555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555511C-020A-4989-917C-CE8DF312F15C}" type="datetimeFigureOut">
              <a:rPr lang="fr-FR" smtClean="0"/>
              <a:t>01/01/2022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30DA437-1082-42C5-9D8D-61CEA9B340D6}" type="slidenum">
              <a:rPr lang="fr-FR" smtClean="0"/>
              <a:t>‹N°›</a:t>
            </a:fld>
            <a:endParaRPr lang="fr-FR"/>
          </a:p>
        </p:txBody>
      </p:sp>
    </p:spTree>
    <p:extLst>
      <p:ext uri="{BB962C8B-B14F-4D97-AF65-F5344CB8AC3E}">
        <p14:creationId xmlns:p14="http://schemas.microsoft.com/office/powerpoint/2010/main" val="38576478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E555511C-020A-4989-917C-CE8DF312F15C}" type="datetimeFigureOut">
              <a:rPr lang="fr-FR" smtClean="0"/>
              <a:t>01/01/2022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30DA437-1082-42C5-9D8D-61CEA9B340D6}" type="slidenum">
              <a:rPr lang="fr-FR" smtClean="0"/>
              <a:t>‹N°›</a:t>
            </a:fld>
            <a:endParaRPr lang="fr-FR"/>
          </a:p>
        </p:txBody>
      </p:sp>
    </p:spTree>
    <p:extLst>
      <p:ext uri="{BB962C8B-B14F-4D97-AF65-F5344CB8AC3E}">
        <p14:creationId xmlns:p14="http://schemas.microsoft.com/office/powerpoint/2010/main" val="5373806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E555511C-020A-4989-917C-CE8DF312F15C}" type="datetimeFigureOut">
              <a:rPr lang="fr-FR" smtClean="0"/>
              <a:t>01/01/2022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30DA437-1082-42C5-9D8D-61CEA9B340D6}" type="slidenum">
              <a:rPr lang="fr-FR" smtClean="0"/>
              <a:t>‹N°›</a:t>
            </a:fld>
            <a:endParaRPr lang="fr-FR"/>
          </a:p>
        </p:txBody>
      </p:sp>
    </p:spTree>
    <p:extLst>
      <p:ext uri="{BB962C8B-B14F-4D97-AF65-F5344CB8AC3E}">
        <p14:creationId xmlns:p14="http://schemas.microsoft.com/office/powerpoint/2010/main" val="41232152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E555511C-020A-4989-917C-CE8DF312F15C}" type="datetimeFigureOut">
              <a:rPr lang="fr-FR" smtClean="0"/>
              <a:t>01/01/2022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30DA437-1082-42C5-9D8D-61CEA9B340D6}" type="slidenum">
              <a:rPr lang="fr-FR" smtClean="0"/>
              <a:t>‹N°›</a:t>
            </a:fld>
            <a:endParaRPr lang="fr-FR"/>
          </a:p>
        </p:txBody>
      </p:sp>
    </p:spTree>
    <p:extLst>
      <p:ext uri="{BB962C8B-B14F-4D97-AF65-F5344CB8AC3E}">
        <p14:creationId xmlns:p14="http://schemas.microsoft.com/office/powerpoint/2010/main" val="37973956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E555511C-020A-4989-917C-CE8DF312F15C}" type="datetimeFigureOut">
              <a:rPr lang="fr-FR" smtClean="0"/>
              <a:t>01/01/2022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30DA437-1082-42C5-9D8D-61CEA9B340D6}" type="slidenum">
              <a:rPr lang="fr-FR" smtClean="0"/>
              <a:t>‹N°›</a:t>
            </a:fld>
            <a:endParaRPr lang="fr-FR"/>
          </a:p>
        </p:txBody>
      </p:sp>
    </p:spTree>
    <p:extLst>
      <p:ext uri="{BB962C8B-B14F-4D97-AF65-F5344CB8AC3E}">
        <p14:creationId xmlns:p14="http://schemas.microsoft.com/office/powerpoint/2010/main" val="3002788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555511C-020A-4989-917C-CE8DF312F15C}" type="datetimeFigureOut">
              <a:rPr lang="fr-FR" smtClean="0"/>
              <a:t>01/01/2022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30DA437-1082-42C5-9D8D-61CEA9B340D6}" type="slidenum">
              <a:rPr lang="fr-FR" smtClean="0"/>
              <a:t>‹N°›</a:t>
            </a:fld>
            <a:endParaRPr lang="fr-FR"/>
          </a:p>
        </p:txBody>
      </p:sp>
    </p:spTree>
    <p:extLst>
      <p:ext uri="{BB962C8B-B14F-4D97-AF65-F5344CB8AC3E}">
        <p14:creationId xmlns:p14="http://schemas.microsoft.com/office/powerpoint/2010/main" val="12578792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E555511C-020A-4989-917C-CE8DF312F15C}" type="datetimeFigureOut">
              <a:rPr lang="fr-FR" smtClean="0"/>
              <a:t>01/01/2022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30DA437-1082-42C5-9D8D-61CEA9B340D6}" type="slidenum">
              <a:rPr lang="fr-FR" smtClean="0"/>
              <a:t>‹N°›</a:t>
            </a:fld>
            <a:endParaRPr lang="fr-FR"/>
          </a:p>
        </p:txBody>
      </p:sp>
    </p:spTree>
    <p:extLst>
      <p:ext uri="{BB962C8B-B14F-4D97-AF65-F5344CB8AC3E}">
        <p14:creationId xmlns:p14="http://schemas.microsoft.com/office/powerpoint/2010/main" val="3028424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E555511C-020A-4989-917C-CE8DF312F15C}" type="datetimeFigureOut">
              <a:rPr lang="fr-FR" smtClean="0"/>
              <a:t>01/01/2022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30DA437-1082-42C5-9D8D-61CEA9B340D6}" type="slidenum">
              <a:rPr lang="fr-FR" smtClean="0"/>
              <a:t>‹N°›</a:t>
            </a:fld>
            <a:endParaRPr lang="fr-FR"/>
          </a:p>
        </p:txBody>
      </p:sp>
    </p:spTree>
    <p:extLst>
      <p:ext uri="{BB962C8B-B14F-4D97-AF65-F5344CB8AC3E}">
        <p14:creationId xmlns:p14="http://schemas.microsoft.com/office/powerpoint/2010/main" val="685730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55511C-020A-4989-917C-CE8DF312F15C}" type="datetimeFigureOut">
              <a:rPr lang="fr-FR" smtClean="0"/>
              <a:t>01/01/2022</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DA437-1082-42C5-9D8D-61CEA9B340D6}" type="slidenum">
              <a:rPr lang="fr-FR" smtClean="0"/>
              <a:t>‹N°›</a:t>
            </a:fld>
            <a:endParaRPr lang="fr-FR"/>
          </a:p>
        </p:txBody>
      </p:sp>
    </p:spTree>
    <p:extLst>
      <p:ext uri="{BB962C8B-B14F-4D97-AF65-F5344CB8AC3E}">
        <p14:creationId xmlns:p14="http://schemas.microsoft.com/office/powerpoint/2010/main" val="8176087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ar.wikipedia.org/wiki/%D9%8A%D9%88%D9%84%D9%8A%D9%88" TargetMode="External"/><Relationship Id="rId2" Type="http://schemas.openxmlformats.org/officeDocument/2006/relationships/hyperlink" Target="http://ar.wikipedia.org/wiki/%D9%85%D8%A7%D8%B1%D8%B3"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p:nvPr/>
        </p:nvSpPr>
        <p:spPr>
          <a:xfrm>
            <a:off x="5969091" y="38541"/>
            <a:ext cx="3174909" cy="1692362"/>
          </a:xfrm>
          <a:prstGeom prst="rect">
            <a:avLst/>
          </a:prstGeom>
          <a:solidFill>
            <a:srgbClr val="D8D8D8">
              <a:alpha val="89999"/>
            </a:srgbClr>
          </a:solidFill>
          <a:ln>
            <a:noFill/>
            <a:prstDash val="solid"/>
          </a:ln>
        </p:spPr>
        <p:txBody>
          <a:bodyPr vert="horz" wrap="square" lIns="91440" tIns="45720" rIns="91440" bIns="45720" anchor="t" anchorCtr="0" compatLnSpc="1"/>
          <a:lstStyle/>
          <a:p>
            <a:pPr marL="0" marR="0" lvl="0" indent="0" algn="r" defTabSz="914400" rtl="0" fontAlgn="auto" hangingPunct="1">
              <a:lnSpc>
                <a:spcPct val="100000"/>
              </a:lnSpc>
              <a:spcBef>
                <a:spcPts val="0"/>
              </a:spcBef>
              <a:spcAft>
                <a:spcPts val="1000"/>
              </a:spcAft>
              <a:buNone/>
              <a:tabLst/>
              <a:defRPr sz="1800" b="0" i="0" u="none" strike="noStrike" kern="0" cap="none" spc="0" baseline="0">
                <a:solidFill>
                  <a:srgbClr val="000000"/>
                </a:solidFill>
                <a:uFillTx/>
              </a:defRPr>
            </a:pPr>
            <a:r>
              <a:rPr lang="ar-SA" sz="2000" b="1" i="0" u="none" strike="noStrike" kern="1200" cap="none" spc="0" baseline="0" dirty="0">
                <a:solidFill>
                  <a:srgbClr val="000000"/>
                </a:solidFill>
                <a:uFillTx/>
                <a:latin typeface="Arabic Transparent" pitchFamily="2"/>
                <a:ea typeface="Arial" pitchFamily="34"/>
                <a:cs typeface="Arabic Transparent" pitchFamily="2"/>
              </a:rPr>
              <a:t>جامعة 20 أوت 1955 -سكيكدة</a:t>
            </a:r>
            <a:endParaRPr lang="en-GB" sz="2000" b="1" i="0" u="none" strike="noStrike" kern="1200" cap="none" spc="0" baseline="0" dirty="0">
              <a:solidFill>
                <a:srgbClr val="000000"/>
              </a:solidFill>
              <a:uFillTx/>
              <a:latin typeface="Arabic Transparent" pitchFamily="2"/>
              <a:ea typeface="Arial" pitchFamily="34"/>
              <a:cs typeface="Arial" pitchFamily="34"/>
            </a:endParaRPr>
          </a:p>
          <a:p>
            <a:pPr marL="0" marR="0" lvl="0" indent="0" algn="r" defTabSz="914400" rtl="0" fontAlgn="auto" hangingPunct="1">
              <a:lnSpc>
                <a:spcPct val="100000"/>
              </a:lnSpc>
              <a:spcBef>
                <a:spcPts val="0"/>
              </a:spcBef>
              <a:spcAft>
                <a:spcPts val="1000"/>
              </a:spcAft>
              <a:buNone/>
              <a:tabLst/>
              <a:defRPr sz="1800" b="0" i="0" u="none" strike="noStrike" kern="0" cap="none" spc="0" baseline="0">
                <a:solidFill>
                  <a:srgbClr val="000000"/>
                </a:solidFill>
                <a:uFillTx/>
              </a:defRPr>
            </a:pPr>
            <a:r>
              <a:rPr lang="ar-SA" sz="2000" b="1" i="0" u="none" strike="noStrike" kern="1200" cap="none" spc="0" baseline="0" dirty="0">
                <a:solidFill>
                  <a:srgbClr val="000000"/>
                </a:solidFill>
                <a:uFillTx/>
                <a:latin typeface="Arabic Transparent" pitchFamily="2"/>
                <a:ea typeface="Arial" pitchFamily="34"/>
                <a:cs typeface="Arabic Transparent" pitchFamily="2"/>
              </a:rPr>
              <a:t>كليـــــة العلوم الاقتصاديـــــــــة</a:t>
            </a:r>
            <a:r>
              <a:rPr lang="fr-FR" sz="2000" b="1" i="0" u="none" strike="noStrike" kern="1200" cap="none" spc="0" baseline="0" dirty="0">
                <a:solidFill>
                  <a:srgbClr val="000000"/>
                </a:solidFill>
                <a:uFillTx/>
                <a:latin typeface="Arabic Transparent" pitchFamily="2"/>
                <a:ea typeface="Arial" pitchFamily="34"/>
                <a:cs typeface="Arabic Transparent" pitchFamily="2"/>
              </a:rPr>
              <a:t>، </a:t>
            </a:r>
            <a:endParaRPr lang="en-US" sz="2000" b="1" i="0" u="none" strike="noStrike" kern="1200" cap="none" spc="0" baseline="0" dirty="0">
              <a:solidFill>
                <a:srgbClr val="000000"/>
              </a:solidFill>
              <a:uFillTx/>
              <a:latin typeface="Arabic Transparent" pitchFamily="2"/>
              <a:ea typeface="Arial" pitchFamily="34"/>
              <a:cs typeface="Arial" pitchFamily="34"/>
            </a:endParaRPr>
          </a:p>
          <a:p>
            <a:pPr marL="0" marR="0" lvl="0" indent="0" algn="r" defTabSz="914400" rtl="0" fontAlgn="auto" hangingPunct="1">
              <a:lnSpc>
                <a:spcPct val="100000"/>
              </a:lnSpc>
              <a:spcBef>
                <a:spcPts val="0"/>
              </a:spcBef>
              <a:spcAft>
                <a:spcPts val="1000"/>
              </a:spcAft>
              <a:buNone/>
              <a:tabLst/>
              <a:defRPr sz="1800" b="0" i="0" u="none" strike="noStrike" kern="0" cap="none" spc="0" baseline="0">
                <a:solidFill>
                  <a:srgbClr val="000000"/>
                </a:solidFill>
                <a:uFillTx/>
              </a:defRPr>
            </a:pPr>
            <a:r>
              <a:rPr lang="ar-SA" sz="2000" b="1" i="0" u="none" strike="noStrike" kern="1200" cap="none" spc="0" baseline="0" dirty="0">
                <a:solidFill>
                  <a:srgbClr val="000000"/>
                </a:solidFill>
                <a:uFillTx/>
                <a:latin typeface="Arabic Transparent" pitchFamily="2"/>
                <a:ea typeface="Arial" pitchFamily="34"/>
                <a:cs typeface="Arabic Transparent" pitchFamily="2"/>
              </a:rPr>
              <a:t>التجاريــــة وعلـــوم التسييــــــر</a:t>
            </a:r>
            <a:endParaRPr lang="fr-FR" sz="2000" b="0" i="0" u="none" strike="noStrike" kern="1200" cap="none" spc="0" baseline="0" dirty="0">
              <a:solidFill>
                <a:srgbClr val="000000"/>
              </a:solidFill>
              <a:uFillTx/>
              <a:latin typeface="Arial" pitchFamily="34"/>
              <a:cs typeface="Arial" pitchFamily="34"/>
            </a:endParaRPr>
          </a:p>
        </p:txBody>
      </p:sp>
      <p:sp>
        <p:nvSpPr>
          <p:cNvPr id="5" name="Rectangle 6"/>
          <p:cNvSpPr/>
          <p:nvPr/>
        </p:nvSpPr>
        <p:spPr>
          <a:xfrm>
            <a:off x="31793" y="-9811"/>
            <a:ext cx="3172055" cy="1769473"/>
          </a:xfrm>
          <a:prstGeom prst="rect">
            <a:avLst/>
          </a:prstGeom>
          <a:solidFill>
            <a:srgbClr val="D8D8D8">
              <a:alpha val="89999"/>
            </a:srgbClr>
          </a:solidFill>
          <a:ln>
            <a:noFill/>
            <a:prstDash val="solid"/>
          </a:ln>
        </p:spPr>
        <p:txBody>
          <a:bodyPr vert="horz" wrap="square" lIns="91440" tIns="45720" rIns="91440" bIns="45720" anchor="t" anchorCtr="0" compatLnSpc="1"/>
          <a:lstStyle/>
          <a:p>
            <a:pPr marL="0" marR="0" lvl="0" indent="0" algn="ctr" defTabSz="914400" rtl="0" fontAlgn="auto" hangingPunct="1">
              <a:lnSpc>
                <a:spcPct val="100000"/>
              </a:lnSpc>
              <a:spcBef>
                <a:spcPts val="0"/>
              </a:spcBef>
              <a:spcAft>
                <a:spcPts val="1000"/>
              </a:spcAft>
              <a:buNone/>
              <a:tabLst/>
              <a:defRPr sz="1800" b="0" i="0" u="none" strike="noStrike" kern="0" cap="none" spc="0" baseline="0">
                <a:solidFill>
                  <a:srgbClr val="000000"/>
                </a:solidFill>
                <a:uFillTx/>
              </a:defRPr>
            </a:pPr>
            <a:r>
              <a:rPr lang="fr-FR" sz="1600" b="1" i="0" u="none" strike="noStrike" kern="1200" cap="none" spc="0" baseline="0" dirty="0">
                <a:solidFill>
                  <a:srgbClr val="000000"/>
                </a:solidFill>
                <a:uFillTx/>
                <a:latin typeface="Book Antiqua" pitchFamily="18"/>
                <a:ea typeface="Arial" pitchFamily="34"/>
                <a:cs typeface="Arial" pitchFamily="34"/>
              </a:rPr>
              <a:t>Université 20 Août 1955 - Skikda </a:t>
            </a:r>
          </a:p>
          <a:p>
            <a:pPr marL="0" marR="0" lvl="0" indent="0" algn="ctr" defTabSz="914400" rtl="0" fontAlgn="auto" hangingPunct="1">
              <a:lnSpc>
                <a:spcPct val="100000"/>
              </a:lnSpc>
              <a:spcBef>
                <a:spcPts val="0"/>
              </a:spcBef>
              <a:spcAft>
                <a:spcPts val="1000"/>
              </a:spcAft>
              <a:buNone/>
              <a:tabLst/>
              <a:defRPr sz="1800" b="0" i="0" u="none" strike="noStrike" kern="0" cap="none" spc="0" baseline="0">
                <a:solidFill>
                  <a:srgbClr val="000000"/>
                </a:solidFill>
                <a:uFillTx/>
              </a:defRPr>
            </a:pPr>
            <a:r>
              <a:rPr lang="fr-FR" sz="1600" b="1" i="0" u="none" strike="noStrike" kern="1200" cap="none" spc="0" baseline="0" dirty="0">
                <a:solidFill>
                  <a:srgbClr val="000000"/>
                </a:solidFill>
                <a:uFillTx/>
                <a:latin typeface="Book Antiqua" pitchFamily="18"/>
                <a:ea typeface="Arial" pitchFamily="34"/>
                <a:cs typeface="Arial" pitchFamily="34"/>
              </a:rPr>
              <a:t>Faculté des Sciences Economiques, Commerciales et </a:t>
            </a:r>
            <a:r>
              <a:rPr lang="fr-FR" sz="1600" b="1" i="0" u="none" strike="noStrike" kern="1200" cap="none" spc="0" baseline="0" dirty="0" err="1">
                <a:solidFill>
                  <a:srgbClr val="000000"/>
                </a:solidFill>
                <a:uFillTx/>
                <a:latin typeface="Book Antiqua" pitchFamily="18"/>
                <a:ea typeface="Arial" pitchFamily="34"/>
                <a:cs typeface="Arial" pitchFamily="34"/>
              </a:rPr>
              <a:t>Sc</a:t>
            </a:r>
            <a:r>
              <a:rPr lang="fr-FR" sz="1600" b="1" i="0" u="none" strike="noStrike" kern="1200" cap="none" spc="0" baseline="0" dirty="0">
                <a:solidFill>
                  <a:srgbClr val="000000"/>
                </a:solidFill>
                <a:uFillTx/>
                <a:latin typeface="Book Antiqua" pitchFamily="18"/>
                <a:ea typeface="Arial" pitchFamily="34"/>
                <a:cs typeface="Arial" pitchFamily="34"/>
              </a:rPr>
              <a:t> de Gestion </a:t>
            </a:r>
            <a:endParaRPr lang="fr-FR" sz="1600" b="0" i="0" u="none" strike="noStrike" kern="1200" cap="none" spc="0" baseline="0" dirty="0">
              <a:solidFill>
                <a:srgbClr val="000000"/>
              </a:solidFill>
              <a:uFillTx/>
              <a:latin typeface="Arial" pitchFamily="34"/>
              <a:cs typeface="Arial" pitchFamily="34"/>
            </a:endParaRPr>
          </a:p>
        </p:txBody>
      </p:sp>
      <p:pic>
        <p:nvPicPr>
          <p:cNvPr id="6" name="Picture 8"/>
          <p:cNvPicPr>
            <a:picLocks noChangeAspect="1"/>
          </p:cNvPicPr>
          <p:nvPr/>
        </p:nvPicPr>
        <p:blipFill>
          <a:blip r:embed="rId2"/>
          <a:srcRect/>
          <a:stretch>
            <a:fillRect/>
          </a:stretch>
        </p:blipFill>
        <p:spPr>
          <a:xfrm>
            <a:off x="3203849" y="16075"/>
            <a:ext cx="2765242" cy="1769473"/>
          </a:xfrm>
          <a:prstGeom prst="rect">
            <a:avLst/>
          </a:prstGeom>
          <a:noFill/>
          <a:ln>
            <a:noFill/>
          </a:ln>
        </p:spPr>
      </p:pic>
      <p:sp>
        <p:nvSpPr>
          <p:cNvPr id="7" name="Titre 1"/>
          <p:cNvSpPr txBox="1"/>
          <p:nvPr/>
        </p:nvSpPr>
        <p:spPr>
          <a:xfrm>
            <a:off x="1617820" y="1754925"/>
            <a:ext cx="5834500" cy="1470026"/>
          </a:xfrm>
          <a:prstGeom prst="rect">
            <a:avLst/>
          </a:prstGeom>
          <a:noFill/>
          <a:ln>
            <a:noFill/>
          </a:ln>
        </p:spPr>
        <p:txBody>
          <a:bodyPr vert="horz" wrap="square" lIns="91440" tIns="45720" rIns="91440" bIns="45720" anchor="ctr" anchorCtr="1" compatLnSpc="1"/>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ar-DZ" sz="2400" b="1" i="0" u="none" strike="noStrike" kern="1200" cap="none" spc="0" baseline="0" dirty="0">
                <a:solidFill>
                  <a:srgbClr val="000000"/>
                </a:solidFill>
                <a:uFillTx/>
                <a:latin typeface="Calibri Light"/>
                <a:cs typeface="Times New Roman" pitchFamily="18"/>
              </a:rPr>
              <a:t>مقياس: الأزمات المالية والاقتصادية</a:t>
            </a:r>
            <a:endParaRPr lang="fr-FR" sz="2400" b="1" i="0" u="none" strike="noStrike" kern="1200" cap="none" spc="0" baseline="0" dirty="0">
              <a:solidFill>
                <a:srgbClr val="000000"/>
              </a:solidFill>
              <a:uFillTx/>
              <a:latin typeface="Calibri Light"/>
            </a:endParaRPr>
          </a:p>
        </p:txBody>
      </p:sp>
      <p:sp>
        <p:nvSpPr>
          <p:cNvPr id="8" name="Sous-titre 2"/>
          <p:cNvSpPr txBox="1"/>
          <p:nvPr/>
        </p:nvSpPr>
        <p:spPr>
          <a:xfrm>
            <a:off x="2284901" y="3200400"/>
            <a:ext cx="4603138" cy="1470026"/>
          </a:xfrm>
          <a:prstGeom prst="rect">
            <a:avLst/>
          </a:prstGeom>
          <a:solidFill>
            <a:srgbClr val="DAE3F3"/>
          </a:solidFill>
          <a:ln>
            <a:noFill/>
          </a:ln>
          <a:effectLst>
            <a:outerShdw dist="27944" dir="5400000" algn="tl">
              <a:srgbClr val="000000">
                <a:alpha val="32000"/>
              </a:srgbClr>
            </a:outerShdw>
          </a:effectLst>
        </p:spPr>
        <p:txBody>
          <a:bodyPr vert="horz" wrap="square" lIns="91440" tIns="45720" rIns="91440" bIns="45720" anchor="t" anchorCtr="1" compatLnSpc="1"/>
          <a:lstStyle/>
          <a:p>
            <a:pPr marL="0" marR="0" lvl="0" indent="0" algn="ctr" defTabSz="914400" rtl="1" fontAlgn="auto" hangingPunct="1">
              <a:lnSpc>
                <a:spcPct val="100000"/>
              </a:lnSpc>
              <a:spcBef>
                <a:spcPts val="800"/>
              </a:spcBef>
              <a:spcAft>
                <a:spcPts val="0"/>
              </a:spcAft>
              <a:buNone/>
              <a:tabLst/>
              <a:defRPr sz="1800" b="0" i="0" u="none" strike="noStrike" kern="0" cap="none" spc="0" baseline="0">
                <a:solidFill>
                  <a:srgbClr val="000000"/>
                </a:solidFill>
                <a:uFillTx/>
              </a:defRPr>
            </a:pPr>
            <a:endParaRPr lang="ar-DZ" sz="2400" b="1" i="0" u="none" strike="noStrike" kern="1200" cap="none" spc="0" baseline="0" dirty="0">
              <a:solidFill>
                <a:srgbClr val="000000"/>
              </a:solidFill>
              <a:uFillTx/>
              <a:latin typeface="Calibri"/>
              <a:cs typeface="Arial" pitchFamily="34"/>
            </a:endParaRPr>
          </a:p>
          <a:p>
            <a:pPr marL="0" marR="0" lvl="0" indent="0" algn="ctr" defTabSz="914400" rtl="1" fontAlgn="auto" hangingPunct="1">
              <a:lnSpc>
                <a:spcPct val="100000"/>
              </a:lnSpc>
              <a:spcBef>
                <a:spcPts val="800"/>
              </a:spcBef>
              <a:spcAft>
                <a:spcPts val="0"/>
              </a:spcAft>
              <a:buNone/>
              <a:tabLst/>
              <a:defRPr sz="1800" b="0" i="0" u="none" strike="noStrike" kern="0" cap="none" spc="0" baseline="0">
                <a:solidFill>
                  <a:srgbClr val="000000"/>
                </a:solidFill>
                <a:uFillTx/>
              </a:defRPr>
            </a:pPr>
            <a:r>
              <a:rPr lang="ar-DZ" sz="2400" b="1" i="0" u="none" strike="noStrike" kern="1200" cap="none" spc="0" baseline="0" dirty="0">
                <a:solidFill>
                  <a:srgbClr val="000000"/>
                </a:solidFill>
                <a:uFillTx/>
                <a:latin typeface="Calibri"/>
                <a:cs typeface="Arial" pitchFamily="34"/>
              </a:rPr>
              <a:t>الأزمات النفطية</a:t>
            </a:r>
          </a:p>
          <a:p>
            <a:pPr marL="0" marR="0" lvl="0" indent="0" algn="ctr" defTabSz="914400" rtl="0" fontAlgn="auto" hangingPunct="1">
              <a:lnSpc>
                <a:spcPct val="100000"/>
              </a:lnSpc>
              <a:spcBef>
                <a:spcPts val="800"/>
              </a:spcBef>
              <a:spcAft>
                <a:spcPts val="0"/>
              </a:spcAft>
              <a:buNone/>
              <a:tabLst/>
              <a:defRPr sz="1800" b="0" i="0" u="none" strike="noStrike" kern="0" cap="none" spc="0" baseline="0">
                <a:solidFill>
                  <a:srgbClr val="000000"/>
                </a:solidFill>
                <a:uFillTx/>
              </a:defRPr>
            </a:pPr>
            <a:endParaRPr lang="fr-FR" sz="2400" b="0" i="0" u="none" strike="noStrike" kern="1200" cap="none" spc="0" baseline="0" dirty="0">
              <a:solidFill>
                <a:srgbClr val="898989"/>
              </a:solidFill>
              <a:uFillTx/>
              <a:latin typeface="Calibri"/>
            </a:endParaRPr>
          </a:p>
        </p:txBody>
      </p:sp>
      <p:sp>
        <p:nvSpPr>
          <p:cNvPr id="9" name="Sous-titre 2"/>
          <p:cNvSpPr txBox="1"/>
          <p:nvPr/>
        </p:nvSpPr>
        <p:spPr>
          <a:xfrm>
            <a:off x="3347864" y="5283311"/>
            <a:ext cx="2621227" cy="627159"/>
          </a:xfrm>
          <a:prstGeom prst="rect">
            <a:avLst/>
          </a:prstGeom>
          <a:noFill/>
          <a:ln>
            <a:noFill/>
          </a:ln>
        </p:spPr>
        <p:txBody>
          <a:bodyPr vert="horz" wrap="square" lIns="91440" tIns="45720" rIns="91440" bIns="45720" anchor="t" anchorCtr="1" compatLnSpc="1"/>
          <a:lstStyle/>
          <a:p>
            <a:pPr marL="0" marR="0" lvl="0" indent="0" algn="ctr" defTabSz="914400" rtl="0" fontAlgn="auto" hangingPunct="1">
              <a:lnSpc>
                <a:spcPct val="100000"/>
              </a:lnSpc>
              <a:spcBef>
                <a:spcPts val="800"/>
              </a:spcBef>
              <a:spcAft>
                <a:spcPts val="0"/>
              </a:spcAft>
              <a:buNone/>
              <a:tabLst/>
              <a:defRPr sz="1800" b="0" i="0" u="none" strike="noStrike" kern="0" cap="none" spc="0" baseline="0">
                <a:solidFill>
                  <a:srgbClr val="000000"/>
                </a:solidFill>
                <a:uFillTx/>
              </a:defRPr>
            </a:pPr>
            <a:r>
              <a:rPr lang="ar-DZ" sz="2000" b="1" i="0" u="none" strike="noStrike" kern="1200" cap="none" spc="0" baseline="0" dirty="0">
                <a:ln w="0">
                  <a:solidFill>
                    <a:srgbClr val="FF760B"/>
                  </a:solidFill>
                  <a:prstDash val="solid"/>
                </a:ln>
                <a:noFill/>
                <a:effectLst>
                  <a:outerShdw dist="22998" dir="7020175">
                    <a:srgbClr val="000000"/>
                  </a:outerShdw>
                </a:effectLst>
                <a:uFillTx/>
                <a:latin typeface="Calibri"/>
                <a:cs typeface="Arial" pitchFamily="34"/>
              </a:rPr>
              <a:t>الأستاذة: </a:t>
            </a:r>
            <a:r>
              <a:rPr lang="ar-DZ" sz="2000" b="1" i="0" u="none" strike="noStrike" kern="1200" cap="none" spc="0" baseline="0" dirty="0" err="1">
                <a:ln w="0">
                  <a:solidFill>
                    <a:srgbClr val="FF760B"/>
                  </a:solidFill>
                  <a:prstDash val="solid"/>
                </a:ln>
                <a:noFill/>
                <a:effectLst>
                  <a:outerShdw dist="22998" dir="7020175">
                    <a:srgbClr val="000000"/>
                  </a:outerShdw>
                </a:effectLst>
                <a:uFillTx/>
                <a:latin typeface="Calibri"/>
                <a:cs typeface="Arial" pitchFamily="34"/>
              </a:rPr>
              <a:t>بوالشعور</a:t>
            </a:r>
            <a:r>
              <a:rPr lang="ar-DZ" sz="2000" b="1" i="0" u="none" strike="noStrike" kern="1200" cap="none" spc="0" baseline="0" dirty="0">
                <a:ln w="0">
                  <a:solidFill>
                    <a:srgbClr val="FF760B"/>
                  </a:solidFill>
                  <a:prstDash val="solid"/>
                </a:ln>
                <a:noFill/>
                <a:effectLst>
                  <a:outerShdw dist="22998" dir="7020175">
                    <a:srgbClr val="000000"/>
                  </a:outerShdw>
                </a:effectLst>
                <a:uFillTx/>
                <a:latin typeface="Calibri"/>
                <a:cs typeface="Arial" pitchFamily="34"/>
              </a:rPr>
              <a:t> شريفة</a:t>
            </a:r>
            <a:endParaRPr lang="fr-FR" sz="2000" b="1" i="0" u="none" strike="noStrike" kern="1200" cap="none" spc="0" baseline="0" dirty="0">
              <a:ln w="0">
                <a:solidFill>
                  <a:srgbClr val="FF760B"/>
                </a:solidFill>
                <a:prstDash val="solid"/>
              </a:ln>
              <a:noFill/>
              <a:effectLst>
                <a:outerShdw dist="22998" dir="7020175">
                  <a:srgbClr val="000000"/>
                </a:outerShdw>
              </a:effectLst>
              <a:uFillTx/>
              <a:latin typeface="Calibri"/>
            </a:endParaRPr>
          </a:p>
        </p:txBody>
      </p:sp>
    </p:spTree>
    <p:extLst>
      <p:ext uri="{BB962C8B-B14F-4D97-AF65-F5344CB8AC3E}">
        <p14:creationId xmlns:p14="http://schemas.microsoft.com/office/powerpoint/2010/main" val="10575270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0"/>
            <a:r>
              <a:rPr lang="ar-JO" b="1" dirty="0"/>
              <a:t>من ناحية الدول المستهلكة:</a:t>
            </a:r>
            <a:endParaRPr lang="fr-FR" dirty="0"/>
          </a:p>
        </p:txBody>
      </p:sp>
      <p:sp>
        <p:nvSpPr>
          <p:cNvPr id="3" name="Espace réservé du contenu 2"/>
          <p:cNvSpPr>
            <a:spLocks noGrp="1"/>
          </p:cNvSpPr>
          <p:nvPr>
            <p:ph idx="1"/>
          </p:nvPr>
        </p:nvSpPr>
        <p:spPr>
          <a:xfrm>
            <a:off x="395536" y="1412776"/>
            <a:ext cx="8229600" cy="4525963"/>
          </a:xfrm>
        </p:spPr>
        <p:txBody>
          <a:bodyPr>
            <a:noAutofit/>
          </a:bodyPr>
          <a:lstStyle/>
          <a:p>
            <a:pPr lvl="0" algn="r" rtl="1"/>
            <a:r>
              <a:rPr lang="ar-JO" sz="2800" b="1" dirty="0"/>
              <a:t>وكالة الطاقة الدولية: </a:t>
            </a:r>
            <a:r>
              <a:rPr lang="en-US" sz="2800" b="1" dirty="0"/>
              <a:t>IEA</a:t>
            </a:r>
            <a:r>
              <a:rPr lang="ar-JO" sz="2800" b="1" dirty="0"/>
              <a:t> (</a:t>
            </a:r>
            <a:r>
              <a:rPr lang="en-US" sz="2800" b="1" dirty="0"/>
              <a:t>International Energy Agency</a:t>
            </a:r>
            <a:r>
              <a:rPr lang="ar-JO" sz="2800" b="1" dirty="0"/>
              <a:t>)</a:t>
            </a:r>
            <a:endParaRPr lang="fr-FR" sz="2800" dirty="0"/>
          </a:p>
          <a:p>
            <a:pPr algn="just" rtl="1"/>
            <a:r>
              <a:rPr lang="ar-SA" sz="2800" dirty="0"/>
              <a:t>تم إنشاء وكالة الطاقة الدولية سنة </a:t>
            </a:r>
            <a:r>
              <a:rPr lang="en-US" sz="2800" dirty="0"/>
              <a:t>1974 </a:t>
            </a:r>
            <a:r>
              <a:rPr lang="ar-JO" sz="2800" dirty="0"/>
              <a:t>وجاء انشائها من قبل مجموعة من الدول الصناعية</a:t>
            </a:r>
            <a:r>
              <a:rPr lang="ar-DZ" sz="2800" baseline="30000" dirty="0"/>
              <a:t> </a:t>
            </a:r>
            <a:r>
              <a:rPr lang="ar-JO" sz="2800" dirty="0"/>
              <a:t> </a:t>
            </a:r>
            <a:r>
              <a:rPr lang="ar-DZ" sz="2800" dirty="0"/>
              <a:t>(</a:t>
            </a:r>
            <a:r>
              <a:rPr lang="ar-SA" sz="2800" dirty="0"/>
              <a:t>تتكون من </a:t>
            </a:r>
            <a:r>
              <a:rPr lang="en-US" sz="2800" dirty="0"/>
              <a:t>24</a:t>
            </a:r>
            <a:r>
              <a:rPr lang="ar-SA" sz="2800" dirty="0"/>
              <a:t> دولة: النمسا، بلجيكا، كندا، الدنمارك، ألمانيا، ايرلندا، ايطاليا، اليابان، لوكسمبورغ، هولندا، اسبانيا، السويد، وسويسرا، تركيا، بريطانيا، والولايات المتحدة الأمريكية استراليا، نيوزيلاندا، اليونان، فرنسا، فنلندا، المجر، البرتغال، والنرويج.</a:t>
            </a:r>
            <a:r>
              <a:rPr lang="ar-DZ" sz="2800" dirty="0"/>
              <a:t>) </a:t>
            </a:r>
            <a:r>
              <a:rPr lang="ar-SA" sz="2800" dirty="0"/>
              <a:t>كرد فعل للصدمة النفطية الأولى سنة </a:t>
            </a:r>
            <a:r>
              <a:rPr lang="en-US" sz="2800" dirty="0"/>
              <a:t>1973</a:t>
            </a:r>
            <a:r>
              <a:rPr lang="ar-JO" sz="2800" dirty="0"/>
              <a:t> والتي شهدت تضاعف الأسعار بأربع مرات مقارنة مع ما كانت عليه قبل الأزمة،</a:t>
            </a:r>
            <a:endParaRPr lang="fr-FR" sz="2800" dirty="0"/>
          </a:p>
        </p:txBody>
      </p:sp>
    </p:spTree>
    <p:extLst>
      <p:ext uri="{BB962C8B-B14F-4D97-AF65-F5344CB8AC3E}">
        <p14:creationId xmlns:p14="http://schemas.microsoft.com/office/powerpoint/2010/main" val="25474866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260648"/>
            <a:ext cx="8229600" cy="6408712"/>
          </a:xfrm>
        </p:spPr>
        <p:txBody>
          <a:bodyPr>
            <a:noAutofit/>
          </a:bodyPr>
          <a:lstStyle/>
          <a:p>
            <a:pPr marL="0" indent="0" algn="just" rtl="1">
              <a:buNone/>
            </a:pPr>
            <a:r>
              <a:rPr lang="ar-JO" dirty="0"/>
              <a:t>وبالتالي فإن إنشاء هذه الوكالة جاء لحماية والدفاع عن مصالح الدول المستهلكة في محاولة لاسترجاع زمام التسعير بعد أن انتقلت خلال فترة السبعينات إلى يد الدول المنتجة للنفط بعد سلسلة </a:t>
            </a:r>
            <a:r>
              <a:rPr lang="ar-JO" dirty="0" err="1"/>
              <a:t>التأميمات</a:t>
            </a:r>
            <a:r>
              <a:rPr lang="ar-JO" dirty="0"/>
              <a:t> التي قامت بها حكومات هذه الدول، إضافة إلى الدور الذي لعبته منظمة الأوبك خلال تلك الفترة</a:t>
            </a:r>
            <a:endParaRPr lang="ar-DZ" dirty="0"/>
          </a:p>
          <a:p>
            <a:pPr marL="0" indent="0" algn="just" rtl="1">
              <a:buNone/>
            </a:pPr>
            <a:r>
              <a:rPr lang="ar-JO" dirty="0"/>
              <a:t>والهدف الرئيسي للوكالة هو تقوية موقف المستهلكين للنفط والتأثير على الأسعار من خلال: تشجيع أعضائها على الاحتفاظ بمخزون تجاري واستراتيجي كبير تستطيع من خلاله التأثير على السوق النفطية في مراحل انخفاض إنتاج دول الأوبك وقلة العرض النفطي. اضافة إلى </a:t>
            </a:r>
            <a:r>
              <a:rPr lang="ar-SA" dirty="0"/>
              <a:t>وضع خطة مشتركة لمواجهة أي ظروف طارئة </a:t>
            </a:r>
            <a:r>
              <a:rPr lang="ar-JO" dirty="0"/>
              <a:t>تهدد</a:t>
            </a:r>
            <a:r>
              <a:rPr lang="ar-SA" dirty="0"/>
              <a:t> الإمدادات النفطية، و</a:t>
            </a:r>
            <a:r>
              <a:rPr lang="ar-JO" dirty="0"/>
              <a:t>كذلك تطوير مصادر الطاقة البديلة للنفط. </a:t>
            </a:r>
            <a:endParaRPr lang="fr-FR" dirty="0"/>
          </a:p>
          <a:p>
            <a:pPr marL="0" indent="0" algn="just" rtl="1">
              <a:buNone/>
            </a:pPr>
            <a:endParaRPr lang="fr-FR" dirty="0"/>
          </a:p>
        </p:txBody>
      </p:sp>
    </p:spTree>
    <p:extLst>
      <p:ext uri="{BB962C8B-B14F-4D97-AF65-F5344CB8AC3E}">
        <p14:creationId xmlns:p14="http://schemas.microsoft.com/office/powerpoint/2010/main" val="29234725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0"/>
            <a:r>
              <a:rPr lang="ar-SA" b="1" dirty="0"/>
              <a:t>الشركات النفطية العالمية الكبرى:</a:t>
            </a:r>
            <a:endParaRPr lang="fr-FR" dirty="0"/>
          </a:p>
        </p:txBody>
      </p:sp>
      <p:sp>
        <p:nvSpPr>
          <p:cNvPr id="3" name="Espace réservé du contenu 2"/>
          <p:cNvSpPr>
            <a:spLocks noGrp="1"/>
          </p:cNvSpPr>
          <p:nvPr>
            <p:ph idx="1"/>
          </p:nvPr>
        </p:nvSpPr>
        <p:spPr/>
        <p:txBody>
          <a:bodyPr/>
          <a:lstStyle/>
          <a:p>
            <a:pPr marL="0" indent="0" algn="just" rtl="1">
              <a:buNone/>
            </a:pPr>
            <a:r>
              <a:rPr lang="ar-SA" dirty="0"/>
              <a:t>وهذه الشركات العالمية تمثل في أغلبها ما</a:t>
            </a:r>
            <a:r>
              <a:rPr lang="ar-SA" b="1" dirty="0"/>
              <a:t> </a:t>
            </a:r>
            <a:r>
              <a:rPr lang="ar-SA" dirty="0"/>
              <a:t>اصطلح عليه الشقيقات السبع سابقا والتي تعود أغلبية ملكيتها لمصالح الولايات المتحدة الأمريكية</a:t>
            </a:r>
            <a:r>
              <a:rPr lang="ar-JO" dirty="0"/>
              <a:t>، </a:t>
            </a:r>
            <a:r>
              <a:rPr lang="ar-SA" dirty="0"/>
              <a:t>بريطانيا </a:t>
            </a:r>
            <a:r>
              <a:rPr lang="ar-JO" dirty="0"/>
              <a:t>وهولندا، </a:t>
            </a:r>
            <a:r>
              <a:rPr lang="ar-SA" dirty="0"/>
              <a:t>ولقد سيطرت هذه الشركات لوقت طويل على ما يقارب</a:t>
            </a:r>
            <a:r>
              <a:rPr lang="en-US" dirty="0"/>
              <a:t>80 </a:t>
            </a:r>
            <a:r>
              <a:rPr lang="ar-SA" dirty="0"/>
              <a:t>% من الإنتاج النفطي العالمي</a:t>
            </a:r>
            <a:r>
              <a:rPr lang="ar-JO" dirty="0"/>
              <a:t>، </a:t>
            </a:r>
            <a:r>
              <a:rPr lang="ar-SA" dirty="0"/>
              <a:t>كما أ</a:t>
            </a:r>
            <a:r>
              <a:rPr lang="ar-JO" dirty="0"/>
              <a:t>نه</a:t>
            </a:r>
            <a:r>
              <a:rPr lang="ar-SA" dirty="0"/>
              <a:t>ا تملك</a:t>
            </a:r>
            <a:r>
              <a:rPr lang="en-US" dirty="0"/>
              <a:t>70</a:t>
            </a:r>
            <a:r>
              <a:rPr lang="ar-JO" dirty="0"/>
              <a:t>% </a:t>
            </a:r>
            <a:r>
              <a:rPr lang="ar-SA" dirty="0"/>
              <a:t>من صناعة التكرير العالمية، وتتواجد في الولايات المتحدة إدارة خمسة من هذه الشركات </a:t>
            </a:r>
            <a:r>
              <a:rPr lang="ar-JO" dirty="0"/>
              <a:t>و</a:t>
            </a:r>
            <a:r>
              <a:rPr lang="ar-SA" dirty="0"/>
              <a:t>هي شركة </a:t>
            </a:r>
            <a:r>
              <a:rPr lang="en-US" dirty="0"/>
              <a:t>"</a:t>
            </a:r>
            <a:r>
              <a:rPr lang="ar-SA" dirty="0"/>
              <a:t>اكسون</a:t>
            </a:r>
            <a:r>
              <a:rPr lang="en-US" dirty="0"/>
              <a:t>"</a:t>
            </a:r>
            <a:r>
              <a:rPr lang="ar-SA" dirty="0"/>
              <a:t>، </a:t>
            </a:r>
            <a:r>
              <a:rPr lang="en-US" dirty="0"/>
              <a:t>"</a:t>
            </a:r>
            <a:r>
              <a:rPr lang="ar-SA" dirty="0"/>
              <a:t>غولف</a:t>
            </a:r>
            <a:r>
              <a:rPr lang="ar-JO" dirty="0"/>
              <a:t>"، </a:t>
            </a:r>
            <a:r>
              <a:rPr lang="en-US" dirty="0"/>
              <a:t>"</a:t>
            </a:r>
            <a:r>
              <a:rPr lang="ar-SA" dirty="0" err="1"/>
              <a:t>تكساكو</a:t>
            </a:r>
            <a:r>
              <a:rPr lang="ar-SA" dirty="0"/>
              <a:t>"</a:t>
            </a:r>
            <a:r>
              <a:rPr lang="ar-JO" dirty="0"/>
              <a:t>، و</a:t>
            </a:r>
            <a:r>
              <a:rPr lang="en-US" dirty="0"/>
              <a:t>"</a:t>
            </a:r>
            <a:r>
              <a:rPr lang="ar-SA" dirty="0"/>
              <a:t>موبيل </a:t>
            </a:r>
            <a:r>
              <a:rPr lang="ar-SA" dirty="0" err="1"/>
              <a:t>أويل</a:t>
            </a:r>
            <a:r>
              <a:rPr lang="ar-JO" dirty="0"/>
              <a:t>" </a:t>
            </a:r>
            <a:r>
              <a:rPr lang="ar-SA" dirty="0"/>
              <a:t>وآخر شركة أمريكية هي </a:t>
            </a:r>
            <a:r>
              <a:rPr lang="en-US" dirty="0"/>
              <a:t>"</a:t>
            </a:r>
            <a:r>
              <a:rPr lang="ar-SA" dirty="0" err="1"/>
              <a:t>تشيفرون</a:t>
            </a:r>
            <a:r>
              <a:rPr lang="ar-JO" dirty="0"/>
              <a:t>" </a:t>
            </a:r>
            <a:r>
              <a:rPr lang="ar-SA" dirty="0"/>
              <a:t>بالإضافة إلى الشركتين الهولندية </a:t>
            </a:r>
            <a:r>
              <a:rPr lang="en-US" dirty="0"/>
              <a:t>"</a:t>
            </a:r>
            <a:r>
              <a:rPr lang="ar-SA" dirty="0"/>
              <a:t>شل</a:t>
            </a:r>
            <a:r>
              <a:rPr lang="en-US" dirty="0"/>
              <a:t>" </a:t>
            </a:r>
            <a:r>
              <a:rPr lang="ar-SA" dirty="0"/>
              <a:t>والبريطانية </a:t>
            </a:r>
            <a:r>
              <a:rPr lang="en-US" dirty="0"/>
              <a:t>"</a:t>
            </a:r>
            <a:r>
              <a:rPr lang="ar-SA" dirty="0"/>
              <a:t>بريتيش </a:t>
            </a:r>
            <a:r>
              <a:rPr lang="ar-SA" dirty="0" err="1"/>
              <a:t>بيتروليو</a:t>
            </a:r>
            <a:r>
              <a:rPr lang="ar-JO" dirty="0"/>
              <a:t>م"</a:t>
            </a:r>
            <a:r>
              <a:rPr lang="en-US" dirty="0"/>
              <a:t>.</a:t>
            </a:r>
            <a:endParaRPr lang="fr-FR" dirty="0"/>
          </a:p>
          <a:p>
            <a:pPr marL="0" indent="0" algn="just" rtl="1">
              <a:buNone/>
            </a:pPr>
            <a:endParaRPr lang="fr-FR" dirty="0"/>
          </a:p>
        </p:txBody>
      </p:sp>
    </p:spTree>
    <p:extLst>
      <p:ext uri="{BB962C8B-B14F-4D97-AF65-F5344CB8AC3E}">
        <p14:creationId xmlns:p14="http://schemas.microsoft.com/office/powerpoint/2010/main" val="19270308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marL="0" indent="0" algn="just" rtl="1">
              <a:buNone/>
            </a:pPr>
            <a:r>
              <a:rPr lang="ar-SA" dirty="0"/>
              <a:t>وبالرغم من تراجع دور هذه الشركات في دول المنتجة والتي انتهجت في أغلبها سياسة التأميم خلال السبعينات والثمانينات، إلا أن هذه الشركات مازالت تلعب دورا رياديا في السوق العالمي، إذ أنها تعمل في جميع المجالات المرتبطة بمراحل صناعة النفط كالاستكشاف والتنقيب، الاستخراج، التكرير، النقل، والتسويق، ولهذا فهذه الشركات تلعب دورا كبيرا في تقلبات أسعار النفط.</a:t>
            </a:r>
            <a:endParaRPr lang="fr-FR" dirty="0"/>
          </a:p>
          <a:p>
            <a:pPr marL="0" indent="0" algn="just" rtl="1">
              <a:buNone/>
            </a:pPr>
            <a:endParaRPr lang="fr-FR" dirty="0"/>
          </a:p>
        </p:txBody>
      </p:sp>
    </p:spTree>
    <p:extLst>
      <p:ext uri="{BB962C8B-B14F-4D97-AF65-F5344CB8AC3E}">
        <p14:creationId xmlns:p14="http://schemas.microsoft.com/office/powerpoint/2010/main" val="9525083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a:t>أسعار النفط</a:t>
            </a:r>
            <a:endParaRPr lang="fr-FR" dirty="0"/>
          </a:p>
        </p:txBody>
      </p:sp>
      <p:sp>
        <p:nvSpPr>
          <p:cNvPr id="3" name="Espace réservé du contenu 2"/>
          <p:cNvSpPr>
            <a:spLocks noGrp="1"/>
          </p:cNvSpPr>
          <p:nvPr>
            <p:ph idx="1"/>
          </p:nvPr>
        </p:nvSpPr>
        <p:spPr/>
        <p:txBody>
          <a:bodyPr/>
          <a:lstStyle/>
          <a:p>
            <a:pPr marL="0" indent="0" algn="r" rtl="1">
              <a:buNone/>
            </a:pPr>
            <a:r>
              <a:rPr lang="ar-DZ" b="1" dirty="0"/>
              <a:t>تعريف أسعار النفط</a:t>
            </a:r>
            <a:r>
              <a:rPr lang="ar-DZ" dirty="0"/>
              <a:t>:</a:t>
            </a:r>
          </a:p>
          <a:p>
            <a:pPr marL="0" indent="0" algn="just" rtl="1">
              <a:buNone/>
            </a:pPr>
            <a:r>
              <a:rPr lang="ar-JO" dirty="0"/>
              <a:t>تعرف أسعار النفط على أنها القيمة النقدية بالدولار لوحدة واحدة من النفط (معبرا عنها بالبرميل </a:t>
            </a:r>
            <a:r>
              <a:rPr lang="en-US" dirty="0"/>
              <a:t>BARREL</a:t>
            </a:r>
            <a:r>
              <a:rPr lang="ar-JO" dirty="0"/>
              <a:t>). ويتم تحديد </a:t>
            </a:r>
            <a:r>
              <a:rPr lang="ar-SA" dirty="0"/>
              <a:t>أسعاره في السوق الدولية، إذ تشتمل تكلفته على نفقات البحث، الاستكشاف والتنمية والاستغلال والتكرير ونفقات التسويق.</a:t>
            </a:r>
            <a:endParaRPr lang="fr-FR" dirty="0"/>
          </a:p>
        </p:txBody>
      </p:sp>
    </p:spTree>
    <p:extLst>
      <p:ext uri="{BB962C8B-B14F-4D97-AF65-F5344CB8AC3E}">
        <p14:creationId xmlns:p14="http://schemas.microsoft.com/office/powerpoint/2010/main" val="14288251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06090"/>
          </a:xfrm>
        </p:spPr>
        <p:txBody>
          <a:bodyPr>
            <a:normAutofit fontScale="90000"/>
          </a:bodyPr>
          <a:lstStyle/>
          <a:p>
            <a:r>
              <a:rPr lang="ar-DZ" b="1" dirty="0"/>
              <a:t>التطور التاريخي لأسعار النفط</a:t>
            </a:r>
            <a:endParaRPr lang="fr-FR" b="1" dirty="0"/>
          </a:p>
        </p:txBody>
      </p:sp>
      <p:pic>
        <p:nvPicPr>
          <p:cNvPr id="4" name="Picture 11"/>
          <p:cNvPicPr/>
          <p:nvPr/>
        </p:nvPicPr>
        <p:blipFill>
          <a:blip r:embed="rId2">
            <a:extLst>
              <a:ext uri="{28A0092B-C50C-407E-A947-70E740481C1C}">
                <a14:useLocalDpi xmlns:a14="http://schemas.microsoft.com/office/drawing/2010/main" val="0"/>
              </a:ext>
            </a:extLst>
          </a:blip>
          <a:srcRect/>
          <a:stretch>
            <a:fillRect/>
          </a:stretch>
        </p:blipFill>
        <p:spPr bwMode="auto">
          <a:xfrm>
            <a:off x="482282" y="1212850"/>
            <a:ext cx="8179435" cy="4880446"/>
          </a:xfrm>
          <a:prstGeom prst="rect">
            <a:avLst/>
          </a:prstGeom>
          <a:noFill/>
          <a:ln>
            <a:noFill/>
          </a:ln>
        </p:spPr>
      </p:pic>
      <p:sp>
        <p:nvSpPr>
          <p:cNvPr id="5" name="Bouée 4"/>
          <p:cNvSpPr/>
          <p:nvPr/>
        </p:nvSpPr>
        <p:spPr>
          <a:xfrm>
            <a:off x="395536" y="1212850"/>
            <a:ext cx="1008112" cy="559966"/>
          </a:xfrm>
          <a:prstGeom prst="donut">
            <a:avLst>
              <a:gd name="adj" fmla="val 520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6" name="Bouée 5"/>
          <p:cNvSpPr/>
          <p:nvPr/>
        </p:nvSpPr>
        <p:spPr>
          <a:xfrm>
            <a:off x="5724128" y="3284984"/>
            <a:ext cx="576064" cy="576064"/>
          </a:xfrm>
          <a:prstGeom prst="donut">
            <a:avLst>
              <a:gd name="adj" fmla="val 576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cxnSp>
        <p:nvCxnSpPr>
          <p:cNvPr id="10" name="Connecteur droit avec flèche 9"/>
          <p:cNvCxnSpPr/>
          <p:nvPr/>
        </p:nvCxnSpPr>
        <p:spPr>
          <a:xfrm flipV="1">
            <a:off x="6084168" y="2204864"/>
            <a:ext cx="72008" cy="1080120"/>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sp>
        <p:nvSpPr>
          <p:cNvPr id="11" name="Bouée 10"/>
          <p:cNvSpPr/>
          <p:nvPr/>
        </p:nvSpPr>
        <p:spPr>
          <a:xfrm>
            <a:off x="5796136" y="1500651"/>
            <a:ext cx="720080" cy="632205"/>
          </a:xfrm>
          <a:prstGeom prst="donut">
            <a:avLst>
              <a:gd name="adj" fmla="val 743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cxnSp>
        <p:nvCxnSpPr>
          <p:cNvPr id="13" name="Connecteur droit avec flèche 12"/>
          <p:cNvCxnSpPr/>
          <p:nvPr/>
        </p:nvCxnSpPr>
        <p:spPr>
          <a:xfrm>
            <a:off x="6444208" y="2132856"/>
            <a:ext cx="360040" cy="1872208"/>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
        <p:nvSpPr>
          <p:cNvPr id="16" name="Bouée 15"/>
          <p:cNvSpPr/>
          <p:nvPr/>
        </p:nvSpPr>
        <p:spPr>
          <a:xfrm>
            <a:off x="6300192" y="5229200"/>
            <a:ext cx="504056" cy="432048"/>
          </a:xfrm>
          <a:prstGeom prst="donut">
            <a:avLst>
              <a:gd name="adj" fmla="val 2553"/>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a:solidFill>
                <a:schemeClr val="tx1"/>
              </a:solidFill>
            </a:endParaRPr>
          </a:p>
        </p:txBody>
      </p:sp>
      <p:sp>
        <p:nvSpPr>
          <p:cNvPr id="17" name="Bouée 16"/>
          <p:cNvSpPr/>
          <p:nvPr/>
        </p:nvSpPr>
        <p:spPr>
          <a:xfrm>
            <a:off x="6552220" y="3573016"/>
            <a:ext cx="684076" cy="720080"/>
          </a:xfrm>
          <a:prstGeom prst="donut">
            <a:avLst>
              <a:gd name="adj" fmla="val 672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8" name="Bouée 17"/>
          <p:cNvSpPr/>
          <p:nvPr/>
        </p:nvSpPr>
        <p:spPr>
          <a:xfrm>
            <a:off x="6804248" y="4581128"/>
            <a:ext cx="576064" cy="864096"/>
          </a:xfrm>
          <a:prstGeom prst="donut">
            <a:avLst>
              <a:gd name="adj" fmla="val 10748"/>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a:solidFill>
                <a:schemeClr val="tx1"/>
              </a:solidFill>
            </a:endParaRPr>
          </a:p>
        </p:txBody>
      </p:sp>
      <p:cxnSp>
        <p:nvCxnSpPr>
          <p:cNvPr id="20" name="Connecteur droit avec flèche 19"/>
          <p:cNvCxnSpPr/>
          <p:nvPr/>
        </p:nvCxnSpPr>
        <p:spPr>
          <a:xfrm flipV="1">
            <a:off x="7380312" y="2132856"/>
            <a:ext cx="144016" cy="2016224"/>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spTree>
    <p:extLst>
      <p:ext uri="{BB962C8B-B14F-4D97-AF65-F5344CB8AC3E}">
        <p14:creationId xmlns:p14="http://schemas.microsoft.com/office/powerpoint/2010/main" val="1745211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heel(1)">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wipe(down)">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wheel(1)">
                                      <p:cBhvr>
                                        <p:cTn id="22" dur="20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wheel(1)">
                                      <p:cBhvr>
                                        <p:cTn id="27" dur="20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wheel(1)">
                                      <p:cBhvr>
                                        <p:cTn id="32" dur="2000"/>
                                        <p:tgtEl>
                                          <p:spTgt spid="18"/>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wipe(down)">
                                      <p:cBhvr>
                                        <p:cTn id="3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16" grpId="0" animBg="1"/>
      <p:bldP spid="17" grpId="0" animBg="1"/>
      <p:bldP spid="1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lvl="0" rtl="1"/>
            <a:r>
              <a:rPr lang="ar-SA" sz="3200" b="1" dirty="0"/>
              <a:t>المرحلة الأولى: مرحلة ازدهار الأسعار خلال السبعينات</a:t>
            </a:r>
            <a:br>
              <a:rPr lang="ar-DZ" sz="3200" b="1" dirty="0"/>
            </a:br>
            <a:r>
              <a:rPr lang="ar-DZ" sz="3200" b="1" dirty="0"/>
              <a:t>(صدمة الايجابية الأولى والثانية)</a:t>
            </a:r>
            <a:r>
              <a:rPr lang="ar-SA" sz="3200" dirty="0"/>
              <a:t>:</a:t>
            </a:r>
            <a:endParaRPr lang="fr-FR" sz="3200" dirty="0"/>
          </a:p>
        </p:txBody>
      </p:sp>
      <p:sp>
        <p:nvSpPr>
          <p:cNvPr id="3" name="Espace réservé du contenu 2"/>
          <p:cNvSpPr>
            <a:spLocks noGrp="1"/>
          </p:cNvSpPr>
          <p:nvPr>
            <p:ph idx="1"/>
          </p:nvPr>
        </p:nvSpPr>
        <p:spPr/>
        <p:txBody>
          <a:bodyPr>
            <a:normAutofit fontScale="92500" lnSpcReduction="20000"/>
          </a:bodyPr>
          <a:lstStyle/>
          <a:p>
            <a:pPr marL="0" indent="0" algn="just" rtl="1">
              <a:buNone/>
            </a:pPr>
            <a:r>
              <a:rPr lang="ar-SA" b="1" dirty="0"/>
              <a:t>الصدمة النفطية الإيجابية الأولى </a:t>
            </a:r>
            <a:r>
              <a:rPr lang="en-US" b="1" dirty="0"/>
              <a:t>1973</a:t>
            </a:r>
            <a:r>
              <a:rPr lang="ar-JO" b="1" dirty="0"/>
              <a:t>: </a:t>
            </a:r>
            <a:r>
              <a:rPr lang="ar-SA" dirty="0"/>
              <a:t>خضعت السوق النفطية منذ فترة لاحتكار القلة وسيطرة منظمة ال </a:t>
            </a:r>
            <a:r>
              <a:rPr lang="en-US" dirty="0"/>
              <a:t>OPEC </a:t>
            </a:r>
            <a:r>
              <a:rPr lang="ar-SA" dirty="0"/>
              <a:t>على التسعير، خاصة بعد حدوث أزمة </a:t>
            </a:r>
            <a:r>
              <a:rPr lang="en-US" dirty="0"/>
              <a:t>1973 </a:t>
            </a:r>
            <a:r>
              <a:rPr lang="ar-SA" dirty="0" err="1"/>
              <a:t>وا</a:t>
            </a:r>
            <a:r>
              <a:rPr lang="ar-JO" dirty="0" err="1"/>
              <a:t>ستخدام</a:t>
            </a:r>
            <a:r>
              <a:rPr lang="ar-JO" dirty="0"/>
              <a:t> النفط كسلاح خلال النزاع العربي الإسرائيلي</a:t>
            </a:r>
            <a:r>
              <a:rPr lang="en-US" dirty="0"/>
              <a:t>Yom Kippur)  (War - Arab Oil Embargo</a:t>
            </a:r>
            <a:r>
              <a:rPr lang="ar-JO" dirty="0"/>
              <a:t>، حيث قامت الدول العربية بوقف تصدير النفط للدول المساندة لإسرائيل، وعملت على تخفيض الإنتاج ب </a:t>
            </a:r>
            <a:r>
              <a:rPr lang="en-US" dirty="0"/>
              <a:t>5 </a:t>
            </a:r>
            <a:r>
              <a:rPr lang="ar-JO" dirty="0"/>
              <a:t>مليون برميل/اليوم، ليس بغرض تحقيق مكاسب اقتصادية ولكن لتحقيق أهداف سياسية، وقد تضاعفت الأسعار بما يقارب </a:t>
            </a:r>
            <a:r>
              <a:rPr lang="en-US" dirty="0"/>
              <a:t>4 </a:t>
            </a:r>
            <a:r>
              <a:rPr lang="ar-JO" dirty="0"/>
              <a:t>مرات (من </a:t>
            </a:r>
            <a:r>
              <a:rPr lang="en-US" dirty="0"/>
              <a:t>3</a:t>
            </a:r>
            <a:r>
              <a:rPr lang="ar-JO" dirty="0"/>
              <a:t>$/ب إلى </a:t>
            </a:r>
            <a:r>
              <a:rPr lang="en-US" dirty="0"/>
              <a:t>12</a:t>
            </a:r>
            <a:r>
              <a:rPr lang="ar-JO" dirty="0"/>
              <a:t>$/ب) بعد هذه الأزمة، وذلك بسبب عدم مرونة الطلب للأسعار على النفط في المدى القصير بسبب وجود توقعات تشير بحدوث عوائق مستقبلية، وكذا</a:t>
            </a:r>
            <a:r>
              <a:rPr lang="ar-DZ" dirty="0"/>
              <a:t> </a:t>
            </a:r>
            <a:r>
              <a:rPr lang="ar-JO" dirty="0"/>
              <a:t>وكذا ازدياد الطلب من قبل الدول الصناعية.</a:t>
            </a:r>
            <a:endParaRPr lang="fr-FR" dirty="0"/>
          </a:p>
        </p:txBody>
      </p:sp>
    </p:spTree>
    <p:extLst>
      <p:ext uri="{BB962C8B-B14F-4D97-AF65-F5344CB8AC3E}">
        <p14:creationId xmlns:p14="http://schemas.microsoft.com/office/powerpoint/2010/main" val="9824147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ar-SA" sz="3200" b="1" dirty="0"/>
              <a:t>المرحلة الأولى: مرحلة ازدهار الأسعار خلال السبعينات</a:t>
            </a:r>
            <a:br>
              <a:rPr lang="ar-DZ" sz="3200" b="1" dirty="0"/>
            </a:br>
            <a:r>
              <a:rPr lang="ar-DZ" sz="3200" b="1" dirty="0"/>
              <a:t>(صدمة الايجابية الأولى والثانية)</a:t>
            </a:r>
            <a:r>
              <a:rPr lang="ar-SA" sz="3200" dirty="0"/>
              <a:t>:</a:t>
            </a:r>
            <a:endParaRPr lang="fr-FR" sz="3200" dirty="0"/>
          </a:p>
        </p:txBody>
      </p:sp>
      <p:sp>
        <p:nvSpPr>
          <p:cNvPr id="3" name="Espace réservé du contenu 2"/>
          <p:cNvSpPr>
            <a:spLocks noGrp="1"/>
          </p:cNvSpPr>
          <p:nvPr>
            <p:ph idx="1"/>
          </p:nvPr>
        </p:nvSpPr>
        <p:spPr/>
        <p:txBody>
          <a:bodyPr>
            <a:normAutofit/>
          </a:bodyPr>
          <a:lstStyle/>
          <a:p>
            <a:pPr marL="0" lvl="0" indent="0" algn="just" rtl="1">
              <a:buNone/>
            </a:pPr>
            <a:r>
              <a:rPr lang="ar-JO" b="1" dirty="0"/>
              <a:t>الصدمة النفطية الإيجابية الثانية </a:t>
            </a:r>
            <a:r>
              <a:rPr lang="en-US" b="1" dirty="0"/>
              <a:t>1978</a:t>
            </a:r>
            <a:r>
              <a:rPr lang="ar-JO" b="1" dirty="0"/>
              <a:t>/</a:t>
            </a:r>
            <a:r>
              <a:rPr lang="en-US" b="1" dirty="0"/>
              <a:t>1979</a:t>
            </a:r>
            <a:r>
              <a:rPr lang="ar-JO" dirty="0"/>
              <a:t>: خلال هذه الصدمة ارتفعت أسعار النفط من </a:t>
            </a:r>
            <a:r>
              <a:rPr lang="en-US" dirty="0"/>
              <a:t>14</a:t>
            </a:r>
            <a:r>
              <a:rPr lang="ar-JO" dirty="0"/>
              <a:t>$/ب إلى </a:t>
            </a:r>
            <a:r>
              <a:rPr lang="en-US" dirty="0"/>
              <a:t>39</a:t>
            </a:r>
            <a:r>
              <a:rPr lang="ar-JO" dirty="0"/>
              <a:t>$/ب نهاية </a:t>
            </a:r>
            <a:r>
              <a:rPr lang="en-US" dirty="0"/>
              <a:t>1979 </a:t>
            </a:r>
            <a:r>
              <a:rPr lang="ar-JO" dirty="0"/>
              <a:t>وبداية الثمانينات، وهذه الصدمة الإيجابية كانت نتيجة لنقص الإمدادات النفطية بسبب الثورة الإيرانية وبعد توقف صادراتها النفطية بشكل نهائي</a:t>
            </a:r>
            <a:r>
              <a:rPr lang="ar-DZ" dirty="0"/>
              <a:t>، </a:t>
            </a:r>
            <a:r>
              <a:rPr lang="ar-JO" dirty="0"/>
              <a:t>إضافة للحرب النفطية العراقية الإيرانية والتي امتدت من سنة </a:t>
            </a:r>
            <a:r>
              <a:rPr lang="en-US" dirty="0"/>
              <a:t>1980 </a:t>
            </a:r>
            <a:r>
              <a:rPr lang="ar-JO" dirty="0"/>
              <a:t>إلى غاية </a:t>
            </a:r>
            <a:r>
              <a:rPr lang="en-US" dirty="0"/>
              <a:t>1988</a:t>
            </a:r>
            <a:r>
              <a:rPr lang="ar-SA" dirty="0"/>
              <a:t>.</a:t>
            </a:r>
            <a:endParaRPr lang="fr-FR" dirty="0"/>
          </a:p>
          <a:p>
            <a:pPr marL="0" indent="0" algn="just" rtl="1">
              <a:buNone/>
            </a:pPr>
            <a:endParaRPr lang="fr-FR" dirty="0"/>
          </a:p>
        </p:txBody>
      </p:sp>
    </p:spTree>
    <p:extLst>
      <p:ext uri="{BB962C8B-B14F-4D97-AF65-F5344CB8AC3E}">
        <p14:creationId xmlns:p14="http://schemas.microsoft.com/office/powerpoint/2010/main" val="22248349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lvl="0"/>
            <a:r>
              <a:rPr lang="ar-SA" sz="3600" b="1" dirty="0"/>
              <a:t>المرحلة الثانية: مرحلة انهيار أسعار النفط منتصف الثمانينات:</a:t>
            </a:r>
            <a:endParaRPr lang="fr-FR" sz="3600" dirty="0"/>
          </a:p>
        </p:txBody>
      </p:sp>
      <p:sp>
        <p:nvSpPr>
          <p:cNvPr id="3" name="Espace réservé du contenu 2"/>
          <p:cNvSpPr>
            <a:spLocks noGrp="1"/>
          </p:cNvSpPr>
          <p:nvPr>
            <p:ph idx="1"/>
          </p:nvPr>
        </p:nvSpPr>
        <p:spPr/>
        <p:txBody>
          <a:bodyPr/>
          <a:lstStyle/>
          <a:p>
            <a:pPr marL="0" indent="0" algn="just" rtl="1">
              <a:buNone/>
            </a:pPr>
            <a:r>
              <a:rPr lang="ar-SA" dirty="0"/>
              <a:t>استمرار ارتفاع أسعار النفط بداية الثمانينات </a:t>
            </a:r>
            <a:r>
              <a:rPr lang="ar-JO" dirty="0"/>
              <a:t>بسبب التصحيح السعري للدولار من جهة، ومن جهة أخرى بسبب الأحداث السياسية والاضطرابات التي عرفتها نهاية السبعينات في أهم مناطق الإنتاج النفطي في العالم (العراق وإيران)، وقد بقيت الأسعار تتراوح حول معدل </a:t>
            </a:r>
            <a:r>
              <a:rPr lang="en-US" dirty="0"/>
              <a:t>30 </a:t>
            </a:r>
            <a:r>
              <a:rPr lang="ar-JO" dirty="0"/>
              <a:t>دولار للبرميل، وهو ما أدى إلى عرقلة النمو الاقتصادي للدول الصناعية، وبروز حالة من الانكماش والركود، ما أثر سلبا على الطلب النفطي ودفع الأسعار نحو الأسفل مسببا الصدمة السلبية الأولى سنة </a:t>
            </a:r>
            <a:r>
              <a:rPr lang="en-US" dirty="0"/>
              <a:t>1986</a:t>
            </a:r>
            <a:r>
              <a:rPr lang="ar-JO" dirty="0"/>
              <a:t>.</a:t>
            </a:r>
            <a:endParaRPr lang="fr-FR" dirty="0"/>
          </a:p>
          <a:p>
            <a:pPr marL="0" indent="0" algn="just" rtl="1">
              <a:buNone/>
            </a:pPr>
            <a:endParaRPr lang="fr-FR" dirty="0"/>
          </a:p>
        </p:txBody>
      </p:sp>
    </p:spTree>
    <p:extLst>
      <p:ext uri="{BB962C8B-B14F-4D97-AF65-F5344CB8AC3E}">
        <p14:creationId xmlns:p14="http://schemas.microsoft.com/office/powerpoint/2010/main" val="40456939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rtl="1"/>
            <a:r>
              <a:rPr lang="ar-JO" sz="4000" b="1" dirty="0"/>
              <a:t>الصدمة السلبية الأولى: </a:t>
            </a:r>
            <a:r>
              <a:rPr lang="ar-SA" sz="4000" b="1" dirty="0"/>
              <a:t>أزمة </a:t>
            </a:r>
            <a:r>
              <a:rPr lang="en-US" sz="4000" b="1" dirty="0"/>
              <a:t>1986</a:t>
            </a:r>
            <a:r>
              <a:rPr lang="ar-JO" sz="4000" b="1" dirty="0"/>
              <a:t>: </a:t>
            </a:r>
            <a:endParaRPr lang="fr-FR" sz="4000" dirty="0"/>
          </a:p>
        </p:txBody>
      </p:sp>
      <p:sp>
        <p:nvSpPr>
          <p:cNvPr id="3" name="Espace réservé du contenu 2"/>
          <p:cNvSpPr>
            <a:spLocks noGrp="1"/>
          </p:cNvSpPr>
          <p:nvPr>
            <p:ph idx="1"/>
          </p:nvPr>
        </p:nvSpPr>
        <p:spPr/>
        <p:txBody>
          <a:bodyPr>
            <a:normAutofit fontScale="92500"/>
          </a:bodyPr>
          <a:lstStyle/>
          <a:p>
            <a:pPr marL="0" lvl="0" indent="0" algn="just" rtl="1">
              <a:buNone/>
            </a:pPr>
            <a:r>
              <a:rPr lang="ar-SA" dirty="0"/>
              <a:t>انهارت الأسعار من </a:t>
            </a:r>
            <a:r>
              <a:rPr lang="en-US" dirty="0"/>
              <a:t>30</a:t>
            </a:r>
            <a:r>
              <a:rPr lang="ar-JO" dirty="0"/>
              <a:t>$/ب نهاية سنة </a:t>
            </a:r>
            <a:r>
              <a:rPr lang="en-US" dirty="0"/>
              <a:t>1985 </a:t>
            </a:r>
            <a:r>
              <a:rPr lang="ar-JO" dirty="0"/>
              <a:t>إلى </a:t>
            </a:r>
            <a:r>
              <a:rPr lang="en-US" dirty="0"/>
              <a:t>10</a:t>
            </a:r>
            <a:r>
              <a:rPr lang="ar-JO" dirty="0"/>
              <a:t>-</a:t>
            </a:r>
            <a:r>
              <a:rPr lang="en-US" dirty="0"/>
              <a:t>12</a:t>
            </a:r>
            <a:r>
              <a:rPr lang="ar-JO" dirty="0"/>
              <a:t>$/ب </a:t>
            </a:r>
            <a:r>
              <a:rPr lang="ar-SA" dirty="0"/>
              <a:t>سنة </a:t>
            </a:r>
            <a:r>
              <a:rPr lang="en-US" dirty="0"/>
              <a:t>1986</a:t>
            </a:r>
            <a:r>
              <a:rPr lang="ar-JO" dirty="0"/>
              <a:t>، كنتيجة لاختلال التوازن بين العرض والطلب، بعد أن فقدت منظمة الأوبك السيطرة على التسعير للأسباب التالية:</a:t>
            </a:r>
            <a:endParaRPr lang="fr-FR" dirty="0"/>
          </a:p>
          <a:p>
            <a:pPr lvl="0" algn="just" rtl="1"/>
            <a:r>
              <a:rPr lang="ar-SA" dirty="0"/>
              <a:t>فائض في العرض: نجم هذا الفائض عن فوضى السوق وعدم احترام معظم دول ال </a:t>
            </a:r>
            <a:r>
              <a:rPr lang="en-US" dirty="0"/>
              <a:t>OPEC </a:t>
            </a:r>
            <a:r>
              <a:rPr lang="ar-SA" dirty="0"/>
              <a:t>لحصص الإنتاج، بالإضافة إلى الدور الذي لعبته الدول المنتجة خارج المنظمة، وكذا تسريب كميات كبيرة من المخزون الاستراتيجي لدى بعض الدول الصناعية للسوق بهدف التأثير على الأسعار، وهو ما أدى إلى ظهور فائض في العرض.</a:t>
            </a:r>
            <a:endParaRPr lang="fr-FR" dirty="0"/>
          </a:p>
        </p:txBody>
      </p:sp>
    </p:spTree>
    <p:extLst>
      <p:ext uri="{BB962C8B-B14F-4D97-AF65-F5344CB8AC3E}">
        <p14:creationId xmlns:p14="http://schemas.microsoft.com/office/powerpoint/2010/main" val="28930998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b="1" dirty="0"/>
              <a:t>المقدمة</a:t>
            </a:r>
            <a:endParaRPr lang="fr-FR" b="1" dirty="0"/>
          </a:p>
        </p:txBody>
      </p:sp>
      <p:sp>
        <p:nvSpPr>
          <p:cNvPr id="3" name="Espace réservé du contenu 2"/>
          <p:cNvSpPr>
            <a:spLocks noGrp="1"/>
          </p:cNvSpPr>
          <p:nvPr>
            <p:ph idx="1"/>
          </p:nvPr>
        </p:nvSpPr>
        <p:spPr/>
        <p:txBody>
          <a:bodyPr/>
          <a:lstStyle/>
          <a:p>
            <a:pPr marL="0" indent="0" algn="just" rtl="1">
              <a:buNone/>
            </a:pPr>
            <a:r>
              <a:rPr lang="ar-SA" dirty="0"/>
              <a:t>على مدى نصف قرن من الزمن</a:t>
            </a:r>
            <a:r>
              <a:rPr lang="ar-SA" b="1" dirty="0"/>
              <a:t> </a:t>
            </a:r>
            <a:r>
              <a:rPr lang="ar-SA" dirty="0"/>
              <a:t>شهدت السوق النفطية العالمية تغيرات جذرية جاءت تارة كنتيجة لتقلبات دورية، وتارة أخرى كرد على تغيرات هيكلية حيث ترتفع أسعار النفط إلى مستويات جديدة ودائمة، </a:t>
            </a:r>
            <a:r>
              <a:rPr lang="ar-JO" dirty="0"/>
              <a:t>وبالرغم من كون التقلب المستمر هو السمة الغالبة على أسعار النفط منذ البداية إلا أن الاضطرابات التي شهدتها السوق النفطية خلال العقد الأخير أدت إلى إعادة التفكير في العوامل المتحكمة في التسعير، إذ أن الأمر تخطى أن يكون مجرد تقلبات ظرفية ناتجة عن تقلب في العرض والطلب.</a:t>
            </a:r>
            <a:endParaRPr lang="fr-FR" dirty="0"/>
          </a:p>
          <a:p>
            <a:pPr marL="0" indent="0" algn="just" rtl="1">
              <a:buNone/>
            </a:pPr>
            <a:endParaRPr lang="fr-FR" dirty="0"/>
          </a:p>
        </p:txBody>
      </p:sp>
    </p:spTree>
    <p:extLst>
      <p:ext uri="{BB962C8B-B14F-4D97-AF65-F5344CB8AC3E}">
        <p14:creationId xmlns:p14="http://schemas.microsoft.com/office/powerpoint/2010/main" val="22724822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32656"/>
            <a:ext cx="8229600" cy="5793507"/>
          </a:xfrm>
        </p:spPr>
        <p:txBody>
          <a:bodyPr>
            <a:normAutofit/>
          </a:bodyPr>
          <a:lstStyle/>
          <a:p>
            <a:pPr lvl="0" algn="just" rtl="1"/>
            <a:r>
              <a:rPr lang="ar-JO" dirty="0"/>
              <a:t>انكماش الطلب: نتيجة ل</a:t>
            </a:r>
            <a:r>
              <a:rPr lang="ar-SA" dirty="0"/>
              <a:t>حالة الركود الاقتصادي الذي عايشته الدول الصناعية خلال تلك الفترة من جهة، ومن جهة أخرى</a:t>
            </a:r>
            <a:r>
              <a:rPr lang="ar-JO" dirty="0"/>
              <a:t> تزايد دور وكالة الطاقة الدولية والتي عملت منذ انشائها على تقوية موقف المستهلكين للنفط والتأثير على الأسعار، من خلال مجموعة من السياسات التي تستهدف ترشيد استهلاك الطاقة النفطية، ما أدى إلى تراجع الطلب النفطي.</a:t>
            </a:r>
            <a:endParaRPr lang="ar-DZ" dirty="0"/>
          </a:p>
          <a:p>
            <a:pPr marL="0" lvl="0" indent="0" algn="just" rtl="1">
              <a:buNone/>
            </a:pPr>
            <a:r>
              <a:rPr lang="ar-JO" dirty="0"/>
              <a:t>ومنه فإن انهيار الأسعار سنة </a:t>
            </a:r>
            <a:r>
              <a:rPr lang="en-US" dirty="0"/>
              <a:t>1986 </a:t>
            </a:r>
            <a:r>
              <a:rPr lang="ar-JO" dirty="0"/>
              <a:t>جاء نتيجة لفجوة كبيرة بين العرض والطلب نتيجة العرض المفرط، وتقلص الطلب. واستقرت الأسعار عند مستويات منخفضة حتى نهاية عشرية الثمانينات</a:t>
            </a:r>
            <a:r>
              <a:rPr lang="ar-SA" dirty="0"/>
              <a:t>. </a:t>
            </a:r>
            <a:endParaRPr lang="fr-FR" dirty="0"/>
          </a:p>
          <a:p>
            <a:pPr lvl="0" algn="just" rtl="1"/>
            <a:endParaRPr lang="fr-FR" dirty="0"/>
          </a:p>
        </p:txBody>
      </p:sp>
    </p:spTree>
    <p:extLst>
      <p:ext uri="{BB962C8B-B14F-4D97-AF65-F5344CB8AC3E}">
        <p14:creationId xmlns:p14="http://schemas.microsoft.com/office/powerpoint/2010/main" val="27390282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0"/>
            <a:r>
              <a:rPr lang="ar-SA" sz="3200" b="1" dirty="0"/>
              <a:t>المرحلة الثالثة: مرحلة انتعاش الأسعار بداية التسعينات</a:t>
            </a:r>
            <a:endParaRPr lang="fr-FR" sz="3200" dirty="0"/>
          </a:p>
        </p:txBody>
      </p:sp>
      <p:sp>
        <p:nvSpPr>
          <p:cNvPr id="3" name="Espace réservé du contenu 2"/>
          <p:cNvSpPr>
            <a:spLocks noGrp="1"/>
          </p:cNvSpPr>
          <p:nvPr>
            <p:ph idx="1"/>
          </p:nvPr>
        </p:nvSpPr>
        <p:spPr/>
        <p:txBody>
          <a:bodyPr/>
          <a:lstStyle/>
          <a:p>
            <a:pPr marL="0" indent="0" algn="just" rtl="1">
              <a:buNone/>
            </a:pPr>
            <a:r>
              <a:rPr lang="fr-FR" b="1" dirty="0"/>
              <a:t> </a:t>
            </a:r>
            <a:r>
              <a:rPr lang="ar-SA" dirty="0"/>
              <a:t>تعافت الأسعار قليلا خلال بداية التسعينات بعد أزمة حرب الخليج الثانية</a:t>
            </a:r>
            <a:r>
              <a:rPr lang="ar-JO" dirty="0"/>
              <a:t>، وقد </a:t>
            </a:r>
            <a:r>
              <a:rPr lang="ar-SA" dirty="0"/>
              <a:t>سبب اندلاع الحرب النفطية بين الكويت والعراق سنة </a:t>
            </a:r>
            <a:r>
              <a:rPr lang="en-US" dirty="0"/>
              <a:t>1990</a:t>
            </a:r>
            <a:r>
              <a:rPr lang="ar-SA" dirty="0"/>
              <a:t>و</a:t>
            </a:r>
            <a:r>
              <a:rPr lang="en-US" dirty="0"/>
              <a:t> 1991</a:t>
            </a:r>
            <a:r>
              <a:rPr lang="ar-SA" dirty="0"/>
              <a:t>حالة من القلق وعدم التأكد في السوق النفطي الأمر الذي دفع بأسعار النفط إلى أعلى محدثا الصدمة السعرية الموجبة الثالثة، وكما هو موضح بالشكل فقد ارتفعت الأسعار سنة </a:t>
            </a:r>
            <a:r>
              <a:rPr lang="en-US" dirty="0"/>
              <a:t>1990 </a:t>
            </a:r>
            <a:r>
              <a:rPr lang="ar-SA" dirty="0"/>
              <a:t>لتناهز </a:t>
            </a:r>
            <a:r>
              <a:rPr lang="en-US" dirty="0"/>
              <a:t>22.26</a:t>
            </a:r>
            <a:r>
              <a:rPr lang="ar-SA" dirty="0"/>
              <a:t>$/البرميل. </a:t>
            </a:r>
            <a:r>
              <a:rPr lang="ar-DZ" dirty="0"/>
              <a:t>و</a:t>
            </a:r>
            <a:r>
              <a:rPr lang="ar-SA" dirty="0"/>
              <a:t>قد </a:t>
            </a:r>
            <a:r>
              <a:rPr lang="ar-JO" dirty="0"/>
              <a:t>استقرت الأسعار في مستويات تفوق </a:t>
            </a:r>
            <a:r>
              <a:rPr lang="en-US" dirty="0"/>
              <a:t>16</a:t>
            </a:r>
            <a:r>
              <a:rPr lang="ar-JO" dirty="0"/>
              <a:t>$/ب لغاية سنة </a:t>
            </a:r>
            <a:r>
              <a:rPr lang="en-US" dirty="0"/>
              <a:t>1997</a:t>
            </a:r>
            <a:r>
              <a:rPr lang="ar-SA" dirty="0"/>
              <a:t>.</a:t>
            </a:r>
            <a:endParaRPr lang="fr-FR" dirty="0"/>
          </a:p>
          <a:p>
            <a:pPr marL="0" indent="0" algn="just" rtl="1">
              <a:buNone/>
            </a:pPr>
            <a:endParaRPr lang="fr-FR" dirty="0"/>
          </a:p>
        </p:txBody>
      </p:sp>
    </p:spTree>
    <p:extLst>
      <p:ext uri="{BB962C8B-B14F-4D97-AF65-F5344CB8AC3E}">
        <p14:creationId xmlns:p14="http://schemas.microsoft.com/office/powerpoint/2010/main" val="4189126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rtl="1"/>
            <a:r>
              <a:rPr lang="ar-SA" b="1" dirty="0"/>
              <a:t>المرحلة الرابعة: انهيار الأسعار سنة </a:t>
            </a:r>
            <a:r>
              <a:rPr lang="en-US" b="1" dirty="0"/>
              <a:t>1998</a:t>
            </a:r>
            <a:r>
              <a:rPr lang="en-US" dirty="0"/>
              <a:t> </a:t>
            </a:r>
            <a:endParaRPr lang="fr-FR" dirty="0"/>
          </a:p>
        </p:txBody>
      </p:sp>
      <p:sp>
        <p:nvSpPr>
          <p:cNvPr id="3" name="Espace réservé du contenu 2"/>
          <p:cNvSpPr>
            <a:spLocks noGrp="1"/>
          </p:cNvSpPr>
          <p:nvPr>
            <p:ph idx="1"/>
          </p:nvPr>
        </p:nvSpPr>
        <p:spPr/>
        <p:txBody>
          <a:bodyPr>
            <a:normAutofit/>
          </a:bodyPr>
          <a:lstStyle/>
          <a:p>
            <a:pPr algn="just" rtl="1"/>
            <a:r>
              <a:rPr lang="fr-FR" dirty="0"/>
              <a:t> </a:t>
            </a:r>
            <a:r>
              <a:rPr lang="ar-SA" dirty="0"/>
              <a:t>انخفضت أسعار النفط بشكل حاد ليصل مستويات أدنى من تلك التي شهدتها أزمة </a:t>
            </a:r>
            <a:r>
              <a:rPr lang="en-US" dirty="0"/>
              <a:t>1986 </a:t>
            </a:r>
            <a:r>
              <a:rPr lang="ar-SA" dirty="0"/>
              <a:t>(حيث بلغت الأسعار </a:t>
            </a:r>
            <a:r>
              <a:rPr lang="en-US" dirty="0"/>
              <a:t>13.53</a:t>
            </a:r>
            <a:r>
              <a:rPr lang="ar-SA" dirty="0"/>
              <a:t>$) بينما انخفضت سنة </a:t>
            </a:r>
            <a:r>
              <a:rPr lang="en-US" dirty="0"/>
              <a:t>1998 </a:t>
            </a:r>
            <a:r>
              <a:rPr lang="ar-JO" dirty="0"/>
              <a:t>إلى </a:t>
            </a:r>
            <a:r>
              <a:rPr lang="en-US" dirty="0"/>
              <a:t>12.28</a:t>
            </a:r>
            <a:r>
              <a:rPr lang="ar-SA" dirty="0"/>
              <a:t>$. وجاءت هذه الصدمة النفطية نتيجة </a:t>
            </a:r>
            <a:r>
              <a:rPr lang="ar-SA" b="1" dirty="0"/>
              <a:t>لأزمة الركود الآسيوي</a:t>
            </a:r>
            <a:r>
              <a:rPr lang="ar-SA" dirty="0"/>
              <a:t>، وانخفاض نمو الطلب على الطاقة حول العالم وما رافقه من زيادة عرض النفط بسبب زيادة إنتاج الدول المستهلكة.  </a:t>
            </a:r>
            <a:endParaRPr lang="fr-FR" dirty="0"/>
          </a:p>
          <a:p>
            <a:pPr marL="0" indent="0" algn="just" rtl="1">
              <a:buNone/>
            </a:pPr>
            <a:endParaRPr lang="fr-FR" dirty="0"/>
          </a:p>
        </p:txBody>
      </p:sp>
    </p:spTree>
    <p:extLst>
      <p:ext uri="{BB962C8B-B14F-4D97-AF65-F5344CB8AC3E}">
        <p14:creationId xmlns:p14="http://schemas.microsoft.com/office/powerpoint/2010/main" val="14588911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354162"/>
          </a:xfrm>
        </p:spPr>
        <p:txBody>
          <a:bodyPr>
            <a:noAutofit/>
          </a:bodyPr>
          <a:lstStyle/>
          <a:p>
            <a:pPr lvl="0" rtl="1"/>
            <a:r>
              <a:rPr lang="ar-SA" sz="3600" b="1" dirty="0"/>
              <a:t>المرحلة الخامسة: ازدهار أسعار النفط بداية القرن الواحد والعشرين</a:t>
            </a:r>
            <a:r>
              <a:rPr lang="ar-DZ" sz="2800" b="1" dirty="0"/>
              <a:t>:</a:t>
            </a:r>
            <a:endParaRPr lang="fr-FR" sz="2800" dirty="0"/>
          </a:p>
        </p:txBody>
      </p:sp>
      <p:pic>
        <p:nvPicPr>
          <p:cNvPr id="4" name="Picture 8"/>
          <p:cNvPicPr/>
          <p:nvPr/>
        </p:nvPicPr>
        <p:blipFill rotWithShape="1">
          <a:blip r:embed="rId2">
            <a:extLst>
              <a:ext uri="{28A0092B-C50C-407E-A947-70E740481C1C}">
                <a14:useLocalDpi xmlns:a14="http://schemas.microsoft.com/office/drawing/2010/main" val="0"/>
              </a:ext>
            </a:extLst>
          </a:blip>
          <a:srcRect l="12441" t="14733" r="9908" b="6177"/>
          <a:stretch/>
        </p:blipFill>
        <p:spPr bwMode="auto">
          <a:xfrm>
            <a:off x="647564" y="2584073"/>
            <a:ext cx="7848872" cy="3790166"/>
          </a:xfrm>
          <a:prstGeom prst="rect">
            <a:avLst/>
          </a:prstGeom>
          <a:ln w="19050" cap="sq">
            <a:solidFill>
              <a:srgbClr val="000000"/>
            </a:solidFill>
            <a:prstDash val="solid"/>
            <a:miter lim="800000"/>
          </a:ln>
          <a:effectLst/>
          <a:extLst>
            <a:ext uri="{53640926-AAD7-44D8-BBD7-CCE9431645EC}">
              <a14:shadowObscured xmlns:a14="http://schemas.microsoft.com/office/drawing/2010/main"/>
            </a:ext>
          </a:extLst>
        </p:spPr>
      </p:pic>
      <p:sp>
        <p:nvSpPr>
          <p:cNvPr id="5" name="ZoneTexte 4">
            <a:extLst>
              <a:ext uri="{FF2B5EF4-FFF2-40B4-BE49-F238E27FC236}">
                <a16:creationId xmlns:a16="http://schemas.microsoft.com/office/drawing/2014/main" id="{DBD05018-29DE-46DD-9B81-EAF41DC24DBC}"/>
              </a:ext>
            </a:extLst>
          </p:cNvPr>
          <p:cNvSpPr txBox="1"/>
          <p:nvPr/>
        </p:nvSpPr>
        <p:spPr>
          <a:xfrm>
            <a:off x="590872" y="1629966"/>
            <a:ext cx="8229600" cy="954107"/>
          </a:xfrm>
          <a:prstGeom prst="rect">
            <a:avLst/>
          </a:prstGeom>
          <a:noFill/>
        </p:spPr>
        <p:txBody>
          <a:bodyPr wrap="square">
            <a:spAutoFit/>
          </a:bodyPr>
          <a:lstStyle/>
          <a:p>
            <a:pPr algn="just" rtl="1"/>
            <a:r>
              <a:rPr lang="ar-JO" sz="2800" dirty="0"/>
              <a:t>تميّزت </a:t>
            </a:r>
            <a:r>
              <a:rPr lang="ar-SA" sz="2800" dirty="0"/>
              <a:t>عشرية </a:t>
            </a:r>
            <a:r>
              <a:rPr lang="ar-SA" sz="2800" dirty="0" err="1"/>
              <a:t>الألفينات</a:t>
            </a:r>
            <a:r>
              <a:rPr lang="ar-SA" sz="2800" dirty="0"/>
              <a:t> بازدياد نشاط المضاربة في الأسواق الآجلة للنفط</a:t>
            </a:r>
            <a:r>
              <a:rPr lang="ar-DZ" sz="2800" dirty="0"/>
              <a:t>، وانخفاض سعر صرف الدولار.</a:t>
            </a:r>
            <a:r>
              <a:rPr lang="ar-SA" sz="2800" b="1" dirty="0"/>
              <a:t> </a:t>
            </a:r>
            <a:endParaRPr lang="fr-FR" sz="2800" dirty="0"/>
          </a:p>
        </p:txBody>
      </p:sp>
    </p:spTree>
    <p:extLst>
      <p:ext uri="{BB962C8B-B14F-4D97-AF65-F5344CB8AC3E}">
        <p14:creationId xmlns:p14="http://schemas.microsoft.com/office/powerpoint/2010/main" val="39586733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rtl="1"/>
            <a:r>
              <a:rPr lang="ar-SA" sz="3200" b="1" dirty="0"/>
              <a:t>أزمة أحداث</a:t>
            </a:r>
            <a:r>
              <a:rPr lang="ar-DZ" sz="3200" b="1" dirty="0"/>
              <a:t> </a:t>
            </a:r>
            <a:r>
              <a:rPr lang="en-US" sz="3200" b="1" dirty="0"/>
              <a:t>11 </a:t>
            </a:r>
            <a:r>
              <a:rPr lang="ar-SA" sz="3200" b="1" dirty="0"/>
              <a:t>سبتمبر </a:t>
            </a:r>
            <a:r>
              <a:rPr lang="en-US" sz="3200" b="1" dirty="0"/>
              <a:t>2001 </a:t>
            </a:r>
            <a:r>
              <a:rPr lang="ar-SA" sz="3200" b="1" dirty="0"/>
              <a:t>في الولايات</a:t>
            </a:r>
            <a:r>
              <a:rPr lang="ar-DZ" sz="3200" b="1" dirty="0"/>
              <a:t> </a:t>
            </a:r>
            <a:r>
              <a:rPr lang="ar-SA" sz="3200" b="1" dirty="0"/>
              <a:t>المتحدة الأمريكية: </a:t>
            </a:r>
            <a:endParaRPr lang="fr-FR" sz="3200" dirty="0"/>
          </a:p>
        </p:txBody>
      </p:sp>
      <p:sp>
        <p:nvSpPr>
          <p:cNvPr id="3" name="Espace réservé du contenu 2"/>
          <p:cNvSpPr>
            <a:spLocks noGrp="1"/>
          </p:cNvSpPr>
          <p:nvPr>
            <p:ph idx="1"/>
          </p:nvPr>
        </p:nvSpPr>
        <p:spPr/>
        <p:txBody>
          <a:bodyPr>
            <a:normAutofit/>
          </a:bodyPr>
          <a:lstStyle/>
          <a:p>
            <a:pPr marL="0" lvl="0" indent="0" algn="just" rtl="1">
              <a:buNone/>
            </a:pPr>
            <a:r>
              <a:rPr lang="ar-SA" dirty="0"/>
              <a:t>أثرت هذه الأحداث بشكل سلبي على معدل النمو الاقتصادي الذي شهد نوع من التدهور ما انعكس على أسعار النفط الخام التي انخفضت بدورها على مدى عدة شهور نتيجة الانخفاض الحاد في الطلب العالمي على النفط (أنظر الشكل)، </a:t>
            </a:r>
            <a:r>
              <a:rPr lang="ar-DZ" dirty="0"/>
              <a:t>و</a:t>
            </a:r>
            <a:r>
              <a:rPr lang="ar-SA" dirty="0"/>
              <a:t>قد انتقل متوسط أسعار النفط من </a:t>
            </a:r>
            <a:r>
              <a:rPr lang="en-US" dirty="0"/>
              <a:t>27.6</a:t>
            </a:r>
            <a:r>
              <a:rPr lang="ar-JO" dirty="0"/>
              <a:t>$ </a:t>
            </a:r>
            <a:r>
              <a:rPr lang="ar-SA" dirty="0"/>
              <a:t>سنة </a:t>
            </a:r>
            <a:r>
              <a:rPr lang="en-US" dirty="0"/>
              <a:t>2000 </a:t>
            </a:r>
            <a:r>
              <a:rPr lang="ar-SA" dirty="0"/>
              <a:t>إلى </a:t>
            </a:r>
            <a:r>
              <a:rPr lang="en-US" dirty="0"/>
              <a:t>23.12</a:t>
            </a:r>
            <a:r>
              <a:rPr lang="ar-JO" dirty="0"/>
              <a:t>$ سنة </a:t>
            </a:r>
            <a:r>
              <a:rPr lang="en-US" dirty="0"/>
              <a:t>2001</a:t>
            </a:r>
            <a:r>
              <a:rPr lang="ar-JO" dirty="0"/>
              <a:t>. </a:t>
            </a:r>
            <a:r>
              <a:rPr lang="ar-SA" dirty="0"/>
              <a:t>وكرد فعل لمنظمة </a:t>
            </a:r>
            <a:r>
              <a:rPr lang="en-US" dirty="0"/>
              <a:t>OPEC </a:t>
            </a:r>
            <a:r>
              <a:rPr lang="ar-SA" dirty="0"/>
              <a:t>ومحاولة منها لمواجهة الانخفاض في الأسعار قامت </a:t>
            </a:r>
            <a:r>
              <a:rPr lang="ar-JO" dirty="0"/>
              <a:t>بتخفيض الإنتاج بحوالي </a:t>
            </a:r>
            <a:r>
              <a:rPr lang="en-US" dirty="0"/>
              <a:t>1.5</a:t>
            </a:r>
            <a:r>
              <a:rPr lang="ar-JO" dirty="0"/>
              <a:t> مليون برميل بداية من شهر </a:t>
            </a:r>
            <a:r>
              <a:rPr lang="ar-JO" dirty="0" err="1"/>
              <a:t>جانفي</a:t>
            </a:r>
            <a:r>
              <a:rPr lang="ar-JO" dirty="0"/>
              <a:t> </a:t>
            </a:r>
            <a:r>
              <a:rPr lang="en-US" dirty="0"/>
              <a:t>2002 </a:t>
            </a:r>
            <a:r>
              <a:rPr lang="ar-JO" dirty="0"/>
              <a:t>مما أنعش سلة أسعار الأوبك. </a:t>
            </a:r>
            <a:endParaRPr lang="fr-FR" dirty="0"/>
          </a:p>
          <a:p>
            <a:pPr marL="0" indent="0" algn="just" rtl="1">
              <a:buNone/>
            </a:pPr>
            <a:endParaRPr lang="fr-FR" dirty="0"/>
          </a:p>
        </p:txBody>
      </p:sp>
    </p:spTree>
    <p:extLst>
      <p:ext uri="{BB962C8B-B14F-4D97-AF65-F5344CB8AC3E}">
        <p14:creationId xmlns:p14="http://schemas.microsoft.com/office/powerpoint/2010/main" val="4085893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rtl="1"/>
            <a:r>
              <a:rPr lang="ar-SA" b="1" dirty="0"/>
              <a:t>أزمة حرب العراق </a:t>
            </a:r>
            <a:r>
              <a:rPr lang="en-US" b="1" dirty="0"/>
              <a:t>2003</a:t>
            </a:r>
            <a:r>
              <a:rPr lang="ar-SA" b="1" dirty="0"/>
              <a:t>:</a:t>
            </a:r>
            <a:endParaRPr lang="fr-FR" dirty="0"/>
          </a:p>
        </p:txBody>
      </p:sp>
      <p:sp>
        <p:nvSpPr>
          <p:cNvPr id="3" name="Espace réservé du contenu 2"/>
          <p:cNvSpPr>
            <a:spLocks noGrp="1"/>
          </p:cNvSpPr>
          <p:nvPr>
            <p:ph idx="1"/>
          </p:nvPr>
        </p:nvSpPr>
        <p:spPr/>
        <p:txBody>
          <a:bodyPr/>
          <a:lstStyle/>
          <a:p>
            <a:pPr lvl="0" algn="just" rtl="1"/>
            <a:r>
              <a:rPr lang="ar-SA" b="1" dirty="0"/>
              <a:t>: </a:t>
            </a:r>
            <a:r>
              <a:rPr lang="ar-SA" dirty="0"/>
              <a:t>بالإضافة للإضرابات في فنزويلا، شكل اجتياح الولايات المتحدة الأمريكية لدولة العراق صدمة سلبية في جانب العرض النفطي، ما أدى إلى ارتفاع أسعار النفط الخام عند نهاية الربع الأول من </a:t>
            </a:r>
            <a:r>
              <a:rPr lang="en-US" dirty="0"/>
              <a:t>2003 </a:t>
            </a:r>
            <a:r>
              <a:rPr lang="ar-SA" dirty="0"/>
              <a:t>إلى مستويات قياسية. </a:t>
            </a:r>
            <a:endParaRPr lang="fr-FR" dirty="0"/>
          </a:p>
        </p:txBody>
      </p:sp>
    </p:spTree>
    <p:extLst>
      <p:ext uri="{BB962C8B-B14F-4D97-AF65-F5344CB8AC3E}">
        <p14:creationId xmlns:p14="http://schemas.microsoft.com/office/powerpoint/2010/main" val="1783116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ar-DZ" sz="3200" b="1" dirty="0"/>
              <a:t>استمرار ارتفاع أسعار النفط خلال العشرية الأولى من </a:t>
            </a:r>
            <a:r>
              <a:rPr lang="ar-DZ" sz="3200" b="1" dirty="0" err="1"/>
              <a:t>الألفينات</a:t>
            </a:r>
            <a:r>
              <a:rPr lang="ar-DZ" sz="3200" b="1" dirty="0"/>
              <a:t>:</a:t>
            </a:r>
            <a:endParaRPr lang="fr-FR" sz="3200" b="1" dirty="0"/>
          </a:p>
        </p:txBody>
      </p:sp>
      <p:sp>
        <p:nvSpPr>
          <p:cNvPr id="3" name="Espace réservé du contenu 2"/>
          <p:cNvSpPr>
            <a:spLocks noGrp="1"/>
          </p:cNvSpPr>
          <p:nvPr>
            <p:ph idx="1"/>
          </p:nvPr>
        </p:nvSpPr>
        <p:spPr/>
        <p:txBody>
          <a:bodyPr/>
          <a:lstStyle/>
          <a:p>
            <a:pPr algn="just" rtl="1"/>
            <a:r>
              <a:rPr lang="ar-SA" dirty="0"/>
              <a:t>وبدأت أسعار النفط تسجل ارتفاعا متواصلا غير مسبوق، حيث قفزت الأسعار سنة </a:t>
            </a:r>
            <a:r>
              <a:rPr lang="en-US" b="1" dirty="0"/>
              <a:t>2004</a:t>
            </a:r>
            <a:r>
              <a:rPr lang="en-US" dirty="0"/>
              <a:t> </a:t>
            </a:r>
            <a:r>
              <a:rPr lang="ar-SA" dirty="0"/>
              <a:t>إلى </a:t>
            </a:r>
            <a:r>
              <a:rPr lang="en-US" dirty="0"/>
              <a:t>36.05</a:t>
            </a:r>
            <a:r>
              <a:rPr lang="ar-JO" dirty="0"/>
              <a:t>$، </a:t>
            </a:r>
            <a:r>
              <a:rPr lang="ar-SA" dirty="0"/>
              <a:t>نتيجة استمرار تراجع سعر صرف الدولار الأمريكي أمام العملات الرئيسية الأخرى</a:t>
            </a:r>
            <a:r>
              <a:rPr lang="ar-JO" dirty="0"/>
              <a:t>، كما أن </a:t>
            </a:r>
            <a:r>
              <a:rPr lang="ar-SA" dirty="0"/>
              <a:t>توقف روسيا عن الإنتاج بسبب خلاف الحكومة الروسية مع شركة </a:t>
            </a:r>
            <a:r>
              <a:rPr lang="en-US" dirty="0" err="1"/>
              <a:t>Yukos</a:t>
            </a:r>
            <a:r>
              <a:rPr lang="en-US" dirty="0"/>
              <a:t> </a:t>
            </a:r>
            <a:r>
              <a:rPr lang="ar-SA" dirty="0"/>
              <a:t>النفطية، وزيادة حدة </a:t>
            </a:r>
            <a:r>
              <a:rPr lang="ar-JO" dirty="0"/>
              <a:t>التوتر السياسي في الشرق الأوسط أثرا سلبا على جانب العرض، ما خلق فجوة بين العرض والطلب، خاصة مع تزايد الطلب على النفط الخام </a:t>
            </a:r>
            <a:r>
              <a:rPr lang="ar-SA" dirty="0"/>
              <a:t>من </a:t>
            </a:r>
            <a:r>
              <a:rPr lang="ar-SA" b="1" dirty="0"/>
              <a:t>قبل دول شرق آسيا (الصين).</a:t>
            </a:r>
            <a:endParaRPr lang="fr-FR" b="1" dirty="0"/>
          </a:p>
          <a:p>
            <a:pPr marL="0" indent="0" algn="just" rtl="1">
              <a:buNone/>
            </a:pPr>
            <a:endParaRPr lang="fr-FR" dirty="0"/>
          </a:p>
        </p:txBody>
      </p:sp>
    </p:spTree>
    <p:extLst>
      <p:ext uri="{BB962C8B-B14F-4D97-AF65-F5344CB8AC3E}">
        <p14:creationId xmlns:p14="http://schemas.microsoft.com/office/powerpoint/2010/main" val="18169225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36712"/>
            <a:ext cx="8229600" cy="5289451"/>
          </a:xfrm>
        </p:spPr>
        <p:txBody>
          <a:bodyPr/>
          <a:lstStyle/>
          <a:p>
            <a:pPr marL="0" indent="0" algn="just" rtl="1">
              <a:buNone/>
            </a:pPr>
            <a:r>
              <a:rPr lang="ar-SA" dirty="0"/>
              <a:t>واصلت الأسعار مسارها التصاعدي خلال سنتي </a:t>
            </a:r>
            <a:r>
              <a:rPr lang="en-US" dirty="0"/>
              <a:t> 2005</a:t>
            </a:r>
            <a:r>
              <a:rPr lang="ar-SA" dirty="0"/>
              <a:t>و</a:t>
            </a:r>
            <a:r>
              <a:rPr lang="en-US" dirty="0"/>
              <a:t>2006</a:t>
            </a:r>
            <a:r>
              <a:rPr lang="ar-SA" dirty="0"/>
              <a:t> متجاوزة عتبة ال </a:t>
            </a:r>
            <a:r>
              <a:rPr lang="en-US" dirty="0"/>
              <a:t>60</a:t>
            </a:r>
            <a:r>
              <a:rPr lang="ar-JO" dirty="0"/>
              <a:t>$</a:t>
            </a:r>
            <a:r>
              <a:rPr lang="ar-SA" dirty="0"/>
              <a:t>، حيث ارتفعت أسعار النفط بشكل جنوني، وبنهاية عام </a:t>
            </a:r>
            <a:r>
              <a:rPr lang="en-US" dirty="0"/>
              <a:t>2007 </a:t>
            </a:r>
            <a:r>
              <a:rPr lang="ar-SA" dirty="0"/>
              <a:t>كسرت حواجز قياسية </a:t>
            </a:r>
            <a:r>
              <a:rPr lang="ar-JO" dirty="0"/>
              <a:t>محققة </a:t>
            </a:r>
            <a:r>
              <a:rPr lang="en-US" dirty="0"/>
              <a:t>100</a:t>
            </a:r>
            <a:r>
              <a:rPr lang="ar-JO" dirty="0"/>
              <a:t>$/للبرميل، نتيجة الأسباب السابقة الذكر بالإضافة إلى بوادر ظهور أزمة الرهن العقاري في الولايات المتحدة الأمريكية، وكذلك حدة المضاربة في السوق النفطي، بالإضافة إلى ارتفاع الطلب النفطي خاصة من جانب الولايات المتحدة الأمريكية، وكذلك انخفاض العرض النفطي من قبل هذه الأخيرة والدول الأخرى كسوريا وإندونيسيا.</a:t>
            </a:r>
            <a:endParaRPr lang="fr-FR" dirty="0"/>
          </a:p>
          <a:p>
            <a:pPr marL="0" indent="0" algn="just" rtl="1">
              <a:buNone/>
            </a:pPr>
            <a:endParaRPr lang="fr-FR" dirty="0"/>
          </a:p>
        </p:txBody>
      </p:sp>
    </p:spTree>
    <p:extLst>
      <p:ext uri="{BB962C8B-B14F-4D97-AF65-F5344CB8AC3E}">
        <p14:creationId xmlns:p14="http://schemas.microsoft.com/office/powerpoint/2010/main" val="11464418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0" rtl="1"/>
            <a:r>
              <a:rPr lang="ar-SA" b="1" dirty="0"/>
              <a:t>الأزمة المالية العالمية </a:t>
            </a:r>
            <a:r>
              <a:rPr lang="en-US" b="1" dirty="0"/>
              <a:t>2008</a:t>
            </a:r>
            <a:r>
              <a:rPr lang="ar-SA" b="1" dirty="0"/>
              <a:t> وانعكاساتها:</a:t>
            </a:r>
            <a:endParaRPr lang="fr-FR" dirty="0"/>
          </a:p>
        </p:txBody>
      </p:sp>
      <p:sp>
        <p:nvSpPr>
          <p:cNvPr id="3" name="Espace réservé du contenu 2"/>
          <p:cNvSpPr>
            <a:spLocks noGrp="1"/>
          </p:cNvSpPr>
          <p:nvPr>
            <p:ph idx="1"/>
          </p:nvPr>
        </p:nvSpPr>
        <p:spPr/>
        <p:txBody>
          <a:bodyPr/>
          <a:lstStyle/>
          <a:p>
            <a:pPr marL="0" indent="0" algn="just" rtl="1">
              <a:buNone/>
            </a:pPr>
            <a:r>
              <a:rPr lang="ar-SA" dirty="0"/>
              <a:t>تميزت سنة </a:t>
            </a:r>
            <a:r>
              <a:rPr lang="en-US" dirty="0"/>
              <a:t>2008 </a:t>
            </a:r>
            <a:r>
              <a:rPr lang="ar-SA" dirty="0"/>
              <a:t>في بدايتها باتخاذ أسعار النفط منحى تصاعدي، حيث تخطت الأسعار حاجز </a:t>
            </a:r>
            <a:r>
              <a:rPr lang="en-US" dirty="0"/>
              <a:t>80 </a:t>
            </a:r>
            <a:r>
              <a:rPr lang="ar-SA" dirty="0"/>
              <a:t>دولار خلال الأشهر الأولى من سنة </a:t>
            </a:r>
            <a:r>
              <a:rPr lang="en-US" dirty="0"/>
              <a:t>2008 </a:t>
            </a:r>
            <a:r>
              <a:rPr lang="ar-SA" dirty="0"/>
              <a:t>لتصل في شهر</a:t>
            </a:r>
            <a:r>
              <a:rPr lang="en-US" dirty="0"/>
              <a:t> </a:t>
            </a:r>
            <a:r>
              <a:rPr lang="ar-SA" u="sng" dirty="0">
                <a:hlinkClick r:id="rId2" tooltip="مارس"/>
              </a:rPr>
              <a:t>مارس</a:t>
            </a:r>
            <a:r>
              <a:rPr lang="en-US" dirty="0"/>
              <a:t> </a:t>
            </a:r>
            <a:r>
              <a:rPr lang="ar-SA" dirty="0"/>
              <a:t>ال </a:t>
            </a:r>
            <a:r>
              <a:rPr lang="en-US" dirty="0"/>
              <a:t>100 </a:t>
            </a:r>
            <a:r>
              <a:rPr lang="ar-SA" dirty="0"/>
              <a:t>دولار</a:t>
            </a:r>
            <a:r>
              <a:rPr lang="ar-JO" dirty="0"/>
              <a:t>، لت</a:t>
            </a:r>
            <a:r>
              <a:rPr lang="ar-SA" dirty="0"/>
              <a:t>واصل بعد ذلك الارتفاع إلى أن وصلت أعلى مستوياتها في التاريخ في شهر</a:t>
            </a:r>
            <a:r>
              <a:rPr lang="en-US" dirty="0"/>
              <a:t> </a:t>
            </a:r>
            <a:r>
              <a:rPr lang="ar-SA" u="sng" dirty="0" err="1">
                <a:hlinkClick r:id="rId3" tooltip="يوليو"/>
              </a:rPr>
              <a:t>جويلية</a:t>
            </a:r>
            <a:r>
              <a:rPr lang="en-US" dirty="0"/>
              <a:t> </a:t>
            </a:r>
            <a:r>
              <a:rPr lang="ar-SA" dirty="0"/>
              <a:t>من سنة </a:t>
            </a:r>
            <a:r>
              <a:rPr lang="en-US" dirty="0"/>
              <a:t>2008 </a:t>
            </a:r>
            <a:r>
              <a:rPr lang="ar-SA" dirty="0"/>
              <a:t>والذي كان حوالي </a:t>
            </a:r>
            <a:r>
              <a:rPr lang="en-US" dirty="0"/>
              <a:t>148.28</a:t>
            </a:r>
            <a:r>
              <a:rPr lang="ar-SA" dirty="0"/>
              <a:t> دولار للبرميل. وقد ثار جدل بين محللي السوق النفطية حول الأسباب الحقيقية الكامنة وراء هذا الارتفاع.</a:t>
            </a:r>
            <a:endParaRPr lang="fr-FR" dirty="0"/>
          </a:p>
          <a:p>
            <a:pPr marL="0" indent="0" algn="just" rtl="1">
              <a:buNone/>
            </a:pPr>
            <a:endParaRPr lang="fr-FR" dirty="0"/>
          </a:p>
        </p:txBody>
      </p:sp>
    </p:spTree>
    <p:extLst>
      <p:ext uri="{BB962C8B-B14F-4D97-AF65-F5344CB8AC3E}">
        <p14:creationId xmlns:p14="http://schemas.microsoft.com/office/powerpoint/2010/main" val="4941113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rtl="1"/>
            <a:r>
              <a:rPr lang="ar-DZ" dirty="0"/>
              <a:t>استقرار أسعار النفط في مستويات أعلى من 90 دولار خلال الفترة 2010-2014 </a:t>
            </a:r>
            <a:endParaRPr lang="fr-FR" dirty="0"/>
          </a:p>
        </p:txBody>
      </p:sp>
      <p:pic>
        <p:nvPicPr>
          <p:cNvPr id="4" name="Picture 310"/>
          <p:cNvPicPr/>
          <p:nvPr/>
        </p:nvPicPr>
        <p:blipFill>
          <a:blip r:embed="rId2">
            <a:extLst>
              <a:ext uri="{28A0092B-C50C-407E-A947-70E740481C1C}">
                <a14:useLocalDpi xmlns:a14="http://schemas.microsoft.com/office/drawing/2010/main" val="0"/>
              </a:ext>
            </a:extLst>
          </a:blip>
          <a:srcRect/>
          <a:stretch>
            <a:fillRect/>
          </a:stretch>
        </p:blipFill>
        <p:spPr bwMode="auto">
          <a:xfrm>
            <a:off x="1187624" y="1772817"/>
            <a:ext cx="6984775" cy="4320480"/>
          </a:xfrm>
          <a:prstGeom prst="rect">
            <a:avLst/>
          </a:prstGeom>
          <a:noFill/>
          <a:ln>
            <a:noFill/>
          </a:ln>
        </p:spPr>
      </p:pic>
    </p:spTree>
    <p:extLst>
      <p:ext uri="{BB962C8B-B14F-4D97-AF65-F5344CB8AC3E}">
        <p14:creationId xmlns:p14="http://schemas.microsoft.com/office/powerpoint/2010/main" val="1560508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a:t>تعريف السوق النفطية</a:t>
            </a:r>
            <a:endParaRPr lang="fr-FR" dirty="0"/>
          </a:p>
        </p:txBody>
      </p:sp>
      <p:sp>
        <p:nvSpPr>
          <p:cNvPr id="3" name="Espace réservé du contenu 2"/>
          <p:cNvSpPr>
            <a:spLocks noGrp="1"/>
          </p:cNvSpPr>
          <p:nvPr>
            <p:ph idx="1"/>
          </p:nvPr>
        </p:nvSpPr>
        <p:spPr/>
        <p:txBody>
          <a:bodyPr>
            <a:normAutofit/>
          </a:bodyPr>
          <a:lstStyle/>
          <a:p>
            <a:pPr marL="0" indent="0" algn="just" rtl="1">
              <a:buNone/>
            </a:pPr>
            <a:r>
              <a:rPr lang="ar-DZ" dirty="0"/>
              <a:t>ا</a:t>
            </a:r>
            <a:r>
              <a:rPr lang="ar-SA" dirty="0"/>
              <a:t>لسوق النفطية</a:t>
            </a:r>
            <a:r>
              <a:rPr lang="ar-DZ" dirty="0"/>
              <a:t> على غرار أي نوع من أنواع السلع</a:t>
            </a:r>
            <a:r>
              <a:rPr lang="ar-SA" dirty="0"/>
              <a:t> هي</a:t>
            </a:r>
            <a:r>
              <a:rPr lang="ar-DZ" dirty="0"/>
              <a:t> </a:t>
            </a:r>
            <a:r>
              <a:rPr lang="ar-SA" dirty="0"/>
              <a:t>مكان جغرافي معلوم بصورة فعلية أو وهمية لتبادل السلعة النفطية في سعر وزمن معلومين، ويتم تسعير هذا المورد الاقتصادي وفق قانون العرض والطلب، بالإضافة إلى عوامل أخرى تتمثل في العوامل السياسية</a:t>
            </a:r>
            <a:r>
              <a:rPr lang="ar-JO" dirty="0"/>
              <a:t>، </a:t>
            </a:r>
            <a:r>
              <a:rPr lang="ar-SA" dirty="0"/>
              <a:t>العسكرية والمناخية وتضارب المصالح بين المستهلكين والمنتجين والشركات</a:t>
            </a:r>
            <a:r>
              <a:rPr lang="ar-DZ" dirty="0"/>
              <a:t>، </a:t>
            </a:r>
            <a:r>
              <a:rPr lang="ar-DZ" b="1" dirty="0"/>
              <a:t>ونميز بين نوعين من الأسواق النفطية:</a:t>
            </a:r>
            <a:endParaRPr lang="fr-FR" b="1" dirty="0"/>
          </a:p>
        </p:txBody>
      </p:sp>
    </p:spTree>
    <p:extLst>
      <p:ext uri="{BB962C8B-B14F-4D97-AF65-F5344CB8AC3E}">
        <p14:creationId xmlns:p14="http://schemas.microsoft.com/office/powerpoint/2010/main" val="26587489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rtl="1"/>
            <a:r>
              <a:rPr lang="ar-DZ" sz="3200" b="1" dirty="0"/>
              <a:t>المرحلة السادسة</a:t>
            </a:r>
            <a:r>
              <a:rPr lang="ar-JO" sz="3200" b="1" dirty="0"/>
              <a:t>: انهيار أسعار النفط (</a:t>
            </a:r>
            <a:r>
              <a:rPr lang="en-US" sz="3200" b="1" dirty="0"/>
              <a:t>2014</a:t>
            </a:r>
            <a:r>
              <a:rPr lang="ar-JO" sz="3200" b="1" dirty="0"/>
              <a:t>-</a:t>
            </a:r>
            <a:r>
              <a:rPr lang="en-US" sz="3200" b="1" dirty="0"/>
              <a:t>2015</a:t>
            </a:r>
            <a:r>
              <a:rPr lang="ar-JO" sz="3200" b="1" dirty="0"/>
              <a:t>) </a:t>
            </a:r>
            <a:endParaRPr lang="fr-FR" sz="3200" dirty="0"/>
          </a:p>
        </p:txBody>
      </p:sp>
      <p:sp>
        <p:nvSpPr>
          <p:cNvPr id="3" name="Espace réservé du contenu 2"/>
          <p:cNvSpPr>
            <a:spLocks noGrp="1"/>
          </p:cNvSpPr>
          <p:nvPr>
            <p:ph idx="1"/>
          </p:nvPr>
        </p:nvSpPr>
        <p:spPr/>
        <p:txBody>
          <a:bodyPr/>
          <a:lstStyle/>
          <a:p>
            <a:pPr marL="0" indent="0" algn="r" rtl="1">
              <a:buNone/>
            </a:pPr>
            <a:r>
              <a:rPr lang="ar-JO" dirty="0"/>
              <a:t>إن </a:t>
            </a:r>
            <a:r>
              <a:rPr lang="ar-SA" dirty="0"/>
              <a:t>الهبوط الحاد في أسعار النفط من حدود ال </a:t>
            </a:r>
            <a:r>
              <a:rPr lang="en-US" dirty="0"/>
              <a:t>100</a:t>
            </a:r>
            <a:r>
              <a:rPr lang="ar-SA" dirty="0"/>
              <a:t>$/ب في جوان </a:t>
            </a:r>
            <a:r>
              <a:rPr lang="en-US" dirty="0"/>
              <a:t>2014 </a:t>
            </a:r>
            <a:r>
              <a:rPr lang="ar-SA" dirty="0"/>
              <a:t>إلى </a:t>
            </a:r>
            <a:r>
              <a:rPr lang="en-US" dirty="0"/>
              <a:t>50</a:t>
            </a:r>
            <a:r>
              <a:rPr lang="ar-SA" dirty="0"/>
              <a:t>$/ب في ديسمبر </a:t>
            </a:r>
            <a:r>
              <a:rPr lang="en-US" dirty="0"/>
              <a:t>2014 </a:t>
            </a:r>
            <a:r>
              <a:rPr lang="ar-SA" dirty="0"/>
              <a:t>جاء بشكل مفاجئ ومعاكس لكل التوقعات الاقتصادية.  </a:t>
            </a:r>
            <a:endParaRPr lang="fr-FR" dirty="0"/>
          </a:p>
          <a:p>
            <a:pPr marL="0" indent="0" algn="r" rtl="1">
              <a:buNone/>
            </a:pPr>
            <a:endParaRPr lang="fr-FR" dirty="0"/>
          </a:p>
        </p:txBody>
      </p:sp>
      <p:pic>
        <p:nvPicPr>
          <p:cNvPr id="4"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1979712" y="3429000"/>
            <a:ext cx="4932045" cy="2736304"/>
          </a:xfrm>
          <a:prstGeom prst="rect">
            <a:avLst/>
          </a:prstGeom>
          <a:noFill/>
          <a:ln>
            <a:noFill/>
          </a:ln>
        </p:spPr>
      </p:pic>
    </p:spTree>
    <p:extLst>
      <p:ext uri="{BB962C8B-B14F-4D97-AF65-F5344CB8AC3E}">
        <p14:creationId xmlns:p14="http://schemas.microsoft.com/office/powerpoint/2010/main" val="28268606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39552" y="692696"/>
            <a:ext cx="8229600" cy="5688632"/>
          </a:xfrm>
        </p:spPr>
        <p:txBody>
          <a:bodyPr>
            <a:noAutofit/>
          </a:bodyPr>
          <a:lstStyle/>
          <a:p>
            <a:pPr marL="0" indent="0" algn="just" rtl="1">
              <a:buNone/>
            </a:pPr>
            <a:r>
              <a:rPr lang="ar-SA" sz="2800" dirty="0"/>
              <a:t>جاء انهيار أسعار النفط نهاية سنة </a:t>
            </a:r>
            <a:r>
              <a:rPr lang="en-US" sz="2800" dirty="0"/>
              <a:t>2014 </a:t>
            </a:r>
            <a:r>
              <a:rPr lang="ar-SA" sz="2800" dirty="0"/>
              <a:t>مخالفا للتوقعات الاقتصادية، وهي حالة غريبة قلّما تحصل، حيث أن التوترات التي تعرفها البلدان المنتجة للنفط (العراق، ليبيا)، إضافة إلى الاضطرابات في سوريا، اليمن وأوكرانيا، علاوة على عدم وجود بدائل اقتصادية للنفط في المدى القصير يجعل من الاقتصاديين يتوقعون استقرار الأسعار في مستويات تفوق </a:t>
            </a:r>
            <a:r>
              <a:rPr lang="en-US" sz="2800" dirty="0"/>
              <a:t>110</a:t>
            </a:r>
            <a:r>
              <a:rPr lang="ar-SA" sz="2800" dirty="0"/>
              <a:t>$، ويعزى تراجع أسعار النفط للأسباب التالية:  </a:t>
            </a:r>
            <a:endParaRPr lang="fr-FR" sz="2800" dirty="0"/>
          </a:p>
          <a:p>
            <a:pPr marL="0" indent="0" algn="just" rtl="1">
              <a:buNone/>
            </a:pPr>
            <a:endParaRPr lang="fr-FR" sz="2800" dirty="0"/>
          </a:p>
        </p:txBody>
      </p:sp>
    </p:spTree>
    <p:extLst>
      <p:ext uri="{BB962C8B-B14F-4D97-AF65-F5344CB8AC3E}">
        <p14:creationId xmlns:p14="http://schemas.microsoft.com/office/powerpoint/2010/main" val="24260959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2434282"/>
          </a:xfrm>
        </p:spPr>
        <p:txBody>
          <a:bodyPr>
            <a:noAutofit/>
          </a:bodyPr>
          <a:lstStyle/>
          <a:p>
            <a:pPr lvl="0" algn="just" rtl="1"/>
            <a:r>
              <a:rPr lang="ar-SA" sz="2400" b="1" dirty="0"/>
              <a:t>ارتفاع العرض وتخمة السوق:</a:t>
            </a:r>
            <a:r>
              <a:rPr lang="ar-DZ" sz="2400" dirty="0"/>
              <a:t> </a:t>
            </a:r>
            <a:r>
              <a:rPr lang="ar-SA" sz="2400" dirty="0"/>
              <a:t>كان لعوامل العرض الدور الأكبر مقارنة بعوامل الطلب في انهيار أسعار النفط ب </a:t>
            </a:r>
            <a:r>
              <a:rPr lang="en-US" sz="2400" dirty="0"/>
              <a:t>50</a:t>
            </a:r>
            <a:r>
              <a:rPr lang="ar-JO" sz="2400" dirty="0"/>
              <a:t>% بين منتصف سنة </a:t>
            </a:r>
            <a:r>
              <a:rPr lang="en-US" sz="2400" dirty="0"/>
              <a:t>2014 </a:t>
            </a:r>
            <a:r>
              <a:rPr lang="ar-JO" sz="2400" dirty="0"/>
              <a:t>وأوائل سنة </a:t>
            </a:r>
            <a:r>
              <a:rPr lang="en-US" sz="2400" dirty="0"/>
              <a:t>2015</a:t>
            </a:r>
            <a:r>
              <a:rPr lang="ar-JO" sz="2400" dirty="0"/>
              <a:t>، </a:t>
            </a:r>
            <a:r>
              <a:rPr lang="ar-SA" sz="2400" dirty="0"/>
              <a:t>حيث أن نمو إنتاج النفط جزئيا من قبل الدول الغير أعضاء في منظمة ال </a:t>
            </a:r>
            <a:r>
              <a:rPr lang="en-US" sz="2400" dirty="0"/>
              <a:t>OPEC </a:t>
            </a:r>
            <a:r>
              <a:rPr lang="ar-SA" sz="2400" dirty="0"/>
              <a:t>(خاصة الزيت الصخري في أمريكا)، وأيضا الناتج الغير متوقع من قبل دول الأوبك التي ارتفاع انتاجها ب </a:t>
            </a:r>
            <a:r>
              <a:rPr lang="en-US" sz="2400" dirty="0"/>
              <a:t>1.79 </a:t>
            </a:r>
            <a:r>
              <a:rPr lang="ar-JO" sz="2400" dirty="0" err="1"/>
              <a:t>م.ب.ي</a:t>
            </a:r>
            <a:r>
              <a:rPr lang="ar-SA" sz="2400" dirty="0"/>
              <a:t> نتيجة ارتفاع الإنتاج في العراق، ليبيا، والسعودية، وفي مقابل ذلك فقد تراجع الطلب الأوربي والآسيوي</a:t>
            </a:r>
            <a:endParaRPr lang="fr-FR" sz="2400" dirty="0"/>
          </a:p>
        </p:txBody>
      </p:sp>
      <p:pic>
        <p:nvPicPr>
          <p:cNvPr id="4" name="Picture 4" descr="https://oilprice.com/images/tinymce/AB2-min.jpg"/>
          <p:cNvPicPr/>
          <p:nvPr/>
        </p:nvPicPr>
        <p:blipFill>
          <a:blip r:embed="rId2">
            <a:extLst>
              <a:ext uri="{28A0092B-C50C-407E-A947-70E740481C1C}">
                <a14:useLocalDpi xmlns:a14="http://schemas.microsoft.com/office/drawing/2010/main" val="0"/>
              </a:ext>
            </a:extLst>
          </a:blip>
          <a:srcRect/>
          <a:stretch>
            <a:fillRect/>
          </a:stretch>
        </p:blipFill>
        <p:spPr bwMode="auto">
          <a:xfrm>
            <a:off x="971600" y="2852937"/>
            <a:ext cx="6912768" cy="3443088"/>
          </a:xfrm>
          <a:prstGeom prst="rect">
            <a:avLst/>
          </a:prstGeom>
          <a:noFill/>
          <a:ln>
            <a:noFill/>
          </a:ln>
        </p:spPr>
      </p:pic>
    </p:spTree>
    <p:extLst>
      <p:ext uri="{BB962C8B-B14F-4D97-AF65-F5344CB8AC3E}">
        <p14:creationId xmlns:p14="http://schemas.microsoft.com/office/powerpoint/2010/main" val="14643040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498178"/>
          </a:xfrm>
        </p:spPr>
        <p:txBody>
          <a:bodyPr>
            <a:noAutofit/>
          </a:bodyPr>
          <a:lstStyle/>
          <a:p>
            <a:pPr lvl="0" algn="just" rtl="1"/>
            <a:r>
              <a:rPr lang="ar-SA" sz="2400" b="1" dirty="0"/>
              <a:t>انخفاض الطلب العالمي</a:t>
            </a:r>
            <a:r>
              <a:rPr lang="ar-SA" sz="2400" dirty="0"/>
              <a:t>:</a:t>
            </a:r>
            <a:r>
              <a:rPr lang="ar-JO" sz="2400" dirty="0"/>
              <a:t>الاقتصاديات المتطورة في أوربا وآسيا بالكاد تنمو وخاصة الصين، التي عانت من </a:t>
            </a:r>
            <a:r>
              <a:rPr lang="ar-JO" sz="2400" dirty="0" err="1"/>
              <a:t>تباطئ</a:t>
            </a:r>
            <a:r>
              <a:rPr lang="ar-JO" sz="2400" dirty="0"/>
              <a:t> كبير مؤخرا، والدول النامية في أمريكا اللاتينية تتعثر، وهو ما أدى إلى تراجع نمو الطلب العالمي على النفط خاصة في الثلاثي الأول من سنة </a:t>
            </a:r>
            <a:r>
              <a:rPr lang="en-US" sz="2400" dirty="0"/>
              <a:t>2015</a:t>
            </a:r>
            <a:r>
              <a:rPr lang="ar-SA" sz="2400" dirty="0"/>
              <a:t> حسب الوكالة الدولية للطاقة، وهو ما يبرزه الشكل </a:t>
            </a:r>
            <a:endParaRPr lang="fr-FR" sz="2400" dirty="0"/>
          </a:p>
        </p:txBody>
      </p:sp>
      <p:pic>
        <p:nvPicPr>
          <p:cNvPr id="4" name="Picture 312"/>
          <p:cNvPicPr/>
          <p:nvPr/>
        </p:nvPicPr>
        <p:blipFill>
          <a:blip r:embed="rId2">
            <a:extLst>
              <a:ext uri="{28A0092B-C50C-407E-A947-70E740481C1C}">
                <a14:useLocalDpi xmlns:a14="http://schemas.microsoft.com/office/drawing/2010/main" val="0"/>
              </a:ext>
            </a:extLst>
          </a:blip>
          <a:srcRect/>
          <a:stretch>
            <a:fillRect/>
          </a:stretch>
        </p:blipFill>
        <p:spPr bwMode="auto">
          <a:xfrm>
            <a:off x="1331640" y="1943100"/>
            <a:ext cx="6336703" cy="3646140"/>
          </a:xfrm>
          <a:prstGeom prst="rect">
            <a:avLst/>
          </a:prstGeom>
          <a:noFill/>
          <a:ln>
            <a:noFill/>
          </a:ln>
        </p:spPr>
      </p:pic>
    </p:spTree>
    <p:extLst>
      <p:ext uri="{BB962C8B-B14F-4D97-AF65-F5344CB8AC3E}">
        <p14:creationId xmlns:p14="http://schemas.microsoft.com/office/powerpoint/2010/main" val="29252416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lvl="0" rtl="1"/>
            <a:r>
              <a:rPr lang="ar-SA" b="1" dirty="0"/>
              <a:t>ارتفاع أسعار صرف الدولار</a:t>
            </a:r>
            <a:r>
              <a:rPr lang="ar-SA" dirty="0"/>
              <a:t>:  </a:t>
            </a:r>
            <a:endParaRPr lang="fr-FR" dirty="0"/>
          </a:p>
        </p:txBody>
      </p:sp>
      <p:pic>
        <p:nvPicPr>
          <p:cNvPr id="4" name="Picture 16" descr="https://oilprice.com/images/tinymce/AB14-min.jpg"/>
          <p:cNvPicPr/>
          <p:nvPr/>
        </p:nvPicPr>
        <p:blipFill>
          <a:blip r:embed="rId2">
            <a:extLst>
              <a:ext uri="{28A0092B-C50C-407E-A947-70E740481C1C}">
                <a14:useLocalDpi xmlns:a14="http://schemas.microsoft.com/office/drawing/2010/main" val="0"/>
              </a:ext>
            </a:extLst>
          </a:blip>
          <a:srcRect/>
          <a:stretch>
            <a:fillRect/>
          </a:stretch>
        </p:blipFill>
        <p:spPr bwMode="auto">
          <a:xfrm>
            <a:off x="1187624" y="1809750"/>
            <a:ext cx="6624736" cy="3635474"/>
          </a:xfrm>
          <a:prstGeom prst="rect">
            <a:avLst/>
          </a:prstGeom>
          <a:noFill/>
          <a:ln>
            <a:noFill/>
          </a:ln>
        </p:spPr>
      </p:pic>
    </p:spTree>
    <p:extLst>
      <p:ext uri="{BB962C8B-B14F-4D97-AF65-F5344CB8AC3E}">
        <p14:creationId xmlns:p14="http://schemas.microsoft.com/office/powerpoint/2010/main" val="12132651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DZ" dirty="0"/>
              <a:t>المرحلة السابعة: استقرار أسعار النفط في مستويات منخفضة</a:t>
            </a:r>
            <a:endParaRPr lang="fr-FR" dirty="0"/>
          </a:p>
        </p:txBody>
      </p:sp>
      <p:pic>
        <p:nvPicPr>
          <p:cNvPr id="1026" name="Picture 2" descr="oil prices: OPINION: Where are the oil prices headed in 2021?, Energy News,  ET EnergyWorld"/>
          <p:cNvPicPr>
            <a:picLocks noChangeAspect="1" noChangeArrowheads="1"/>
          </p:cNvPicPr>
          <p:nvPr/>
        </p:nvPicPr>
        <p:blipFill rotWithShape="1">
          <a:blip r:embed="rId2">
            <a:extLst>
              <a:ext uri="{28A0092B-C50C-407E-A947-70E740481C1C}">
                <a14:useLocalDpi xmlns:a14="http://schemas.microsoft.com/office/drawing/2010/main" val="0"/>
              </a:ext>
            </a:extLst>
          </a:blip>
          <a:srcRect t="9155" r="23638" b="22158"/>
          <a:stretch/>
        </p:blipFill>
        <p:spPr bwMode="auto">
          <a:xfrm>
            <a:off x="1547664" y="1916832"/>
            <a:ext cx="6048671" cy="3816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71726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08720"/>
            <a:ext cx="8229600" cy="5217443"/>
          </a:xfrm>
        </p:spPr>
        <p:txBody>
          <a:bodyPr>
            <a:normAutofit/>
          </a:bodyPr>
          <a:lstStyle/>
          <a:p>
            <a:pPr algn="just" rtl="1"/>
            <a:r>
              <a:rPr lang="ar-DZ" dirty="0"/>
              <a:t>كما هو موضح فان أسعار النفط استقرت عند مستويات منخفضة من الأسعار اذ لم تتجاوز 60 دولار بين الفترة 2015-2018، وبالرغم من التعافي الهامشي سنة 2019 بفضل الاجراءات المتخذة من قبل الدول الأعضاء في منظمة أوبك والتشديد على حصص المعروض النفطي، الا أن الأسعار عادت للانخفاض مجددا، بسبب لجوء </a:t>
            </a:r>
            <a:r>
              <a:rPr lang="ar-DZ" dirty="0" err="1"/>
              <a:t>الو.م</a:t>
            </a:r>
            <a:r>
              <a:rPr lang="ar-DZ" dirty="0"/>
              <a:t>. الأمريكية لاستخدامها المخزونات الاستراتيجية.</a:t>
            </a:r>
          </a:p>
        </p:txBody>
      </p:sp>
    </p:spTree>
    <p:extLst>
      <p:ext uri="{BB962C8B-B14F-4D97-AF65-F5344CB8AC3E}">
        <p14:creationId xmlns:p14="http://schemas.microsoft.com/office/powerpoint/2010/main" val="311818311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0375" y="332656"/>
            <a:ext cx="8229600" cy="1930226"/>
          </a:xfrm>
        </p:spPr>
        <p:txBody>
          <a:bodyPr>
            <a:noAutofit/>
          </a:bodyPr>
          <a:lstStyle/>
          <a:p>
            <a:pPr algn="just" rtl="1"/>
            <a:r>
              <a:rPr lang="ar-DZ" sz="2800" dirty="0"/>
              <a:t>كما شهدت سنة 2020 تحقيق أسعار سلبية لأول مرة في التاريخ ويعود ذلك إلى حالة الاغلاق العام التي شهدها العالم أجمع كنتيجة انتشار وباء كورونا، ما أدى الى توفق كل النشاطات الاقتصادية، وتوقفت حركة النقل بمختلف أشكالها وانخفض الطلب </a:t>
            </a:r>
            <a:r>
              <a:rPr lang="ar-DZ" sz="2800"/>
              <a:t>على النفط</a:t>
            </a:r>
            <a:endParaRPr lang="fr-FR" sz="2800" dirty="0"/>
          </a:p>
        </p:txBody>
      </p:sp>
      <p:sp>
        <p:nvSpPr>
          <p:cNvPr id="4" name="AutoShape 2" descr="US banks to line up for PPP round 2; how an oil price recovery would look |  S&amp;amp;P Global Market Intelligenc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5656" y="2492896"/>
            <a:ext cx="6624735" cy="37170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51084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rtl="1"/>
            <a:r>
              <a:rPr lang="ar-SA" b="1" dirty="0"/>
              <a:t>الأسواق الفورية للنفط (</a:t>
            </a:r>
            <a:r>
              <a:rPr lang="en-US" b="1" dirty="0"/>
              <a:t>SPOT</a:t>
            </a:r>
            <a:r>
              <a:rPr lang="ar-SA" b="1" dirty="0"/>
              <a:t>)</a:t>
            </a:r>
            <a:r>
              <a:rPr lang="en-US" b="1" dirty="0"/>
              <a:t>:</a:t>
            </a:r>
            <a:endParaRPr lang="fr-FR" b="1" dirty="0"/>
          </a:p>
        </p:txBody>
      </p:sp>
      <p:sp>
        <p:nvSpPr>
          <p:cNvPr id="3" name="Espace réservé du contenu 2"/>
          <p:cNvSpPr>
            <a:spLocks noGrp="1"/>
          </p:cNvSpPr>
          <p:nvPr>
            <p:ph idx="1"/>
          </p:nvPr>
        </p:nvSpPr>
        <p:spPr/>
        <p:txBody>
          <a:bodyPr>
            <a:normAutofit fontScale="85000" lnSpcReduction="20000"/>
          </a:bodyPr>
          <a:lstStyle/>
          <a:p>
            <a:pPr marL="0" indent="0" algn="just" rtl="1">
              <a:lnSpc>
                <a:spcPct val="120000"/>
              </a:lnSpc>
              <a:buNone/>
            </a:pPr>
            <a:r>
              <a:rPr lang="ar-SA" dirty="0"/>
              <a:t>يختلف مفهوم السوق الفورية للنفط عن فكرة السوق التقليدية التي تشير إلى التقاء الناس في رقعة جغرافية للمواءمة بين العرض والطلب، حيث أن السوق الفورية هي </a:t>
            </a:r>
            <a:r>
              <a:rPr lang="ar-SA" b="1" dirty="0"/>
              <a:t>فعالية تجارية </a:t>
            </a:r>
            <a:r>
              <a:rPr lang="ar-SA" dirty="0"/>
              <a:t>يمارسها أشخاص من خلال مكاتب بالقرب من موانئ رئيسية تتوافر فيها خدمات الشحن ومرافق التخزين والخدمات المالية وتيسير وسائل الاتصال الدولي بالإضافة إلى تميز موقعها الجغرافي مثل القرب من مصافي التكرير، ويحصل تجار النفط على احتياجاتهم من المعلومات حول اتجاهات الأسعار من خلال الاتصالات المباشرة أو من خلال النشرات أو المجلات المتخصصة</a:t>
            </a:r>
            <a:r>
              <a:rPr lang="ar-DZ" dirty="0"/>
              <a:t> </a:t>
            </a:r>
            <a:r>
              <a:rPr lang="ar-SA" dirty="0"/>
              <a:t>إذا فالسوق الفورية هي سوق مباشرة وعاجلة حيث أن التبادل فيها يكون آني، وتعبر عن مجمل الصفقات التي لا يتعدى أجلها </a:t>
            </a:r>
            <a:r>
              <a:rPr lang="en-US" dirty="0"/>
              <a:t>15 </a:t>
            </a:r>
            <a:r>
              <a:rPr lang="ar-SA" dirty="0"/>
              <a:t>يوما</a:t>
            </a:r>
            <a:endParaRPr lang="fr-FR" dirty="0"/>
          </a:p>
        </p:txBody>
      </p:sp>
    </p:spTree>
    <p:extLst>
      <p:ext uri="{BB962C8B-B14F-4D97-AF65-F5344CB8AC3E}">
        <p14:creationId xmlns:p14="http://schemas.microsoft.com/office/powerpoint/2010/main" val="8287379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rtl="1"/>
            <a:r>
              <a:rPr lang="ar-SA" b="1" dirty="0"/>
              <a:t>الأسواق الآجلة </a:t>
            </a:r>
            <a:r>
              <a:rPr lang="en-US" b="1" dirty="0"/>
              <a:t>)</a:t>
            </a:r>
            <a:r>
              <a:rPr lang="ar-SA" b="1" dirty="0"/>
              <a:t>المستقبلية</a:t>
            </a:r>
            <a:r>
              <a:rPr lang="en-US" b="1" dirty="0"/>
              <a:t> (</a:t>
            </a:r>
            <a:r>
              <a:rPr lang="ar-SA" b="1" dirty="0"/>
              <a:t>للنفط (</a:t>
            </a:r>
            <a:r>
              <a:rPr lang="en-US" b="1" dirty="0"/>
              <a:t>Forward</a:t>
            </a:r>
            <a:r>
              <a:rPr lang="ar-SA" b="1" dirty="0"/>
              <a:t>):</a:t>
            </a:r>
            <a:endParaRPr lang="fr-FR" dirty="0"/>
          </a:p>
        </p:txBody>
      </p:sp>
      <p:sp>
        <p:nvSpPr>
          <p:cNvPr id="3" name="Espace réservé du contenu 2"/>
          <p:cNvSpPr>
            <a:spLocks noGrp="1"/>
          </p:cNvSpPr>
          <p:nvPr>
            <p:ph idx="1"/>
          </p:nvPr>
        </p:nvSpPr>
        <p:spPr/>
        <p:txBody>
          <a:bodyPr>
            <a:noAutofit/>
          </a:bodyPr>
          <a:lstStyle/>
          <a:p>
            <a:pPr marL="0" indent="0" algn="just" rtl="1">
              <a:buNone/>
            </a:pPr>
            <a:r>
              <a:rPr lang="fr-FR" sz="2700" dirty="0"/>
              <a:t> </a:t>
            </a:r>
            <a:r>
              <a:rPr lang="ar-SA" sz="2700" dirty="0"/>
              <a:t>أو ما يعرف بسوق البورصات النفطية أنشـئت سنة </a:t>
            </a:r>
            <a:r>
              <a:rPr lang="en-US" sz="2700" dirty="0"/>
              <a:t>1980</a:t>
            </a:r>
            <a:r>
              <a:rPr lang="ar-SA" sz="2700" dirty="0"/>
              <a:t> من طرف الدول المستهلكة بغرض تفادي آثار تقلبات أسعار النفط. وهي سوق مضاربة حيث أن معظم المتعاملين فيها هم من المضاربين الذين يهدفون لتحقيق أرباح والاستفادة من تقلبات الأسعار، وغالبا ليس لهم نشاط صناعي ولا مصافي تكرير ولا يمتلكون أي إنتاج ولكنهم يؤثرون على السوق النفطية وعلى الأسعار أيضا</a:t>
            </a:r>
            <a:r>
              <a:rPr lang="ar-DZ" sz="2700" dirty="0"/>
              <a:t> </a:t>
            </a:r>
            <a:r>
              <a:rPr lang="ar-SA" sz="2700" dirty="0"/>
              <a:t>التبادل في هذه السوق هو تبادل مستقبلي في المدى القصير وفقا لعقود تمتد من شهر واحد إلى أربعة أشهر، </a:t>
            </a:r>
            <a:r>
              <a:rPr lang="ar-JO" sz="2700" dirty="0"/>
              <a:t>وهناك ثلاث أسواق آجلة رئيسية هي: أسواق نيويورك للتبادل التجاري </a:t>
            </a:r>
            <a:r>
              <a:rPr lang="en-US" sz="2700" b="1" dirty="0"/>
              <a:t>NYMEX</a:t>
            </a:r>
            <a:r>
              <a:rPr lang="en-US" sz="2700" dirty="0"/>
              <a:t> </a:t>
            </a:r>
            <a:r>
              <a:rPr lang="ar-JO" sz="2700" dirty="0"/>
              <a:t>(</a:t>
            </a:r>
            <a:r>
              <a:rPr lang="en-US" sz="2700" dirty="0"/>
              <a:t>New York Mercantile Exchange</a:t>
            </a:r>
            <a:r>
              <a:rPr lang="ar-JO" sz="2700" dirty="0"/>
              <a:t>)، وسوق المبادلات النفطية بإنجلترا </a:t>
            </a:r>
            <a:r>
              <a:rPr lang="en-US" sz="2700" b="1" dirty="0"/>
              <a:t>IPE</a:t>
            </a:r>
            <a:r>
              <a:rPr lang="en-US" sz="2700" dirty="0"/>
              <a:t> </a:t>
            </a:r>
            <a:r>
              <a:rPr lang="ar-JO" sz="2700" dirty="0"/>
              <a:t>(</a:t>
            </a:r>
            <a:r>
              <a:rPr lang="en-US" sz="2700" dirty="0"/>
              <a:t>International Petroleum Exchange</a:t>
            </a:r>
            <a:r>
              <a:rPr lang="ar-JO" sz="2700" dirty="0"/>
              <a:t>)، كما يوجد بجنوب شرق آسيا سوق سنغافورة النقدي العالمي </a:t>
            </a:r>
            <a:r>
              <a:rPr lang="en-US" sz="2700" b="1" dirty="0"/>
              <a:t>SIME</a:t>
            </a:r>
            <a:r>
              <a:rPr lang="en-US" sz="2700" dirty="0"/>
              <a:t> </a:t>
            </a:r>
            <a:r>
              <a:rPr lang="ar-JO" sz="2700" dirty="0"/>
              <a:t>(</a:t>
            </a:r>
            <a:r>
              <a:rPr lang="en-US" sz="2700" dirty="0"/>
              <a:t>Singapore International Monetary Exchange</a:t>
            </a:r>
            <a:r>
              <a:rPr lang="ar-JO" sz="2700" dirty="0"/>
              <a:t>). </a:t>
            </a:r>
            <a:endParaRPr lang="fr-FR" sz="2700" dirty="0"/>
          </a:p>
        </p:txBody>
      </p:sp>
    </p:spTree>
    <p:extLst>
      <p:ext uri="{BB962C8B-B14F-4D97-AF65-F5344CB8AC3E}">
        <p14:creationId xmlns:p14="http://schemas.microsoft.com/office/powerpoint/2010/main" val="6982117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0"/>
            <a:r>
              <a:rPr lang="ar-SA" b="1" dirty="0"/>
              <a:t>العناصر الفاعلة في السوق النفطية:</a:t>
            </a:r>
            <a:endParaRPr lang="fr-FR" dirty="0"/>
          </a:p>
        </p:txBody>
      </p:sp>
      <p:sp>
        <p:nvSpPr>
          <p:cNvPr id="3" name="Espace réservé du contenu 2"/>
          <p:cNvSpPr>
            <a:spLocks noGrp="1"/>
          </p:cNvSpPr>
          <p:nvPr>
            <p:ph idx="1"/>
          </p:nvPr>
        </p:nvSpPr>
        <p:spPr/>
        <p:txBody>
          <a:bodyPr/>
          <a:lstStyle/>
          <a:p>
            <a:pPr marL="0" indent="0" algn="just" rtl="1">
              <a:buNone/>
            </a:pPr>
            <a:r>
              <a:rPr lang="ar-SA" dirty="0"/>
              <a:t>يمكن تقسيم الأطراف المؤثرة في سلوك السوق النفطية إلى قسمين: الدول المنتجة سواء الدول الأعضاء في منظمة الأوبك أو الغير أعضاء (دول مستقلة وهي التي تشكل </a:t>
            </a:r>
            <a:r>
              <a:rPr lang="ar-SA" dirty="0" err="1"/>
              <a:t>الآيباك</a:t>
            </a:r>
            <a:r>
              <a:rPr lang="ar-SA" dirty="0"/>
              <a:t>)، أما القسم الثاني من العناصر الفاعلة في السوق النفطية فهي الدول المستهلكة، وهذه الأخيرة تنقسم إلى دول مستهلكة عضوة في منظمة الطاقة الدولية </a:t>
            </a:r>
            <a:r>
              <a:rPr lang="en-US" dirty="0"/>
              <a:t>EIA </a:t>
            </a:r>
            <a:r>
              <a:rPr lang="ar-SA" dirty="0"/>
              <a:t>(</a:t>
            </a:r>
            <a:r>
              <a:rPr lang="en-US" dirty="0"/>
              <a:t>Energy International Agency</a:t>
            </a:r>
            <a:r>
              <a:rPr lang="ar-SA" dirty="0"/>
              <a:t>)، والشركات العالمية الكبرى.</a:t>
            </a:r>
            <a:endParaRPr lang="fr-FR" dirty="0"/>
          </a:p>
          <a:p>
            <a:pPr marL="0" indent="0" algn="just" rtl="1">
              <a:buNone/>
            </a:pPr>
            <a:endParaRPr lang="fr-FR" dirty="0"/>
          </a:p>
        </p:txBody>
      </p:sp>
    </p:spTree>
    <p:extLst>
      <p:ext uri="{BB962C8B-B14F-4D97-AF65-F5344CB8AC3E}">
        <p14:creationId xmlns:p14="http://schemas.microsoft.com/office/powerpoint/2010/main" val="32004385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0"/>
            <a:r>
              <a:rPr lang="ar-JO" b="1" dirty="0"/>
              <a:t>من ناحية الدول المنتجة والمصدرة:</a:t>
            </a:r>
            <a:endParaRPr lang="fr-FR" dirty="0"/>
          </a:p>
        </p:txBody>
      </p:sp>
      <p:sp>
        <p:nvSpPr>
          <p:cNvPr id="3" name="Espace réservé du contenu 2"/>
          <p:cNvSpPr>
            <a:spLocks noGrp="1"/>
          </p:cNvSpPr>
          <p:nvPr>
            <p:ph idx="1"/>
          </p:nvPr>
        </p:nvSpPr>
        <p:spPr/>
        <p:txBody>
          <a:bodyPr>
            <a:normAutofit lnSpcReduction="10000"/>
          </a:bodyPr>
          <a:lstStyle/>
          <a:p>
            <a:pPr marL="0" lvl="0" indent="0" algn="ctr" rtl="1">
              <a:buNone/>
            </a:pPr>
            <a:r>
              <a:rPr lang="ar-SA" b="1" dirty="0"/>
              <a:t>منظمة الدول المصدرة للنفط: </a:t>
            </a:r>
            <a:r>
              <a:rPr lang="en-US" b="1" dirty="0"/>
              <a:t>OPEC Organization of Petroleum Exporting) Countries</a:t>
            </a:r>
            <a:r>
              <a:rPr lang="ar-SA" b="1" dirty="0"/>
              <a:t>)</a:t>
            </a:r>
            <a:r>
              <a:rPr lang="ar-JO" b="1" dirty="0"/>
              <a:t>:</a:t>
            </a:r>
            <a:r>
              <a:rPr lang="ar-SA" b="1" dirty="0"/>
              <a:t> </a:t>
            </a:r>
            <a:endParaRPr lang="fr-FR" dirty="0"/>
          </a:p>
          <a:p>
            <a:pPr marL="0" indent="0" algn="just" rtl="1">
              <a:buNone/>
            </a:pPr>
            <a:r>
              <a:rPr lang="ar-SA" dirty="0"/>
              <a:t>تأسست منظمة الأوبك سنة </a:t>
            </a:r>
            <a:r>
              <a:rPr lang="en-US" dirty="0"/>
              <a:t>1960 </a:t>
            </a:r>
            <a:r>
              <a:rPr lang="ar-JO" dirty="0"/>
              <a:t>في بغداد</a:t>
            </a:r>
            <a:r>
              <a:rPr lang="ar-SA" dirty="0"/>
              <a:t>، ولقد انضمت</a:t>
            </a:r>
            <a:r>
              <a:rPr lang="ar-JO" dirty="0"/>
              <a:t> الجزائر لها سنة </a:t>
            </a:r>
            <a:r>
              <a:rPr lang="en-US" dirty="0"/>
              <a:t>1969</a:t>
            </a:r>
            <a:r>
              <a:rPr lang="ar-JO" dirty="0"/>
              <a:t>، وتهدف هذه المنظمة إلى تنسيق وتوحيد السياسات النفطية بين الدول الأعضاء بما يسمح بالتأثير اللازم على حجم الإنتاج النفطي، وكذا تحديد الطرق والأساليب اللازمة لضمان استقرار الأسعار في أسواق النفط الدولية بغية إزالة التذبذبات الضارة والغير ضرورية فيها</a:t>
            </a:r>
            <a:r>
              <a:rPr lang="ar-DZ" dirty="0"/>
              <a:t>، </a:t>
            </a:r>
            <a:r>
              <a:rPr lang="ar-SA" dirty="0"/>
              <a:t>وذلك </a:t>
            </a:r>
            <a:r>
              <a:rPr lang="ar-JO" dirty="0"/>
              <a:t>بهدف تحسين</a:t>
            </a:r>
            <a:r>
              <a:rPr lang="ar-SA" dirty="0"/>
              <a:t> مداخيل الدول المنتجة للنفط وخاصة </a:t>
            </a:r>
            <a:r>
              <a:rPr lang="ar-DZ" dirty="0"/>
              <a:t>العربية منها.</a:t>
            </a:r>
            <a:endParaRPr lang="fr-FR" dirty="0"/>
          </a:p>
        </p:txBody>
      </p:sp>
    </p:spTree>
    <p:extLst>
      <p:ext uri="{BB962C8B-B14F-4D97-AF65-F5344CB8AC3E}">
        <p14:creationId xmlns:p14="http://schemas.microsoft.com/office/powerpoint/2010/main" val="37267754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32656"/>
            <a:ext cx="8229600" cy="5793507"/>
          </a:xfrm>
        </p:spPr>
        <p:txBody>
          <a:bodyPr>
            <a:normAutofit lnSpcReduction="10000"/>
          </a:bodyPr>
          <a:lstStyle/>
          <a:p>
            <a:pPr algn="just" rtl="1"/>
            <a:r>
              <a:rPr lang="ar-JO" dirty="0"/>
              <a:t>وقد سيطرت منظمة الأوبك منذ تأسيسها على </a:t>
            </a:r>
            <a:r>
              <a:rPr lang="en-US" dirty="0"/>
              <a:t>40</a:t>
            </a:r>
            <a:r>
              <a:rPr lang="ar-JO" dirty="0"/>
              <a:t>% من إجمالي الحصة السوقية في سوق النفط العالمية، ما دعم موقفها في السوق العالمية وجعل من قراراتها مؤثرة في مسارات تسعير النفط.</a:t>
            </a:r>
            <a:endParaRPr lang="ar-DZ" dirty="0"/>
          </a:p>
          <a:p>
            <a:pPr algn="just" rtl="1"/>
            <a:r>
              <a:rPr lang="ar-DZ" dirty="0"/>
              <a:t>الدول الأعضاء في منظمة الأوبك: الكويت، السعودية، ايران، العراق، وفنزويلا (هذه الدول هي التي قامت بتأسيس الكارتل)، بالإضافة الى الامارات العربية المتحدة، أنغولا، الجزائر (انضمت سنة 1969)، ليبيا، نيجيريا، والغابون، وقد انسحبت قطر من الكارتل النفطي سنة 2018، بينما انسحبت اندونيسيا سنة 2008، أما ٍ الاكوادور فقد انسحبت لأول مرة سنة 1992، ثم عاودت عضويتها سنة 2007 لتغادر من جديد سنة 2020</a:t>
            </a:r>
          </a:p>
        </p:txBody>
      </p:sp>
    </p:spTree>
    <p:extLst>
      <p:ext uri="{BB962C8B-B14F-4D97-AF65-F5344CB8AC3E}">
        <p14:creationId xmlns:p14="http://schemas.microsoft.com/office/powerpoint/2010/main" val="2245573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lvl="0" rtl="1"/>
            <a:r>
              <a:rPr lang="ar-JO" sz="2800" b="1" dirty="0"/>
              <a:t>الدول المنتجة خارج الأوبك: </a:t>
            </a:r>
            <a:r>
              <a:rPr lang="en-US" sz="2800" b="1" dirty="0"/>
              <a:t>IPEC</a:t>
            </a:r>
            <a:r>
              <a:rPr lang="ar-JO" sz="2800" b="1" dirty="0"/>
              <a:t> (</a:t>
            </a:r>
            <a:r>
              <a:rPr lang="en-US" sz="2800" b="1" dirty="0"/>
              <a:t>Independent petroleum exporting countries</a:t>
            </a:r>
            <a:r>
              <a:rPr lang="ar-JO" sz="2800" b="1" dirty="0"/>
              <a:t>)</a:t>
            </a:r>
            <a:r>
              <a:rPr lang="ar-JO" sz="2800" dirty="0"/>
              <a:t> </a:t>
            </a:r>
            <a:endParaRPr lang="fr-FR" sz="2800" dirty="0"/>
          </a:p>
        </p:txBody>
      </p:sp>
      <p:sp>
        <p:nvSpPr>
          <p:cNvPr id="3" name="Espace réservé du contenu 2"/>
          <p:cNvSpPr>
            <a:spLocks noGrp="1"/>
          </p:cNvSpPr>
          <p:nvPr>
            <p:ph idx="1"/>
          </p:nvPr>
        </p:nvSpPr>
        <p:spPr/>
        <p:txBody>
          <a:bodyPr>
            <a:normAutofit fontScale="92500" lnSpcReduction="20000"/>
          </a:bodyPr>
          <a:lstStyle/>
          <a:p>
            <a:pPr marL="0" indent="0" algn="just" rtl="1">
              <a:buNone/>
            </a:pPr>
            <a:r>
              <a:rPr lang="ar-JO" dirty="0"/>
              <a:t>وتتميز هذه الدول بكونها مستهلكة ومستوردة للنفط، هذا بالرغم من أن إنتاجها يعادل </a:t>
            </a:r>
            <a:r>
              <a:rPr lang="en-US" dirty="0"/>
              <a:t>60</a:t>
            </a:r>
            <a:r>
              <a:rPr lang="ar-JO" dirty="0"/>
              <a:t>% من الإنتاج العالمي، وتمتلك أعلى حصة من طاقة التكرير العالمية، أما احتياطها فهو أقل من </a:t>
            </a:r>
            <a:r>
              <a:rPr lang="en-US" dirty="0"/>
              <a:t>20</a:t>
            </a:r>
            <a:r>
              <a:rPr lang="ar-JO" dirty="0"/>
              <a:t>% من الاحتياطي النفطي العالمي مما يجعل النضوب فيها أسرع منه بالنسبة للدول الأوبك، ومعظم هذه الدول صناعية متقدمة (</a:t>
            </a:r>
            <a:r>
              <a:rPr lang="ar-JO" b="1" dirty="0"/>
              <a:t>الولايات المتحدة الأمريكية، روسيا، كندا، النرويج، بريطانيا ودول بحر الشمال</a:t>
            </a:r>
            <a:r>
              <a:rPr lang="ar-JO" dirty="0"/>
              <a:t>)، ومن الدول النامية (</a:t>
            </a:r>
            <a:r>
              <a:rPr lang="ar-JO" b="1" dirty="0"/>
              <a:t>الصين، المكسيك، كازاخستان، وسلطنة عمان</a:t>
            </a:r>
            <a:r>
              <a:rPr lang="ar-JO" dirty="0"/>
              <a:t>)، وإنتاجها يتناقص سنويا نتيجة الاستخراج المكثف لنفطها للتأثير على سياسة أوبك بتخفيض الإنتاج.</a:t>
            </a:r>
            <a:endParaRPr lang="ar-DZ" dirty="0"/>
          </a:p>
          <a:p>
            <a:pPr marL="0" indent="0" algn="just" rtl="1">
              <a:buNone/>
            </a:pPr>
            <a:r>
              <a:rPr lang="fr-FR" dirty="0"/>
              <a:t> </a:t>
            </a:r>
            <a:r>
              <a:rPr lang="ar-JO" dirty="0"/>
              <a:t>ولقد لعبت هذه الدول دورا كبيرا في التأثير على أسعار النفط بزيادة العرض ما أدى إلى انخفاض الأسعار في عديد من المرات.</a:t>
            </a:r>
            <a:endParaRPr lang="fr-FR" dirty="0"/>
          </a:p>
        </p:txBody>
      </p:sp>
    </p:spTree>
    <p:extLst>
      <p:ext uri="{BB962C8B-B14F-4D97-AF65-F5344CB8AC3E}">
        <p14:creationId xmlns:p14="http://schemas.microsoft.com/office/powerpoint/2010/main" val="362772384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193</TotalTime>
  <Words>2690</Words>
  <Application>Microsoft Office PowerPoint</Application>
  <PresentationFormat>Affichage à l'écran (4:3)</PresentationFormat>
  <Paragraphs>75</Paragraphs>
  <Slides>37</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37</vt:i4>
      </vt:variant>
    </vt:vector>
  </HeadingPairs>
  <TitlesOfParts>
    <vt:vector size="43" baseType="lpstr">
      <vt:lpstr>Arabic Transparent</vt:lpstr>
      <vt:lpstr>Arial</vt:lpstr>
      <vt:lpstr>Book Antiqua</vt:lpstr>
      <vt:lpstr>Calibri</vt:lpstr>
      <vt:lpstr>Calibri Light</vt:lpstr>
      <vt:lpstr>Thème Office</vt:lpstr>
      <vt:lpstr>Présentation PowerPoint</vt:lpstr>
      <vt:lpstr>المقدمة</vt:lpstr>
      <vt:lpstr>تعريف السوق النفطية</vt:lpstr>
      <vt:lpstr>الأسواق الفورية للنفط (SPOT):</vt:lpstr>
      <vt:lpstr>الأسواق الآجلة )المستقبلية (للنفط (Forward):</vt:lpstr>
      <vt:lpstr>العناصر الفاعلة في السوق النفطية:</vt:lpstr>
      <vt:lpstr>من ناحية الدول المنتجة والمصدرة:</vt:lpstr>
      <vt:lpstr>Présentation PowerPoint</vt:lpstr>
      <vt:lpstr>الدول المنتجة خارج الأوبك: IPEC (Independent petroleum exporting countries) </vt:lpstr>
      <vt:lpstr>من ناحية الدول المستهلكة:</vt:lpstr>
      <vt:lpstr>Présentation PowerPoint</vt:lpstr>
      <vt:lpstr>الشركات النفطية العالمية الكبرى:</vt:lpstr>
      <vt:lpstr>Présentation PowerPoint</vt:lpstr>
      <vt:lpstr>أسعار النفط</vt:lpstr>
      <vt:lpstr>التطور التاريخي لأسعار النفط</vt:lpstr>
      <vt:lpstr>المرحلة الأولى: مرحلة ازدهار الأسعار خلال السبعينات (صدمة الايجابية الأولى والثانية):</vt:lpstr>
      <vt:lpstr>المرحلة الأولى: مرحلة ازدهار الأسعار خلال السبعينات (صدمة الايجابية الأولى والثانية):</vt:lpstr>
      <vt:lpstr>المرحلة الثانية: مرحلة انهيار أسعار النفط منتصف الثمانينات:</vt:lpstr>
      <vt:lpstr>الصدمة السلبية الأولى: أزمة 1986: </vt:lpstr>
      <vt:lpstr>Présentation PowerPoint</vt:lpstr>
      <vt:lpstr>المرحلة الثالثة: مرحلة انتعاش الأسعار بداية التسعينات</vt:lpstr>
      <vt:lpstr>المرحلة الرابعة: انهيار الأسعار سنة 1998 </vt:lpstr>
      <vt:lpstr>المرحلة الخامسة: ازدهار أسعار النفط بداية القرن الواحد والعشرين:</vt:lpstr>
      <vt:lpstr>أزمة أحداث 11 سبتمبر 2001 في الولايات المتحدة الأمريكية: </vt:lpstr>
      <vt:lpstr>أزمة حرب العراق 2003:</vt:lpstr>
      <vt:lpstr>استمرار ارتفاع أسعار النفط خلال العشرية الأولى من الألفينات:</vt:lpstr>
      <vt:lpstr>Présentation PowerPoint</vt:lpstr>
      <vt:lpstr>الأزمة المالية العالمية 2008 وانعكاساتها:</vt:lpstr>
      <vt:lpstr>استقرار أسعار النفط في مستويات أعلى من 90 دولار خلال الفترة 2010-2014 </vt:lpstr>
      <vt:lpstr>المرحلة السادسة: انهيار أسعار النفط (2014-2015) </vt:lpstr>
      <vt:lpstr>Présentation PowerPoint</vt:lpstr>
      <vt:lpstr>ارتفاع العرض وتخمة السوق: كان لعوامل العرض الدور الأكبر مقارنة بعوامل الطلب في انهيار أسعار النفط ب 50% بين منتصف سنة 2014 وأوائل سنة 2015، حيث أن نمو إنتاج النفط جزئيا من قبل الدول الغير أعضاء في منظمة ال OPEC (خاصة الزيت الصخري في أمريكا)، وأيضا الناتج الغير متوقع من قبل دول الأوبك التي ارتفاع انتاجها ب 1.79 م.ب.ي نتيجة ارتفاع الإنتاج في العراق، ليبيا، والسعودية، وفي مقابل ذلك فقد تراجع الطلب الأوربي والآسيوي</vt:lpstr>
      <vt:lpstr>انخفاض الطلب العالمي:الاقتصاديات المتطورة في أوربا وآسيا بالكاد تنمو وخاصة الصين، التي عانت من تباطئ كبير مؤخرا، والدول النامية في أمريكا اللاتينية تتعثر، وهو ما أدى إلى تراجع نمو الطلب العالمي على النفط خاصة في الثلاثي الأول من سنة 2015 حسب الوكالة الدولية للطاقة، وهو ما يبرزه الشكل </vt:lpstr>
      <vt:lpstr>ارتفاع أسعار صرف الدولار:  </vt:lpstr>
      <vt:lpstr>المرحلة السابعة: استقرار أسعار النفط في مستويات منخفضة</vt:lpstr>
      <vt:lpstr>Présentation PowerPoint</vt:lpstr>
      <vt:lpstr>كما شهدت سنة 2020 تحقيق أسعار سلبية لأول مرة في التاريخ ويعود ذلك إلى حالة الاغلاق العام التي شهدها العالم أجمع كنتيجة انتشار وباء كورونا، ما أدى الى توفق كل النشاطات الاقتصادية، وتوقفت حركة النقل بمختلف أشكالها وانخفض الطلب على النفط</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DELL</dc:creator>
  <cp:lastModifiedBy>RAM COM</cp:lastModifiedBy>
  <cp:revision>12</cp:revision>
  <dcterms:created xsi:type="dcterms:W3CDTF">2021-12-31T20:32:48Z</dcterms:created>
  <dcterms:modified xsi:type="dcterms:W3CDTF">2022-01-01T23:05:22Z</dcterms:modified>
</cp:coreProperties>
</file>