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9" r:id="rId7"/>
    <p:sldId id="262" r:id="rId8"/>
    <p:sldId id="261" r:id="rId9"/>
    <p:sldId id="264" r:id="rId10"/>
    <p:sldId id="263" r:id="rId11"/>
    <p:sldId id="265" r:id="rId12"/>
    <p:sldId id="266" r:id="rId13"/>
    <p:sldId id="270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9" r:id="rId22"/>
    <p:sldId id="281" r:id="rId23"/>
    <p:sldId id="282" r:id="rId24"/>
    <p:sldId id="290" r:id="rId25"/>
    <p:sldId id="284" r:id="rId26"/>
    <p:sldId id="285" r:id="rId27"/>
    <p:sldId id="286" r:id="rId28"/>
    <p:sldId id="287" r:id="rId29"/>
    <p:sldId id="288" r:id="rId30"/>
    <p:sldId id="291" r:id="rId3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9" autoAdjust="0"/>
  </p:normalViewPr>
  <p:slideViewPr>
    <p:cSldViewPr>
      <p:cViewPr>
        <p:scale>
          <a:sx n="80" d="100"/>
          <a:sy n="80" d="100"/>
        </p:scale>
        <p:origin x="-216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04/11/2023</a:t>
            </a:fld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04/11/2023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04/11/2023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04/11/2023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04/11/2023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04/11/2023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04/11/2023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04/11/2023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04/11/2023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04/11/2023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04/11/2023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04/11/2023</a:t>
            </a:fld>
            <a:endParaRPr lang="fr-BE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.benzaoui@univ-skikda.d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Cours </a:t>
            </a:r>
            <a:br>
              <a:rPr lang="fr-FR" dirty="0" smtClean="0"/>
            </a:br>
            <a:r>
              <a:rPr lang="fr-FR" dirty="0" smtClean="0"/>
              <a:t>Les Technologies Web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3800932"/>
            <a:ext cx="7772400" cy="1199704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fr-FR" dirty="0" smtClean="0"/>
              <a:t>Prof. </a:t>
            </a:r>
            <a:r>
              <a:rPr lang="fr-FR" dirty="0" smtClean="0"/>
              <a:t>A. </a:t>
            </a:r>
            <a:r>
              <a:rPr lang="fr-FR" dirty="0" err="1" smtClean="0"/>
              <a:t>Benzaoui</a:t>
            </a:r>
            <a:endParaRPr lang="fr-FR" dirty="0" smtClean="0"/>
          </a:p>
          <a:p>
            <a:pPr algn="ctr"/>
            <a:r>
              <a:rPr lang="fr-FR" dirty="0" smtClean="0">
                <a:solidFill>
                  <a:srgbClr val="0070C0"/>
                </a:solidFill>
                <a:hlinkClick r:id="rId2"/>
              </a:rPr>
              <a:t>a</a:t>
            </a:r>
            <a:r>
              <a:rPr lang="fr-FR" dirty="0" smtClean="0">
                <a:hlinkClick r:id="rId2"/>
              </a:rPr>
              <a:t>.</a:t>
            </a:r>
            <a:r>
              <a:rPr lang="fr-FR" dirty="0" smtClean="0">
                <a:solidFill>
                  <a:srgbClr val="0070C0"/>
                </a:solidFill>
                <a:hlinkClick r:id="rId2"/>
              </a:rPr>
              <a:t>benzaoui@univ-skikda.dz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00034" y="5786454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Master: Electronique </a:t>
            </a:r>
            <a:r>
              <a:rPr lang="fr-FR" sz="2000" dirty="0" smtClean="0"/>
              <a:t>des Systèmes </a:t>
            </a:r>
            <a:r>
              <a:rPr lang="fr-FR" sz="2000" dirty="0" smtClean="0"/>
              <a:t>Embarqués                 </a:t>
            </a:r>
            <a:endParaRPr lang="fr-FR" sz="2000" dirty="0" smtClean="0"/>
          </a:p>
          <a:p>
            <a:r>
              <a:rPr lang="fr-FR" sz="2000" dirty="0" smtClean="0"/>
              <a:t>                                                                                </a:t>
            </a:r>
            <a:r>
              <a:rPr lang="fr-FR" sz="2000" dirty="0" smtClean="0"/>
              <a:t>2023 </a:t>
            </a:r>
            <a:r>
              <a:rPr lang="fr-FR" sz="2000" dirty="0" smtClean="0"/>
              <a:t>- </a:t>
            </a:r>
            <a:r>
              <a:rPr lang="fr-FR" sz="2000" dirty="0" smtClean="0"/>
              <a:t>2024   </a:t>
            </a: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1357290" y="285728"/>
            <a:ext cx="62151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 smtClean="0"/>
              <a:t>Université </a:t>
            </a:r>
            <a:r>
              <a:rPr lang="fr-FR" sz="2000" dirty="0" smtClean="0"/>
              <a:t>du 20 Aout 1955 - SKIKDA</a:t>
            </a:r>
            <a:endParaRPr lang="fr-FR" sz="2000" dirty="0" smtClean="0"/>
          </a:p>
          <a:p>
            <a:pPr algn="ctr">
              <a:lnSpc>
                <a:spcPct val="150000"/>
              </a:lnSpc>
            </a:pPr>
            <a:r>
              <a:rPr lang="fr-FR" sz="2000" dirty="0" smtClean="0"/>
              <a:t>Faculté </a:t>
            </a:r>
            <a:r>
              <a:rPr lang="fr-FR" sz="2000" dirty="0" smtClean="0"/>
              <a:t>de Technologie</a:t>
            </a:r>
            <a:endParaRPr lang="fr-FR" sz="2000" dirty="0" smtClean="0"/>
          </a:p>
          <a:p>
            <a:pPr algn="ctr">
              <a:lnSpc>
                <a:spcPct val="150000"/>
              </a:lnSpc>
            </a:pPr>
            <a:r>
              <a:rPr lang="fr-FR" sz="2000" dirty="0" smtClean="0"/>
              <a:t>Département de Génie Electrique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481329"/>
            <a:ext cx="8929718" cy="4662315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sz="1800" dirty="0" smtClean="0"/>
              <a:t>Une variable commence par un dollar « $ » suivi d'un nom de variable. Les variables ne sont pas typées au moment de leur création. Attention PHP est sensible à la casse : var et Var ne sont pas les mêmes variables ! Voici les règles à respecter :</a:t>
            </a:r>
          </a:p>
          <a:p>
            <a:pPr algn="just"/>
            <a:endParaRPr lang="fr-FR" sz="1000" dirty="0" smtClean="0"/>
          </a:p>
          <a:p>
            <a:pPr lvl="1" algn="just"/>
            <a:r>
              <a:rPr lang="fr-FR" sz="1400" dirty="0" smtClean="0"/>
              <a:t>Une variable peut commencer par une lettre</a:t>
            </a:r>
          </a:p>
          <a:p>
            <a:pPr lvl="1" algn="just"/>
            <a:r>
              <a:rPr lang="fr-FR" sz="1400" dirty="0" smtClean="0"/>
              <a:t>Une variable peut commencer par un souligné (</a:t>
            </a:r>
            <a:r>
              <a:rPr lang="fr-FR" sz="1400" dirty="0" err="1" smtClean="0"/>
              <a:t>underscore</a:t>
            </a:r>
            <a:r>
              <a:rPr lang="fr-FR" sz="1400" dirty="0" smtClean="0"/>
              <a:t>) « _ »</a:t>
            </a:r>
          </a:p>
          <a:p>
            <a:pPr lvl="1" algn="just"/>
            <a:r>
              <a:rPr lang="fr-FR" sz="1400" b="1" dirty="0" smtClean="0">
                <a:solidFill>
                  <a:srgbClr val="FF0000"/>
                </a:solidFill>
              </a:rPr>
              <a:t>Une variable ne doit pas commencer par un chiffre.</a:t>
            </a:r>
          </a:p>
          <a:p>
            <a:pPr lvl="1" algn="just"/>
            <a:endParaRPr lang="fr-FR" sz="1400" b="1" dirty="0" smtClean="0">
              <a:solidFill>
                <a:srgbClr val="FF0000"/>
              </a:solidFill>
            </a:endParaRPr>
          </a:p>
          <a:p>
            <a:pPr lvl="1" algn="just"/>
            <a:endParaRPr lang="fr-FR" sz="1400" b="1" dirty="0" smtClean="0">
              <a:solidFill>
                <a:srgbClr val="FF0000"/>
              </a:solidFill>
            </a:endParaRPr>
          </a:p>
          <a:p>
            <a:pPr lvl="1" algn="just"/>
            <a:endParaRPr lang="fr-FR" sz="1400" b="1" dirty="0" smtClean="0">
              <a:solidFill>
                <a:srgbClr val="FF0000"/>
              </a:solidFill>
            </a:endParaRPr>
          </a:p>
          <a:p>
            <a:pPr lvl="1" algn="just"/>
            <a:endParaRPr lang="fr-FR" sz="1400" b="1" dirty="0" smtClean="0">
              <a:solidFill>
                <a:srgbClr val="FF0000"/>
              </a:solidFill>
            </a:endParaRPr>
          </a:p>
          <a:p>
            <a:pPr lvl="1" algn="just"/>
            <a:endParaRPr lang="fr-FR" sz="1400" b="1" dirty="0" smtClean="0">
              <a:solidFill>
                <a:srgbClr val="FF0000"/>
              </a:solidFill>
            </a:endParaRPr>
          </a:p>
          <a:p>
            <a:pPr lvl="1" algn="just"/>
            <a:endParaRPr lang="fr-FR" sz="1400" b="1" dirty="0" smtClean="0">
              <a:solidFill>
                <a:srgbClr val="FF0000"/>
              </a:solidFill>
            </a:endParaRPr>
          </a:p>
          <a:p>
            <a:pPr lvl="1" algn="just"/>
            <a:endParaRPr lang="fr-FR" sz="1400" b="1" dirty="0" smtClean="0">
              <a:solidFill>
                <a:srgbClr val="FF0000"/>
              </a:solidFill>
            </a:endParaRPr>
          </a:p>
          <a:p>
            <a:pPr lvl="1" algn="just"/>
            <a:endParaRPr lang="fr-FR" sz="1400" b="1" dirty="0" smtClean="0">
              <a:solidFill>
                <a:srgbClr val="FF0000"/>
              </a:solidFill>
            </a:endParaRPr>
          </a:p>
          <a:p>
            <a:pPr lvl="1" algn="just"/>
            <a:r>
              <a:rPr lang="fr-FR" sz="1400" dirty="0" smtClean="0"/>
              <a:t>Leur type dépend de leur valeur et de leur contexte d'utilisation.</a:t>
            </a:r>
          </a:p>
          <a:p>
            <a:pPr lvl="1"/>
            <a:r>
              <a:rPr lang="fr-FR" sz="1400" dirty="0" smtClean="0"/>
              <a:t>On affecte une valeur à une variable avec le signe égal « = » avec ou sans espace avant ou après.</a:t>
            </a:r>
            <a:endParaRPr lang="fr-FR" sz="1400" b="1" dirty="0" smtClean="0">
              <a:solidFill>
                <a:srgbClr val="FF0000"/>
              </a:solidFill>
            </a:endParaRPr>
          </a:p>
          <a:p>
            <a:pPr lvl="1" algn="just"/>
            <a:endParaRPr lang="fr-FR" sz="1400" b="1" dirty="0" smtClean="0">
              <a:solidFill>
                <a:srgbClr val="FF0000"/>
              </a:solidFill>
            </a:endParaRPr>
          </a:p>
          <a:p>
            <a:pPr lvl="1" algn="just"/>
            <a:endParaRPr lang="fr-FR" sz="1400" b="1" dirty="0" smtClean="0">
              <a:solidFill>
                <a:srgbClr val="FF0000"/>
              </a:solidFill>
            </a:endParaRPr>
          </a:p>
          <a:p>
            <a:pPr lvl="1" algn="just"/>
            <a:endParaRPr lang="fr-FR" sz="1400" b="1" dirty="0" smtClean="0">
              <a:solidFill>
                <a:srgbClr val="FF0000"/>
              </a:solidFill>
            </a:endParaRPr>
          </a:p>
          <a:p>
            <a:pPr lvl="1" algn="just"/>
            <a:endParaRPr lang="fr-FR" sz="1400" b="1" dirty="0" smtClean="0">
              <a:solidFill>
                <a:srgbClr val="FF0000"/>
              </a:solidFill>
            </a:endParaRPr>
          </a:p>
          <a:p>
            <a:pPr lvl="1" algn="just"/>
            <a:endParaRPr lang="fr-FR" sz="1400" b="1" dirty="0" smtClean="0">
              <a:solidFill>
                <a:srgbClr val="FF00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Déclarer une variable: </a:t>
            </a:r>
            <a:r>
              <a:rPr lang="fr-FR" sz="3600" dirty="0" smtClean="0">
                <a:solidFill>
                  <a:srgbClr val="FF0000"/>
                </a:solidFill>
              </a:rPr>
              <a:t>Règles</a:t>
            </a:r>
            <a:endParaRPr lang="fr-FR" sz="36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127" t="36133" r="29687" b="48242"/>
          <a:stretch>
            <a:fillRect/>
          </a:stretch>
        </p:blipFill>
        <p:spPr bwMode="auto">
          <a:xfrm>
            <a:off x="1000100" y="3500438"/>
            <a:ext cx="671517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481328"/>
            <a:ext cx="8929718" cy="4525963"/>
          </a:xfrm>
        </p:spPr>
        <p:txBody>
          <a:bodyPr>
            <a:normAutofit/>
          </a:bodyPr>
          <a:lstStyle/>
          <a:p>
            <a:pPr algn="just"/>
            <a:r>
              <a:rPr lang="fr-FR" sz="1800" dirty="0" smtClean="0"/>
              <a:t>Mais on peut forcer (</a:t>
            </a:r>
            <a:r>
              <a:rPr lang="fr-FR" sz="1800" dirty="0" err="1" smtClean="0"/>
              <a:t>cast</a:t>
            </a:r>
            <a:r>
              <a:rPr lang="fr-FR" sz="1800" dirty="0" smtClean="0"/>
              <a:t>) ponctuellement une variable à un type de données, ce qui s'appelle le transtypage. </a:t>
            </a:r>
          </a:p>
          <a:p>
            <a:pPr algn="just"/>
            <a:endParaRPr lang="fr-FR" sz="1200" dirty="0" smtClean="0"/>
          </a:p>
          <a:p>
            <a:pPr algn="just"/>
            <a:r>
              <a:rPr lang="fr-FR" sz="1800" dirty="0" smtClean="0"/>
              <a:t>De même comme le type de variable peut changer en fonction de son utilisation ou du contexte, PHP effectue automatiquement un transtypage, ce qui peut parfois fournir des résultats surprenants.</a:t>
            </a:r>
            <a:endParaRPr lang="fr-FR" sz="1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Déclarer une variable: </a:t>
            </a:r>
            <a:r>
              <a:rPr lang="fr-FR" sz="3600" dirty="0" smtClean="0">
                <a:solidFill>
                  <a:srgbClr val="FF0000"/>
                </a:solidFill>
              </a:rPr>
              <a:t>Transtypage</a:t>
            </a:r>
            <a:endParaRPr lang="fr-FR" sz="36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5127" t="37109" r="20898" b="52551"/>
          <a:stretch>
            <a:fillRect/>
          </a:stretch>
        </p:blipFill>
        <p:spPr bwMode="auto">
          <a:xfrm>
            <a:off x="714348" y="3571876"/>
            <a:ext cx="750099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481328"/>
            <a:ext cx="8858280" cy="301924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fr-FR" sz="2300" dirty="0" smtClean="0"/>
              <a:t>Par défaut les variables sont assignées par valeur : la valeur assignée à la variable est recopiée dans la variable. </a:t>
            </a:r>
          </a:p>
          <a:p>
            <a:pPr algn="just"/>
            <a:endParaRPr lang="fr-FR" sz="2300" dirty="0" smtClean="0"/>
          </a:p>
          <a:p>
            <a:pPr algn="just"/>
            <a:r>
              <a:rPr lang="fr-FR" sz="2300" dirty="0" smtClean="0"/>
              <a:t>PHP peut aussi travailler par référence. Une variable peut donc référencer une autre variable. On dit alors que la variable devient un alias, ou pointe sur une autre variable. </a:t>
            </a:r>
          </a:p>
          <a:p>
            <a:pPr algn="just"/>
            <a:endParaRPr lang="fr-FR" sz="2300" dirty="0" smtClean="0"/>
          </a:p>
          <a:p>
            <a:pPr algn="just"/>
            <a:r>
              <a:rPr lang="fr-FR" sz="2300" dirty="0" smtClean="0"/>
              <a:t>On assigne par référence en utilisant le signe « &amp; » devant la variable assignée</a:t>
            </a:r>
          </a:p>
          <a:p>
            <a:pPr algn="just"/>
            <a:endParaRPr lang="fr-FR" sz="2300" dirty="0" smtClean="0"/>
          </a:p>
          <a:p>
            <a:r>
              <a:rPr lang="fr-FR" sz="2300" dirty="0" smtClean="0"/>
              <a:t>Attention à la valeur constante NULL insensible à la casse. Affecter une valeur NULL à une variable signifie ne pas puis affecter de valeur.</a:t>
            </a:r>
          </a:p>
          <a:p>
            <a:pPr algn="just"/>
            <a:endParaRPr lang="fr-FR" sz="1800" dirty="0" smtClean="0"/>
          </a:p>
          <a:p>
            <a:pPr algn="just"/>
            <a:endParaRPr lang="fr-FR" sz="1800" dirty="0" smtClean="0"/>
          </a:p>
          <a:p>
            <a:pPr algn="just"/>
            <a:endParaRPr lang="fr-FR" sz="1800" dirty="0" smtClean="0"/>
          </a:p>
          <a:p>
            <a:pPr algn="just"/>
            <a:endParaRPr lang="fr-FR" sz="1800" dirty="0" smtClean="0"/>
          </a:p>
          <a:p>
            <a:pPr algn="just"/>
            <a:endParaRPr lang="fr-FR" sz="1800" dirty="0" smtClean="0"/>
          </a:p>
          <a:p>
            <a:pPr algn="just"/>
            <a:endParaRPr lang="fr-FR" sz="1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Déclarer une variable: </a:t>
            </a:r>
            <a:r>
              <a:rPr lang="fr-FR" sz="3600" dirty="0" smtClean="0">
                <a:solidFill>
                  <a:srgbClr val="FF0000"/>
                </a:solidFill>
              </a:rPr>
              <a:t>Pointeurs</a:t>
            </a:r>
            <a:endParaRPr lang="fr-FR" sz="36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4394" t="51758" r="37012" b="28711"/>
          <a:stretch>
            <a:fillRect/>
          </a:stretch>
        </p:blipFill>
        <p:spPr bwMode="auto">
          <a:xfrm>
            <a:off x="1571604" y="4357694"/>
            <a:ext cx="628654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481329"/>
            <a:ext cx="8858280" cy="2304862"/>
          </a:xfrm>
        </p:spPr>
        <p:txBody>
          <a:bodyPr>
            <a:normAutofit/>
          </a:bodyPr>
          <a:lstStyle/>
          <a:p>
            <a:pPr algn="just"/>
            <a:r>
              <a:rPr lang="fr-FR" sz="1800" dirty="0" smtClean="0"/>
              <a:t>La portée d'une variable dépend du contexte. </a:t>
            </a:r>
          </a:p>
          <a:p>
            <a:pPr algn="just"/>
            <a:endParaRPr lang="fr-FR" sz="1600" dirty="0" smtClean="0"/>
          </a:p>
          <a:p>
            <a:pPr algn="just"/>
            <a:r>
              <a:rPr lang="fr-FR" sz="1800" dirty="0" smtClean="0"/>
              <a:t>Une variable déclarée dans un script et hors d'une fonction est globale.</a:t>
            </a:r>
          </a:p>
          <a:p>
            <a:pPr algn="just"/>
            <a:endParaRPr lang="fr-FR" sz="1600" dirty="0" smtClean="0"/>
          </a:p>
          <a:p>
            <a:pPr algn="just"/>
            <a:r>
              <a:rPr lang="fr-FR" sz="1800" dirty="0" smtClean="0"/>
              <a:t>Mais par défaut sa portée est limitée au script courant, ainsi qu'au code éventuellement inclus (</a:t>
            </a:r>
            <a:r>
              <a:rPr lang="fr-FR" sz="1800" dirty="0" err="1" smtClean="0"/>
              <a:t>include</a:t>
            </a:r>
            <a:r>
              <a:rPr lang="fr-FR" sz="1800" dirty="0" smtClean="0"/>
              <a:t>, </a:t>
            </a:r>
            <a:r>
              <a:rPr lang="fr-FR" sz="1800" dirty="0" err="1" smtClean="0"/>
              <a:t>require</a:t>
            </a:r>
            <a:r>
              <a:rPr lang="fr-FR" sz="1800" dirty="0" smtClean="0"/>
              <a:t>) et n'est pas accessible dans les fonctions ou d'autres scripts.</a:t>
            </a:r>
          </a:p>
          <a:p>
            <a:pPr algn="just"/>
            <a:endParaRPr lang="fr-FR" sz="1800" dirty="0" smtClean="0"/>
          </a:p>
          <a:p>
            <a:pPr algn="just"/>
            <a:endParaRPr lang="fr-FR" sz="1800" dirty="0" smtClean="0"/>
          </a:p>
          <a:p>
            <a:pPr algn="just"/>
            <a:endParaRPr lang="fr-FR" sz="1800" dirty="0" smtClean="0"/>
          </a:p>
          <a:p>
            <a:pPr algn="just"/>
            <a:endParaRPr lang="fr-FR" sz="1800" dirty="0" smtClean="0"/>
          </a:p>
          <a:p>
            <a:pPr algn="just"/>
            <a:endParaRPr lang="fr-FR" sz="1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Portée des variables</a:t>
            </a:r>
            <a:endParaRPr lang="fr-FR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451" t="18750" r="20166" b="65000"/>
          <a:stretch>
            <a:fillRect/>
          </a:stretch>
        </p:blipFill>
        <p:spPr bwMode="auto">
          <a:xfrm>
            <a:off x="714348" y="3857628"/>
            <a:ext cx="821537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285860"/>
            <a:ext cx="8858280" cy="1090415"/>
          </a:xfrm>
        </p:spPr>
        <p:txBody>
          <a:bodyPr>
            <a:normAutofit/>
          </a:bodyPr>
          <a:lstStyle/>
          <a:p>
            <a:pPr algn="just"/>
            <a:r>
              <a:rPr lang="fr-FR" sz="1800" dirty="0" smtClean="0"/>
              <a:t>Pour accéder à une variable globale dans une fonction, il faut utiliser le mot-clé </a:t>
            </a:r>
            <a:r>
              <a:rPr lang="fr-FR" sz="1800" dirty="0" smtClean="0">
                <a:solidFill>
                  <a:srgbClr val="FF0000"/>
                </a:solidFill>
              </a:rPr>
              <a:t>global</a:t>
            </a:r>
            <a:r>
              <a:rPr lang="fr-FR" sz="1800" dirty="0" smtClean="0"/>
              <a:t>.</a:t>
            </a:r>
          </a:p>
          <a:p>
            <a:pPr algn="just"/>
            <a:endParaRPr lang="fr-FR" sz="1800" dirty="0" smtClean="0"/>
          </a:p>
          <a:p>
            <a:pPr algn="just"/>
            <a:endParaRPr lang="fr-FR" sz="1800" dirty="0" smtClean="0"/>
          </a:p>
          <a:p>
            <a:pPr algn="just"/>
            <a:endParaRPr lang="fr-FR" sz="1800" dirty="0" smtClean="0"/>
          </a:p>
          <a:p>
            <a:pPr algn="just"/>
            <a:endParaRPr lang="fr-FR" sz="1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Portée des variables</a:t>
            </a:r>
            <a:endParaRPr lang="fr-FR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1718" t="43750" r="37012" b="32500"/>
          <a:stretch>
            <a:fillRect/>
          </a:stretch>
        </p:blipFill>
        <p:spPr bwMode="auto">
          <a:xfrm>
            <a:off x="1142976" y="1928802"/>
            <a:ext cx="671517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2"/>
          <p:cNvSpPr txBox="1">
            <a:spLocks/>
          </p:cNvSpPr>
          <p:nvPr/>
        </p:nvSpPr>
        <p:spPr>
          <a:xfrm>
            <a:off x="214282" y="342900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Variables Statiques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71406" y="4481725"/>
            <a:ext cx="8858280" cy="7332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just"/>
            <a:r>
              <a:rPr lang="fr-FR" dirty="0" smtClean="0"/>
              <a:t>PHP accepte les variables statiques. Comme en C une variable statique ne perd pas sa valeur quand on sort d'une fonction: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1718" t="48750" r="39209" b="35000"/>
          <a:stretch>
            <a:fillRect/>
          </a:stretch>
        </p:blipFill>
        <p:spPr bwMode="auto">
          <a:xfrm>
            <a:off x="3428992" y="5143512"/>
            <a:ext cx="564360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785926"/>
            <a:ext cx="8858280" cy="1090415"/>
          </a:xfrm>
        </p:spPr>
        <p:txBody>
          <a:bodyPr>
            <a:normAutofit/>
          </a:bodyPr>
          <a:lstStyle/>
          <a:p>
            <a:pPr algn="just"/>
            <a:r>
              <a:rPr lang="fr-FR" sz="1800" dirty="0" smtClean="0"/>
              <a:t>Une variable dynamique utilise la valeur d’une variable comme nom d’une autre variable. On utilise les variables dynamiques en rajoutant un </a:t>
            </a:r>
            <a:r>
              <a:rPr lang="fr-FR" sz="1800" dirty="0" smtClean="0">
                <a:solidFill>
                  <a:srgbClr val="FF0000"/>
                </a:solidFill>
              </a:rPr>
              <a:t>« $ » </a:t>
            </a:r>
            <a:r>
              <a:rPr lang="fr-FR" sz="1800" dirty="0" smtClean="0"/>
              <a:t>devant le nom de la première variable.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Variables dynamiques</a:t>
            </a:r>
            <a:endParaRPr lang="fr-FR" sz="3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11914" t="36250" r="46338" b="46250"/>
          <a:stretch>
            <a:fillRect/>
          </a:stretch>
        </p:blipFill>
        <p:spPr bwMode="auto">
          <a:xfrm>
            <a:off x="1357290" y="3000372"/>
            <a:ext cx="639880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1438" y="1357298"/>
            <a:ext cx="8858280" cy="214314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FR" sz="1800" dirty="0" smtClean="0"/>
              <a:t>Un booléen peut prendre deux valeurs </a:t>
            </a:r>
            <a:r>
              <a:rPr lang="fr-FR" sz="1800" dirty="0" smtClean="0">
                <a:solidFill>
                  <a:srgbClr val="FF0000"/>
                </a:solidFill>
              </a:rPr>
              <a:t>TRUE</a:t>
            </a:r>
            <a:r>
              <a:rPr lang="fr-FR" sz="1800" dirty="0" smtClean="0"/>
              <a:t> </a:t>
            </a:r>
            <a:r>
              <a:rPr lang="fr-FR" sz="1600" dirty="0" smtClean="0"/>
              <a:t>ou </a:t>
            </a:r>
            <a:r>
              <a:rPr lang="fr-FR" sz="1600" dirty="0" smtClean="0">
                <a:solidFill>
                  <a:srgbClr val="FF0000"/>
                </a:solidFill>
              </a:rPr>
              <a:t>FALSE</a:t>
            </a:r>
            <a:r>
              <a:rPr lang="fr-FR" sz="1600" dirty="0" smtClean="0"/>
              <a:t>. Les deux constantes </a:t>
            </a:r>
            <a:r>
              <a:rPr lang="fr-FR" sz="1600" dirty="0" smtClean="0">
                <a:solidFill>
                  <a:srgbClr val="FF0000"/>
                </a:solidFill>
              </a:rPr>
              <a:t>TRUE</a:t>
            </a:r>
            <a:r>
              <a:rPr lang="fr-FR" sz="1600" dirty="0" smtClean="0"/>
              <a:t> et </a:t>
            </a:r>
            <a:r>
              <a:rPr lang="fr-FR" sz="1600" dirty="0" smtClean="0">
                <a:solidFill>
                  <a:srgbClr val="FF0000"/>
                </a:solidFill>
              </a:rPr>
              <a:t>FALSE</a:t>
            </a:r>
            <a:r>
              <a:rPr lang="fr-FR" sz="1600" dirty="0" smtClean="0"/>
              <a:t> peuvent être utilisées sans aucune distinction de casse (pas de différences entre les majuscules et les minuscules).</a:t>
            </a:r>
          </a:p>
          <a:p>
            <a:pPr>
              <a:lnSpc>
                <a:spcPct val="150000"/>
              </a:lnSpc>
              <a:buNone/>
            </a:pPr>
            <a:r>
              <a:rPr lang="fr-FR" sz="1600" dirty="0" smtClean="0">
                <a:solidFill>
                  <a:srgbClr val="0070C0"/>
                </a:solidFill>
              </a:rPr>
              <a:t>		$var=FALSE; 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// FALSE, False, false, ...</a:t>
            </a:r>
          </a:p>
          <a:p>
            <a:pPr>
              <a:lnSpc>
                <a:spcPct val="150000"/>
              </a:lnSpc>
              <a:buNone/>
            </a:pPr>
            <a:r>
              <a:rPr lang="fr-FR" sz="1600" dirty="0" smtClean="0">
                <a:solidFill>
                  <a:srgbClr val="0070C0"/>
                </a:solidFill>
              </a:rPr>
              <a:t>		$var2=</a:t>
            </a:r>
            <a:r>
              <a:rPr lang="fr-FR" sz="1600" dirty="0" err="1" smtClean="0">
                <a:solidFill>
                  <a:srgbClr val="0070C0"/>
                </a:solidFill>
              </a:rPr>
              <a:t>True</a:t>
            </a:r>
            <a:r>
              <a:rPr lang="fr-FR" sz="1600" dirty="0" smtClean="0">
                <a:solidFill>
                  <a:srgbClr val="0070C0"/>
                </a:solidFill>
              </a:rPr>
              <a:t>; 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// TRUE, </a:t>
            </a:r>
            <a:r>
              <a:rPr lang="fr-F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True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true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...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Types de variables: </a:t>
            </a:r>
            <a:r>
              <a:rPr lang="fr-FR" sz="3600" dirty="0" smtClean="0">
                <a:solidFill>
                  <a:srgbClr val="FF0000"/>
                </a:solidFill>
              </a:rPr>
              <a:t>booléens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2285984" y="3714752"/>
            <a:ext cx="6715204" cy="278608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FR" sz="1600" dirty="0" smtClean="0"/>
              <a:t>Tous les types peuvent être convertis en booléens. Voici les cas où une variable retournera </a:t>
            </a:r>
            <a:r>
              <a:rPr lang="fr-FR" sz="1600" dirty="0" smtClean="0">
                <a:solidFill>
                  <a:srgbClr val="FF0000"/>
                </a:solidFill>
              </a:rPr>
              <a:t>FALSE</a:t>
            </a:r>
            <a:r>
              <a:rPr lang="fr-FR" sz="1600" dirty="0" smtClean="0"/>
              <a:t> en booléen suivant le type :</a:t>
            </a:r>
          </a:p>
          <a:p>
            <a:pPr algn="just">
              <a:lnSpc>
                <a:spcPct val="150000"/>
              </a:lnSpc>
            </a:pPr>
            <a:endParaRPr lang="fr-FR" sz="1400" dirty="0" smtClean="0"/>
          </a:p>
          <a:p>
            <a:endParaRPr lang="fr-FR" sz="100" dirty="0" smtClean="0"/>
          </a:p>
          <a:p>
            <a:pPr lvl="2">
              <a:buFont typeface="Arial" pitchFamily="34" charset="0"/>
              <a:buChar char="•"/>
            </a:pPr>
            <a:r>
              <a:rPr lang="fr-FR" sz="1600" dirty="0" smtClean="0"/>
              <a:t>   Booléen : FALSE</a:t>
            </a:r>
          </a:p>
          <a:p>
            <a:pPr lvl="2">
              <a:buFont typeface="Arial" pitchFamily="34" charset="0"/>
              <a:buChar char="•"/>
            </a:pPr>
            <a:r>
              <a:rPr lang="fr-FR" sz="1600" dirty="0" smtClean="0"/>
              <a:t>   Entier : 0 (zéro)</a:t>
            </a:r>
          </a:p>
          <a:p>
            <a:pPr lvl="2">
              <a:buFont typeface="Arial" pitchFamily="34" charset="0"/>
              <a:buChar char="•"/>
            </a:pPr>
            <a:r>
              <a:rPr lang="fr-FR" sz="1600" dirty="0" smtClean="0"/>
              <a:t>   Nombre flottant : 0.0 (zéro)</a:t>
            </a:r>
          </a:p>
          <a:p>
            <a:pPr lvl="2">
              <a:buFont typeface="Arial" pitchFamily="34" charset="0"/>
              <a:buChar char="•"/>
            </a:pPr>
            <a:r>
              <a:rPr lang="fr-FR" sz="1600" dirty="0" smtClean="0"/>
              <a:t>   Chaîne : chaîne vide "" ou "0" (zéro)</a:t>
            </a:r>
          </a:p>
          <a:p>
            <a:pPr lvl="2">
              <a:buFont typeface="Arial" pitchFamily="34" charset="0"/>
              <a:buChar char="•"/>
            </a:pPr>
            <a:r>
              <a:rPr lang="fr-FR" sz="1600" dirty="0" smtClean="0"/>
              <a:t>   Tableau : tableau vide sans aucun élément</a:t>
            </a:r>
          </a:p>
          <a:p>
            <a:pPr lvl="2">
              <a:buFont typeface="Arial" pitchFamily="34" charset="0"/>
              <a:buChar char="•"/>
            </a:pPr>
            <a:r>
              <a:rPr lang="fr-FR" sz="1600" dirty="0" smtClean="0"/>
              <a:t>   Objet : objet vide sans aucun élément</a:t>
            </a:r>
          </a:p>
          <a:p>
            <a:pPr lvl="2">
              <a:buFont typeface="Arial" pitchFamily="34" charset="0"/>
              <a:buChar char="•"/>
            </a:pPr>
            <a:r>
              <a:rPr lang="fr-FR" sz="1600" dirty="0" smtClean="0"/>
              <a:t>   Constante spéciale NULL</a:t>
            </a: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85720" y="1714488"/>
            <a:ext cx="8215370" cy="350046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FR" sz="1800" dirty="0" smtClean="0"/>
              <a:t>Dans tous les autres cas, la valeur retournée est </a:t>
            </a:r>
            <a:r>
              <a:rPr lang="fr-FR" sz="1800" dirty="0" smtClean="0">
                <a:solidFill>
                  <a:srgbClr val="FF0000"/>
                </a:solidFill>
              </a:rPr>
              <a:t>TRUE</a:t>
            </a:r>
            <a:r>
              <a:rPr lang="fr-FR" sz="1800" dirty="0" smtClean="0"/>
              <a:t>. Attention : </a:t>
            </a:r>
            <a:r>
              <a:rPr lang="fr-FR" sz="1800" dirty="0" smtClean="0">
                <a:solidFill>
                  <a:srgbClr val="FF0000"/>
                </a:solidFill>
              </a:rPr>
              <a:t>-1</a:t>
            </a:r>
            <a:r>
              <a:rPr lang="fr-FR" sz="1800" dirty="0" smtClean="0"/>
              <a:t> est considéré comme vrai donc </a:t>
            </a:r>
            <a:r>
              <a:rPr lang="fr-FR" sz="1800" dirty="0" smtClean="0">
                <a:solidFill>
                  <a:srgbClr val="FF0000"/>
                </a:solidFill>
              </a:rPr>
              <a:t>TRUE</a:t>
            </a:r>
            <a:r>
              <a:rPr lang="fr-FR" sz="1800" dirty="0" smtClean="0"/>
              <a:t>. </a:t>
            </a:r>
          </a:p>
          <a:p>
            <a:pPr algn="just">
              <a:lnSpc>
                <a:spcPct val="150000"/>
              </a:lnSpc>
            </a:pPr>
            <a:endParaRPr lang="fr-FR" sz="1050" dirty="0" smtClean="0"/>
          </a:p>
          <a:p>
            <a:pPr algn="just">
              <a:lnSpc>
                <a:spcPct val="150000"/>
              </a:lnSpc>
            </a:pPr>
            <a:r>
              <a:rPr lang="fr-FR" sz="1800" dirty="0" smtClean="0"/>
              <a:t>Comme en C, les tests de conditions dans les structures de contrôles effectuent une conversion booléenne du la condition.</a:t>
            </a:r>
          </a:p>
          <a:p>
            <a:pPr algn="just">
              <a:lnSpc>
                <a:spcPct val="150000"/>
              </a:lnSpc>
              <a:buNone/>
            </a:pPr>
            <a:endParaRPr lang="fr-FR" sz="1800" dirty="0" smtClean="0"/>
          </a:p>
          <a:p>
            <a:pPr algn="just">
              <a:lnSpc>
                <a:spcPct val="150000"/>
              </a:lnSpc>
              <a:buNone/>
            </a:pPr>
            <a:r>
              <a:rPr lang="fr-FR" sz="1800" dirty="0" smtClean="0">
                <a:solidFill>
                  <a:srgbClr val="0070C0"/>
                </a:solidFill>
              </a:rPr>
              <a:t>		if($var==</a:t>
            </a:r>
            <a:r>
              <a:rPr lang="fr-FR" sz="1800" dirty="0" err="1" smtClean="0">
                <a:solidFill>
                  <a:srgbClr val="0070C0"/>
                </a:solidFill>
              </a:rPr>
              <a:t>true</a:t>
            </a:r>
            <a:r>
              <a:rPr lang="fr-FR" sz="1800" dirty="0" smtClean="0">
                <a:solidFill>
                  <a:srgbClr val="0070C0"/>
                </a:solidFill>
              </a:rPr>
              <a:t>) </a:t>
            </a:r>
            <a:r>
              <a:rPr lang="fr-FR" sz="1800" dirty="0" err="1" smtClean="0">
                <a:solidFill>
                  <a:srgbClr val="0070C0"/>
                </a:solidFill>
              </a:rPr>
              <a:t>echo</a:t>
            </a:r>
            <a:r>
              <a:rPr lang="fr-FR" sz="1800" dirty="0" smtClean="0">
                <a:solidFill>
                  <a:srgbClr val="0070C0"/>
                </a:solidFill>
              </a:rPr>
              <a:t> "ok";</a:t>
            </a:r>
          </a:p>
          <a:p>
            <a:pPr algn="just">
              <a:lnSpc>
                <a:spcPct val="150000"/>
              </a:lnSpc>
              <a:buNone/>
            </a:pPr>
            <a:r>
              <a:rPr lang="fr-FR" sz="1800" dirty="0" smtClean="0">
                <a:solidFill>
                  <a:srgbClr val="0070C0"/>
                </a:solidFill>
              </a:rPr>
              <a:t>		if($var) </a:t>
            </a:r>
            <a:r>
              <a:rPr lang="fr-FR" sz="1800" dirty="0" err="1" smtClean="0">
                <a:solidFill>
                  <a:srgbClr val="0070C0"/>
                </a:solidFill>
              </a:rPr>
              <a:t>echo</a:t>
            </a:r>
            <a:r>
              <a:rPr lang="fr-FR" sz="1800" dirty="0" smtClean="0">
                <a:solidFill>
                  <a:srgbClr val="0070C0"/>
                </a:solidFill>
              </a:rPr>
              <a:t> "ok";</a:t>
            </a:r>
            <a:r>
              <a:rPr lang="fr-FR" sz="1800" dirty="0" smtClean="0"/>
              <a:t> // Identique</a:t>
            </a:r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Types de variables: </a:t>
            </a:r>
            <a:r>
              <a:rPr lang="fr-FR" sz="3600" dirty="0" smtClean="0">
                <a:solidFill>
                  <a:srgbClr val="FF0000"/>
                </a:solidFill>
              </a:rPr>
              <a:t>booléens</a:t>
            </a:r>
            <a:endParaRPr lang="fr-FR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14282" y="1285860"/>
            <a:ext cx="8572560" cy="492922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FR" sz="1600" dirty="0" smtClean="0"/>
              <a:t>Un entier est l'ensemble des nombres naturels, c'est à dire sans virgule, positifs ou négatifs. </a:t>
            </a:r>
          </a:p>
          <a:p>
            <a:pPr algn="just">
              <a:lnSpc>
                <a:spcPct val="150000"/>
              </a:lnSpc>
            </a:pPr>
            <a:endParaRPr lang="fr-FR" sz="400" dirty="0" smtClean="0"/>
          </a:p>
          <a:p>
            <a:pPr algn="just">
              <a:lnSpc>
                <a:spcPct val="150000"/>
              </a:lnSpc>
            </a:pPr>
            <a:r>
              <a:rPr lang="fr-FR" sz="1600" dirty="0" smtClean="0"/>
              <a:t>Les entiers sont généralement codés sur 32 bits mais cela dépend de l'architecture. Si on affecte un nombre entier qui dépasse la capacité de la variable, celle-ci sera transformée en réel (</a:t>
            </a:r>
            <a:r>
              <a:rPr lang="fr-FR" sz="1600" dirty="0" err="1" smtClean="0"/>
              <a:t>float</a:t>
            </a:r>
            <a:r>
              <a:rPr lang="fr-FR" sz="1600" dirty="0" smtClean="0"/>
              <a:t>). </a:t>
            </a:r>
          </a:p>
          <a:p>
            <a:pPr algn="just">
              <a:lnSpc>
                <a:spcPct val="150000"/>
              </a:lnSpc>
            </a:pPr>
            <a:endParaRPr lang="fr-FR" sz="400" dirty="0" smtClean="0"/>
          </a:p>
          <a:p>
            <a:pPr algn="just">
              <a:lnSpc>
                <a:spcPct val="150000"/>
              </a:lnSpc>
            </a:pPr>
            <a:r>
              <a:rPr lang="fr-FR" sz="1600" dirty="0" smtClean="0"/>
              <a:t>Enfin il n'y a pas de notion d'entier non signé.</a:t>
            </a:r>
          </a:p>
          <a:p>
            <a:pPr algn="just">
              <a:lnSpc>
                <a:spcPct val="150000"/>
              </a:lnSpc>
            </a:pPr>
            <a:endParaRPr lang="fr-FR" sz="400" dirty="0" smtClean="0"/>
          </a:p>
          <a:p>
            <a:pPr algn="just">
              <a:lnSpc>
                <a:spcPct val="150000"/>
              </a:lnSpc>
            </a:pPr>
            <a:r>
              <a:rPr lang="fr-FR" sz="1600" dirty="0" smtClean="0"/>
              <a:t>Lors de la conversion d'un booléen en entier, </a:t>
            </a:r>
            <a:r>
              <a:rPr lang="fr-FR" sz="1600" dirty="0" smtClean="0">
                <a:solidFill>
                  <a:srgbClr val="FF0000"/>
                </a:solidFill>
              </a:rPr>
              <a:t>FALSE</a:t>
            </a:r>
            <a:r>
              <a:rPr lang="fr-FR" sz="1600" dirty="0" smtClean="0"/>
              <a:t> devient </a:t>
            </a:r>
            <a:r>
              <a:rPr lang="fr-FR" sz="1600" dirty="0" smtClean="0">
                <a:solidFill>
                  <a:srgbClr val="FF0000"/>
                </a:solidFill>
              </a:rPr>
              <a:t>0</a:t>
            </a:r>
            <a:r>
              <a:rPr lang="fr-FR" sz="1600" dirty="0" smtClean="0"/>
              <a:t> et </a:t>
            </a:r>
            <a:r>
              <a:rPr lang="fr-FR" sz="1600" dirty="0" smtClean="0">
                <a:solidFill>
                  <a:srgbClr val="FF0000"/>
                </a:solidFill>
              </a:rPr>
              <a:t>TRUE</a:t>
            </a:r>
            <a:r>
              <a:rPr lang="fr-FR" sz="1600" dirty="0" smtClean="0"/>
              <a:t> devient </a:t>
            </a:r>
            <a:r>
              <a:rPr lang="fr-FR" sz="1600" dirty="0" smtClean="0">
                <a:solidFill>
                  <a:srgbClr val="FF0000"/>
                </a:solidFill>
              </a:rPr>
              <a:t>1</a:t>
            </a:r>
            <a:r>
              <a:rPr lang="fr-FR" sz="1600" dirty="0" smtClean="0"/>
              <a:t>. </a:t>
            </a:r>
          </a:p>
          <a:p>
            <a:pPr algn="just">
              <a:lnSpc>
                <a:spcPct val="150000"/>
              </a:lnSpc>
            </a:pPr>
            <a:endParaRPr lang="fr-FR" sz="500" dirty="0" smtClean="0"/>
          </a:p>
          <a:p>
            <a:pPr algn="just">
              <a:lnSpc>
                <a:spcPct val="150000"/>
              </a:lnSpc>
            </a:pPr>
            <a:r>
              <a:rPr lang="fr-FR" sz="1600" dirty="0" smtClean="0"/>
              <a:t>Lors de la conversion d'un nombre à virgule flottante, le nombre sera arrondi à la valeur inférieure s'il est positif, ou supérieure s'il est négatif (conversion vers zéro). Pour la conversion depuis les chaînes, voir à ce type.</a:t>
            </a:r>
          </a:p>
          <a:p>
            <a:pPr algn="just">
              <a:lnSpc>
                <a:spcPct val="150000"/>
              </a:lnSpc>
              <a:buNone/>
            </a:pPr>
            <a:r>
              <a:rPr lang="fr-FR" sz="1800" dirty="0" smtClean="0">
                <a:solidFill>
                  <a:srgbClr val="0070C0"/>
                </a:solidFill>
              </a:rPr>
              <a:t>		</a:t>
            </a:r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Types de variables: </a:t>
            </a:r>
            <a:r>
              <a:rPr lang="fr-FR" sz="3600" dirty="0" smtClean="0">
                <a:solidFill>
                  <a:srgbClr val="FF0000"/>
                </a:solidFill>
              </a:rPr>
              <a:t>Entiers</a:t>
            </a:r>
            <a:endParaRPr lang="fr-FR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14282" y="1785926"/>
            <a:ext cx="8572560" cy="321471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FR" sz="1600" dirty="0" smtClean="0"/>
              <a:t>On parle ici sur des nombres réels, double ou </a:t>
            </a:r>
            <a:r>
              <a:rPr lang="fr-FR" sz="1600" dirty="0" err="1" smtClean="0"/>
              <a:t>float</a:t>
            </a:r>
            <a:r>
              <a:rPr lang="fr-FR" sz="1600" dirty="0" smtClean="0"/>
              <a:t>, c'est à dire les nombres à virgules. La virgule est spécifiée par le point </a:t>
            </a:r>
            <a:r>
              <a:rPr lang="fr-FR" sz="1600" dirty="0" smtClean="0">
                <a:solidFill>
                  <a:srgbClr val="FF0000"/>
                </a:solidFill>
              </a:rPr>
              <a:t>« . »</a:t>
            </a:r>
            <a:r>
              <a:rPr lang="fr-FR" sz="1600" dirty="0" smtClean="0"/>
              <a:t>. La puissance de 10 s'exprime avec le « e » ou le « E ».. </a:t>
            </a:r>
          </a:p>
          <a:p>
            <a:pPr algn="just">
              <a:lnSpc>
                <a:spcPct val="150000"/>
              </a:lnSpc>
            </a:pPr>
            <a:endParaRPr lang="fr-FR" sz="400" dirty="0" smtClean="0"/>
          </a:p>
          <a:p>
            <a:pPr>
              <a:lnSpc>
                <a:spcPct val="200000"/>
              </a:lnSpc>
              <a:buNone/>
            </a:pPr>
            <a:r>
              <a:rPr lang="fr-FR" sz="1800" dirty="0" smtClean="0">
                <a:solidFill>
                  <a:srgbClr val="0070C0"/>
                </a:solidFill>
              </a:rPr>
              <a:t>		$var=</a:t>
            </a:r>
            <a:r>
              <a:rPr lang="fr-FR" sz="1800" dirty="0" smtClean="0">
                <a:solidFill>
                  <a:srgbClr val="FF0000"/>
                </a:solidFill>
              </a:rPr>
              <a:t>1.234;</a:t>
            </a:r>
          </a:p>
          <a:p>
            <a:pPr>
              <a:lnSpc>
                <a:spcPct val="200000"/>
              </a:lnSpc>
              <a:buNone/>
            </a:pPr>
            <a:r>
              <a:rPr lang="fr-FR" sz="1800" dirty="0" smtClean="0"/>
              <a:t>		</a:t>
            </a:r>
            <a:r>
              <a:rPr lang="fr-FR" sz="1800" dirty="0" smtClean="0">
                <a:solidFill>
                  <a:srgbClr val="0070C0"/>
                </a:solidFill>
              </a:rPr>
              <a:t>$var2=</a:t>
            </a:r>
            <a:r>
              <a:rPr lang="fr-FR" sz="1800" dirty="0" smtClean="0">
                <a:solidFill>
                  <a:srgbClr val="FF0000"/>
                </a:solidFill>
              </a:rPr>
              <a:t>1.1e4; </a:t>
            </a:r>
            <a:r>
              <a:rPr lang="fr-FR" sz="1800" dirty="0" smtClean="0"/>
              <a:t>// 1.1 * 10^4 : 11000</a:t>
            </a:r>
            <a:endParaRPr lang="fr-FR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 smtClean="0"/>
              <a:t>Types de variables: </a:t>
            </a:r>
            <a:r>
              <a:rPr lang="fr-FR" sz="3600" dirty="0" smtClean="0">
                <a:solidFill>
                  <a:srgbClr val="FF0000"/>
                </a:solidFill>
              </a:rPr>
              <a:t>Virgule Flottante</a:t>
            </a:r>
            <a:endParaRPr lang="fr-FR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22123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Le langage PHP:</a:t>
            </a:r>
          </a:p>
          <a:p>
            <a:endParaRPr lang="fr-FR" sz="1200" dirty="0" smtClean="0"/>
          </a:p>
          <a:p>
            <a:pPr lvl="1"/>
            <a:r>
              <a:rPr lang="fr-FR" dirty="0" smtClean="0"/>
              <a:t>Introduction</a:t>
            </a:r>
          </a:p>
          <a:p>
            <a:pPr lvl="1"/>
            <a:r>
              <a:rPr lang="fr-FR" dirty="0" smtClean="0"/>
              <a:t>Les variables</a:t>
            </a:r>
          </a:p>
          <a:p>
            <a:pPr lvl="1"/>
            <a:r>
              <a:rPr lang="fr-FR" dirty="0" smtClean="0"/>
              <a:t>Les tableaux</a:t>
            </a:r>
          </a:p>
          <a:p>
            <a:pPr lvl="1"/>
            <a:r>
              <a:rPr lang="fr-FR" dirty="0" smtClean="0"/>
              <a:t>Les opérateurs</a:t>
            </a:r>
          </a:p>
          <a:p>
            <a:pPr lvl="1"/>
            <a:r>
              <a:rPr lang="fr-FR" dirty="0" smtClean="0"/>
              <a:t>Les structures de contrôles</a:t>
            </a:r>
          </a:p>
          <a:p>
            <a:pPr lvl="1"/>
            <a:r>
              <a:rPr lang="fr-FR" dirty="0" smtClean="0"/>
              <a:t>Les fonctions </a:t>
            </a:r>
          </a:p>
          <a:p>
            <a:pPr lvl="1"/>
            <a:r>
              <a:rPr lang="fr-FR" dirty="0" smtClean="0"/>
              <a:t>......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Autofit/>
          </a:bodyPr>
          <a:lstStyle/>
          <a:p>
            <a:r>
              <a:rPr lang="fr-FR" sz="2800" u="sng" dirty="0" smtClean="0"/>
              <a:t>Partie 03:</a:t>
            </a:r>
            <a:r>
              <a:rPr lang="fr-FR" sz="2800" dirty="0" smtClean="0"/>
              <a:t> PROGRAMATION WEB DYNAMIQUE</a:t>
            </a:r>
            <a:endParaRPr lang="fr-FR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8564" t="38086" r="26758" b="32617"/>
          <a:stretch>
            <a:fillRect/>
          </a:stretch>
        </p:blipFill>
        <p:spPr bwMode="auto">
          <a:xfrm>
            <a:off x="5572132" y="3000372"/>
            <a:ext cx="2857520" cy="14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42844" y="1428736"/>
            <a:ext cx="8786874" cy="207170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FR" sz="1600" dirty="0" smtClean="0"/>
              <a:t>Une chaîne est une séquence de caractères. PHP travaille en ASCII soit 256 caractères. Il n'y a pas de limite théorique pour la taille de la chaîne.</a:t>
            </a:r>
          </a:p>
          <a:p>
            <a:pPr algn="just">
              <a:lnSpc>
                <a:spcPct val="150000"/>
              </a:lnSpc>
            </a:pPr>
            <a:r>
              <a:rPr lang="fr-FR" sz="1600" dirty="0" smtClean="0"/>
              <a:t>Les guillemets simples '...' (apostrophes): Tous les caractères inclus dans la chaîne sont sortis tels quels sans interprétation. Si vous devez afficher un guillemet simple, il faudra l'échapper : \'</a:t>
            </a:r>
          </a:p>
          <a:p>
            <a:pPr algn="just">
              <a:lnSpc>
                <a:spcPct val="150000"/>
              </a:lnSpc>
            </a:pPr>
            <a:endParaRPr lang="fr-FR" sz="400" dirty="0" smtClean="0"/>
          </a:p>
          <a:p>
            <a:pPr>
              <a:lnSpc>
                <a:spcPct val="200000"/>
              </a:lnSpc>
              <a:buNone/>
            </a:pPr>
            <a:r>
              <a:rPr lang="fr-FR" sz="1800" dirty="0" smtClean="0">
                <a:solidFill>
                  <a:srgbClr val="0070C0"/>
                </a:solidFill>
              </a:rPr>
              <a:t>		</a:t>
            </a:r>
            <a:endParaRPr lang="fr-FR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Types de variables: </a:t>
            </a:r>
            <a:r>
              <a:rPr lang="fr-FR" sz="2800" dirty="0" smtClean="0">
                <a:solidFill>
                  <a:srgbClr val="FF0000"/>
                </a:solidFill>
              </a:rPr>
              <a:t>Chaines de caractères</a:t>
            </a:r>
            <a:endParaRPr lang="fr-FR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500298" y="3571876"/>
          <a:ext cx="6357982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038"/>
                <a:gridCol w="4853944"/>
              </a:tblGrid>
              <a:tr h="298832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Séquence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Valeur</a:t>
                      </a:r>
                      <a:endParaRPr lang="fr-FR" sz="1600" dirty="0"/>
                    </a:p>
                  </a:txBody>
                  <a:tcPr/>
                </a:tc>
              </a:tr>
              <a:tr h="325999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\n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Nouvelle ligne</a:t>
                      </a:r>
                      <a:endParaRPr lang="fr-FR" sz="1600" dirty="0"/>
                    </a:p>
                  </a:txBody>
                  <a:tcPr/>
                </a:tc>
              </a:tr>
              <a:tr h="325999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\r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Retour à la ligne</a:t>
                      </a:r>
                      <a:endParaRPr lang="fr-FR" sz="1600" dirty="0"/>
                    </a:p>
                  </a:txBody>
                  <a:tcPr/>
                </a:tc>
              </a:tr>
              <a:tr h="325999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\t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Tabulation horizontale</a:t>
                      </a:r>
                      <a:endParaRPr lang="fr-FR" sz="1600" dirty="0"/>
                    </a:p>
                  </a:txBody>
                  <a:tcPr/>
                </a:tc>
              </a:tr>
              <a:tr h="325999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\\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smtClean="0"/>
                        <a:t>Antislash</a:t>
                      </a:r>
                      <a:endParaRPr lang="fr-FR" sz="1600" dirty="0"/>
                    </a:p>
                  </a:txBody>
                  <a:tcPr/>
                </a:tc>
              </a:tr>
              <a:tr h="325999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\$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Caractère $</a:t>
                      </a:r>
                      <a:endParaRPr lang="fr-FR" sz="1600" dirty="0"/>
                    </a:p>
                  </a:txBody>
                  <a:tcPr/>
                </a:tc>
              </a:tr>
              <a:tr h="325999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\"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Guillemets double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71472" y="2643190"/>
            <a:ext cx="8229600" cy="1143000"/>
          </a:xfrm>
        </p:spPr>
        <p:txBody>
          <a:bodyPr/>
          <a:lstStyle/>
          <a:p>
            <a:r>
              <a:rPr lang="fr-FR" dirty="0" smtClean="0"/>
              <a:t>Travailler avec les opérateurs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Les opérateurs: </a:t>
            </a:r>
            <a:r>
              <a:rPr lang="fr-FR" sz="2800" dirty="0" smtClean="0">
                <a:solidFill>
                  <a:srgbClr val="FF0000"/>
                </a:solidFill>
              </a:rPr>
              <a:t>Opérateurs de comparaison</a:t>
            </a:r>
            <a:endParaRPr lang="fr-FR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3672" t="30301" r="48568" b="47917"/>
          <a:stretch>
            <a:fillRect/>
          </a:stretch>
        </p:blipFill>
        <p:spPr bwMode="auto">
          <a:xfrm>
            <a:off x="2428860" y="1142984"/>
            <a:ext cx="4429156" cy="191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500298" y="3857628"/>
            <a:ext cx="3724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rgbClr val="C00000"/>
                </a:solidFill>
              </a:rPr>
              <a:t>Opérateurs logiques</a:t>
            </a:r>
            <a:endParaRPr lang="fr-FR" sz="2800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4427" t="31933" r="4427" b="45659"/>
          <a:stretch>
            <a:fillRect/>
          </a:stretch>
        </p:blipFill>
        <p:spPr bwMode="auto">
          <a:xfrm>
            <a:off x="714316" y="4429132"/>
            <a:ext cx="8429684" cy="1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Les opérateurs: </a:t>
            </a:r>
            <a:r>
              <a:rPr lang="fr-FR" sz="2800" dirty="0" smtClean="0">
                <a:solidFill>
                  <a:srgbClr val="FF0000"/>
                </a:solidFill>
              </a:rPr>
              <a:t>Opérateurs arithmétiques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0298" y="3857628"/>
            <a:ext cx="45352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rgbClr val="C00000"/>
                </a:solidFill>
              </a:rPr>
              <a:t>Un des opérateurs divers</a:t>
            </a:r>
            <a:endParaRPr lang="fr-FR" sz="28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3438" t="61632" r="45312" b="14062"/>
          <a:stretch>
            <a:fillRect/>
          </a:stretch>
        </p:blipFill>
        <p:spPr bwMode="auto">
          <a:xfrm>
            <a:off x="2571736" y="1500174"/>
            <a:ext cx="3643338" cy="194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3906" t="56076" r="14062" b="30035"/>
          <a:stretch>
            <a:fillRect/>
          </a:stretch>
        </p:blipFill>
        <p:spPr bwMode="auto">
          <a:xfrm>
            <a:off x="142812" y="4500570"/>
            <a:ext cx="900118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4282" y="2643190"/>
            <a:ext cx="87154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Travailler avec les structures de contrôles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Structures de contrôles</a:t>
            </a:r>
            <a:endParaRPr lang="fr-FR" sz="28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740" t="24305" r="10201" b="22743"/>
          <a:stretch>
            <a:fillRect/>
          </a:stretch>
        </p:blipFill>
        <p:spPr bwMode="auto">
          <a:xfrm>
            <a:off x="1071538" y="1285860"/>
            <a:ext cx="772398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286248" y="5500702"/>
            <a:ext cx="2571768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Structures de contrôles</a:t>
            </a:r>
            <a:endParaRPr lang="fr-FR" sz="28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4739" t="24305" r="9505" b="20139"/>
          <a:stretch>
            <a:fillRect/>
          </a:stretch>
        </p:blipFill>
        <p:spPr bwMode="auto">
          <a:xfrm>
            <a:off x="1285852" y="1285860"/>
            <a:ext cx="755345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Structures de contrôles</a:t>
            </a:r>
            <a:endParaRPr lang="fr-FR" sz="28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739" t="33854" r="9505" b="6250"/>
          <a:stretch>
            <a:fillRect/>
          </a:stretch>
        </p:blipFill>
        <p:spPr bwMode="auto">
          <a:xfrm>
            <a:off x="1643010" y="1071546"/>
            <a:ext cx="750099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Structures de contrôles</a:t>
            </a:r>
            <a:endParaRPr lang="fr-FR" sz="28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4739" t="25174" r="9505" b="13194"/>
          <a:stretch>
            <a:fillRect/>
          </a:stretch>
        </p:blipFill>
        <p:spPr bwMode="auto">
          <a:xfrm>
            <a:off x="1714480" y="1142984"/>
            <a:ext cx="721523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Structures de contrôles</a:t>
            </a:r>
            <a:endParaRPr lang="fr-FR" sz="28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5391" t="23437" r="12760" b="14930"/>
          <a:stretch>
            <a:fillRect/>
          </a:stretch>
        </p:blipFill>
        <p:spPr bwMode="auto">
          <a:xfrm>
            <a:off x="1643042" y="1071546"/>
            <a:ext cx="678661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00034" y="1838518"/>
            <a:ext cx="8229600" cy="3733622"/>
          </a:xfrm>
        </p:spPr>
        <p:txBody>
          <a:bodyPr>
            <a:normAutofit/>
          </a:bodyPr>
          <a:lstStyle/>
          <a:p>
            <a:pPr algn="just"/>
            <a:r>
              <a:rPr lang="fr-FR" sz="2000" dirty="0" smtClean="0"/>
              <a:t>PHP est un langage de script HTML exécuté du côté du serveur. </a:t>
            </a:r>
          </a:p>
          <a:p>
            <a:pPr algn="just"/>
            <a:endParaRPr lang="fr-FR" sz="2000" dirty="0" smtClean="0"/>
          </a:p>
          <a:p>
            <a:pPr algn="just"/>
            <a:r>
              <a:rPr lang="fr-FR" sz="2000" dirty="0" smtClean="0"/>
              <a:t>Il veut dire « PHP : </a:t>
            </a:r>
            <a:r>
              <a:rPr lang="fr-FR" sz="2000" dirty="0" err="1" smtClean="0"/>
              <a:t>Hypertext</a:t>
            </a:r>
            <a:r>
              <a:rPr lang="fr-FR" sz="2000" dirty="0" smtClean="0"/>
              <a:t> </a:t>
            </a:r>
            <a:r>
              <a:rPr lang="fr-FR" sz="2000" dirty="0" err="1" smtClean="0"/>
              <a:t>Preprocessor</a:t>
            </a:r>
            <a:r>
              <a:rPr lang="fr-FR" sz="2000" dirty="0" smtClean="0"/>
              <a:t> ». </a:t>
            </a:r>
          </a:p>
          <a:p>
            <a:pPr algn="just"/>
            <a:endParaRPr lang="fr-FR" sz="2000" dirty="0" smtClean="0"/>
          </a:p>
          <a:p>
            <a:pPr algn="just"/>
            <a:r>
              <a:rPr lang="fr-FR" sz="2000" dirty="0" smtClean="0"/>
              <a:t>Sa syntaxe est largement inspirée du langage C avec des  améliorations spécifiques.</a:t>
            </a:r>
          </a:p>
          <a:p>
            <a:pPr algn="just"/>
            <a:endParaRPr lang="fr-FR" sz="2000" dirty="0" smtClean="0"/>
          </a:p>
          <a:p>
            <a:pPr algn="just"/>
            <a:r>
              <a:rPr lang="fr-FR" sz="2000" dirty="0" smtClean="0"/>
              <a:t> Le but du langage est d'écrire rapidement des pages HTML dynamiques.</a:t>
            </a:r>
            <a:endParaRPr lang="fr-FR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8564" t="38086" r="26758" b="32617"/>
          <a:stretch>
            <a:fillRect/>
          </a:stretch>
        </p:blipFill>
        <p:spPr bwMode="auto">
          <a:xfrm>
            <a:off x="5000628" y="5143512"/>
            <a:ext cx="2857520" cy="14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500066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r-FR" dirty="0" smtClean="0"/>
              <a:t>FIN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Merci de Votre Attention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385894" y="1714488"/>
            <a:ext cx="6257940" cy="4525963"/>
          </a:xfrm>
        </p:spPr>
        <p:txBody>
          <a:bodyPr>
            <a:normAutofit/>
          </a:bodyPr>
          <a:lstStyle/>
          <a:p>
            <a:r>
              <a:rPr lang="fr-FR" sz="2000" dirty="0" smtClean="0"/>
              <a:t>Forums et Messageries</a:t>
            </a:r>
          </a:p>
          <a:p>
            <a:endParaRPr lang="fr-FR" sz="2000" dirty="0" smtClean="0"/>
          </a:p>
          <a:p>
            <a:r>
              <a:rPr lang="fr-FR" sz="2000" dirty="0" smtClean="0"/>
              <a:t>Commerce électronique</a:t>
            </a:r>
          </a:p>
          <a:p>
            <a:endParaRPr lang="fr-FR" sz="2000" dirty="0" smtClean="0"/>
          </a:p>
          <a:p>
            <a:r>
              <a:rPr lang="fr-FR" sz="2000" dirty="0" smtClean="0"/>
              <a:t>Banque / Comptes en ligne</a:t>
            </a:r>
          </a:p>
          <a:p>
            <a:endParaRPr lang="fr-FR" sz="2000" dirty="0" smtClean="0"/>
          </a:p>
          <a:p>
            <a:r>
              <a:rPr lang="fr-FR" sz="2000" dirty="0" smtClean="0"/>
              <a:t>Publication en ligne</a:t>
            </a:r>
          </a:p>
          <a:p>
            <a:endParaRPr lang="fr-FR" sz="2000" dirty="0" smtClean="0"/>
          </a:p>
          <a:p>
            <a:r>
              <a:rPr lang="fr-FR" sz="2000" dirty="0" smtClean="0"/>
              <a:t>Moteurs de recherche</a:t>
            </a:r>
          </a:p>
          <a:p>
            <a:endParaRPr lang="fr-FR" sz="2000" dirty="0" smtClean="0"/>
          </a:p>
          <a:p>
            <a:r>
              <a:rPr lang="fr-FR" sz="2000" dirty="0" smtClean="0"/>
              <a:t>Tout ce que vous voulez, (sauf les jeux)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Utilisation Pratique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28596" y="1571612"/>
            <a:ext cx="8429684" cy="4525963"/>
          </a:xfrm>
        </p:spPr>
        <p:txBody>
          <a:bodyPr>
            <a:normAutofit/>
          </a:bodyPr>
          <a:lstStyle/>
          <a:p>
            <a:pPr algn="just"/>
            <a:r>
              <a:rPr lang="fr-FR" sz="2000" dirty="0" smtClean="0"/>
              <a:t>Une page statique est une page écrite directement en HTML. </a:t>
            </a:r>
          </a:p>
          <a:p>
            <a:pPr algn="just"/>
            <a:endParaRPr lang="fr-FR" sz="2000" dirty="0" smtClean="0"/>
          </a:p>
          <a:p>
            <a:pPr algn="just"/>
            <a:r>
              <a:rPr lang="fr-FR" sz="2000" dirty="0" smtClean="0"/>
              <a:t>Elle peut éventuellement incorporer du code </a:t>
            </a:r>
            <a:r>
              <a:rPr lang="fr-FR" sz="2000" i="1" u="sng" dirty="0" err="1" smtClean="0"/>
              <a:t>Javascript</a:t>
            </a:r>
            <a:r>
              <a:rPr lang="fr-FR" sz="2000" dirty="0" smtClean="0"/>
              <a:t> lui donnant un semblant de </a:t>
            </a:r>
            <a:r>
              <a:rPr lang="fr-FR" sz="2000" i="1" dirty="0" smtClean="0"/>
              <a:t>'dynamisme'</a:t>
            </a:r>
            <a:r>
              <a:rPr lang="fr-FR" sz="2000" dirty="0" smtClean="0"/>
              <a:t> mais uniquement du côté du navigateur et des données locales.</a:t>
            </a:r>
          </a:p>
          <a:p>
            <a:pPr algn="just">
              <a:buNone/>
            </a:pPr>
            <a:endParaRPr lang="fr-FR" sz="2000" dirty="0" smtClean="0"/>
          </a:p>
          <a:p>
            <a:pPr algn="just"/>
            <a:r>
              <a:rPr lang="fr-FR" sz="2000" dirty="0" smtClean="0"/>
              <a:t>Pour des traitements plus lourds nécessitant l'accès à une base de données, un formatage de tableau en fonction de résultats, une recherche poussée, du graphisme. </a:t>
            </a:r>
          </a:p>
          <a:p>
            <a:pPr algn="just"/>
            <a:endParaRPr lang="fr-FR" sz="2000" dirty="0" smtClean="0"/>
          </a:p>
          <a:p>
            <a:pPr algn="just"/>
            <a:r>
              <a:rPr lang="fr-FR" sz="2000" dirty="0" smtClean="0"/>
              <a:t>Il faut passer par des pages dynamiques et par un langage qui sera exécuté du côté du serveur : ASP sur les serveurs Microsoft/IIS, Perl, PHP...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Pages Statiques vs Pages Dynamiques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481329"/>
            <a:ext cx="8929718" cy="259061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fr-FR" sz="1500" dirty="0" smtClean="0"/>
              <a:t>Une page </a:t>
            </a:r>
            <a:r>
              <a:rPr lang="fr-FR" sz="1500" dirty="0" err="1" smtClean="0"/>
              <a:t>php</a:t>
            </a:r>
            <a:r>
              <a:rPr lang="fr-FR" sz="1500" dirty="0" smtClean="0"/>
              <a:t> porte l'extension « </a:t>
            </a:r>
            <a:r>
              <a:rPr lang="fr-FR" sz="1500" dirty="0" smtClean="0">
                <a:solidFill>
                  <a:srgbClr val="0070C0"/>
                </a:solidFill>
              </a:rPr>
              <a:t>.</a:t>
            </a:r>
            <a:r>
              <a:rPr lang="fr-FR" sz="1500" dirty="0" err="1" smtClean="0">
                <a:solidFill>
                  <a:srgbClr val="0070C0"/>
                </a:solidFill>
              </a:rPr>
              <a:t>php</a:t>
            </a:r>
            <a:r>
              <a:rPr lang="fr-FR" sz="1500" dirty="0" smtClean="0">
                <a:solidFill>
                  <a:srgbClr val="0070C0"/>
                </a:solidFill>
              </a:rPr>
              <a:t> </a:t>
            </a:r>
            <a:r>
              <a:rPr lang="fr-FR" sz="1500" dirty="0" smtClean="0"/>
              <a:t>». Une page PHP peut être entièrement programmée en PHP ou mélangée avec du code html. PHP est un langage « Embedded HTML », c'est à dire qu'il apparaît à n'importe quel endroit de la page HTML. </a:t>
            </a:r>
          </a:p>
          <a:p>
            <a:pPr algn="just">
              <a:lnSpc>
                <a:spcPct val="150000"/>
              </a:lnSpc>
            </a:pPr>
            <a:r>
              <a:rPr lang="fr-FR" sz="1500" dirty="0" smtClean="0"/>
              <a:t>Pour ça on le place dans des balises particulières : </a:t>
            </a:r>
            <a:r>
              <a:rPr lang="fr-FR" sz="1500" dirty="0" smtClean="0">
                <a:solidFill>
                  <a:srgbClr val="0070C0"/>
                </a:solidFill>
              </a:rPr>
              <a:t>&lt;?</a:t>
            </a:r>
            <a:r>
              <a:rPr lang="fr-FR" sz="1500" dirty="0" err="1" smtClean="0">
                <a:solidFill>
                  <a:srgbClr val="0070C0"/>
                </a:solidFill>
              </a:rPr>
              <a:t>php</a:t>
            </a:r>
            <a:r>
              <a:rPr lang="fr-FR" sz="1500" dirty="0" smtClean="0">
                <a:solidFill>
                  <a:srgbClr val="0070C0"/>
                </a:solidFill>
              </a:rPr>
              <a:t> </a:t>
            </a:r>
            <a:r>
              <a:rPr lang="fr-FR" sz="1500" dirty="0" smtClean="0"/>
              <a:t>et </a:t>
            </a:r>
            <a:r>
              <a:rPr lang="fr-FR" sz="1500" dirty="0" smtClean="0">
                <a:solidFill>
                  <a:srgbClr val="0070C0"/>
                </a:solidFill>
              </a:rPr>
              <a:t>?&gt;</a:t>
            </a:r>
            <a:r>
              <a:rPr lang="fr-FR" sz="1500" dirty="0" smtClean="0"/>
              <a:t>. On peut aussi utiliser les balises </a:t>
            </a:r>
            <a:r>
              <a:rPr lang="fr-FR" sz="1500" dirty="0" smtClean="0">
                <a:solidFill>
                  <a:srgbClr val="0070C0"/>
                </a:solidFill>
              </a:rPr>
              <a:t>&lt;script </a:t>
            </a:r>
            <a:r>
              <a:rPr lang="fr-FR" sz="1500" dirty="0" err="1" smtClean="0">
                <a:solidFill>
                  <a:srgbClr val="0070C0"/>
                </a:solidFill>
              </a:rPr>
              <a:t>language</a:t>
            </a:r>
            <a:r>
              <a:rPr lang="fr-FR" sz="1500" dirty="0" smtClean="0">
                <a:solidFill>
                  <a:srgbClr val="0070C0"/>
                </a:solidFill>
              </a:rPr>
              <a:t>="</a:t>
            </a:r>
            <a:r>
              <a:rPr lang="fr-FR" sz="1500" dirty="0" err="1" smtClean="0">
                <a:solidFill>
                  <a:srgbClr val="0070C0"/>
                </a:solidFill>
              </a:rPr>
              <a:t>php</a:t>
            </a:r>
            <a:r>
              <a:rPr lang="fr-FR" sz="1500" dirty="0" smtClean="0">
                <a:solidFill>
                  <a:srgbClr val="0070C0"/>
                </a:solidFill>
              </a:rPr>
              <a:t>"&gt; </a:t>
            </a:r>
            <a:r>
              <a:rPr lang="fr-FR" sz="1500" dirty="0" smtClean="0"/>
              <a:t>et </a:t>
            </a:r>
            <a:r>
              <a:rPr lang="fr-FR" sz="1500" dirty="0" smtClean="0">
                <a:solidFill>
                  <a:srgbClr val="0070C0"/>
                </a:solidFill>
              </a:rPr>
              <a:t>&lt;/script&gt;</a:t>
            </a:r>
            <a:r>
              <a:rPr lang="fr-FR" sz="1500" dirty="0" smtClean="0"/>
              <a:t>. </a:t>
            </a:r>
          </a:p>
          <a:p>
            <a:pPr algn="just">
              <a:lnSpc>
                <a:spcPct val="150000"/>
              </a:lnSpc>
            </a:pPr>
            <a:r>
              <a:rPr lang="fr-FR" sz="1500" dirty="0" smtClean="0"/>
              <a:t>La première forme est préférable pour plus de simplicité et une compatibilité XHTML. On écrit donc une page HTML dans laquelle on intègre du code PHP.</a:t>
            </a:r>
            <a:endParaRPr lang="fr-FR" sz="15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Syntaxe de Base</a:t>
            </a:r>
            <a:endParaRPr lang="fr-FR" dirty="0"/>
          </a:p>
        </p:txBody>
      </p:sp>
      <p:pic>
        <p:nvPicPr>
          <p:cNvPr id="4" name="Espace réservé du contenu 4"/>
          <p:cNvPicPr>
            <a:picLocks/>
          </p:cNvPicPr>
          <p:nvPr/>
        </p:nvPicPr>
        <p:blipFill>
          <a:blip r:embed="rId2"/>
          <a:srcRect l="9314" t="37716" r="62161" b="38062"/>
          <a:stretch>
            <a:fillRect/>
          </a:stretch>
        </p:blipFill>
        <p:spPr bwMode="auto">
          <a:xfrm>
            <a:off x="571472" y="3929066"/>
            <a:ext cx="321467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/>
          <a:srcRect l="8797" t="55709" r="55660" b="17124"/>
          <a:stretch>
            <a:fillRect/>
          </a:stretch>
        </p:blipFill>
        <p:spPr bwMode="auto">
          <a:xfrm>
            <a:off x="5000628" y="3857628"/>
            <a:ext cx="364340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3714744" y="5143512"/>
            <a:ext cx="1143008" cy="357190"/>
          </a:xfrm>
          <a:prstGeom prst="rightArrow">
            <a:avLst>
              <a:gd name="adj1" fmla="val 50000"/>
              <a:gd name="adj2" fmla="val 67113"/>
            </a:avLst>
          </a:prstGeom>
          <a:solidFill>
            <a:srgbClr val="FFFFFF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sz="2000" dirty="0" smtClean="0"/>
              <a:t>L'utilisation de balises pour l'intégration de code dans une page web est très souple et permet de jongler facilement avec du code PHP et du code HTML :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Syntaxe de Base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/>
          <a:srcRect l="8899" t="29066" r="47368" b="44983"/>
          <a:stretch>
            <a:fillRect/>
          </a:stretch>
        </p:blipFill>
        <p:spPr bwMode="auto">
          <a:xfrm>
            <a:off x="1643042" y="2786058"/>
            <a:ext cx="607223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Comme en C une instruction se termine par un point-virgule « ; ». Notez que la balise fermante ?&gt;implique la fin d'une instruction.</a:t>
            </a:r>
            <a:endParaRPr lang="fr-FR" sz="1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Séparateur d'instructions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0986" t="38086" r="51660" b="51172"/>
          <a:stretch>
            <a:fillRect/>
          </a:stretch>
        </p:blipFill>
        <p:spPr bwMode="auto">
          <a:xfrm>
            <a:off x="1643042" y="2357430"/>
            <a:ext cx="5000659" cy="102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2"/>
          <p:cNvSpPr txBox="1">
            <a:spLocks/>
          </p:cNvSpPr>
          <p:nvPr/>
        </p:nvSpPr>
        <p:spPr>
          <a:xfrm>
            <a:off x="214282" y="357188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fr-F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Commentaires</a:t>
            </a:r>
            <a:endParaRPr kumimoji="0" lang="fr-FR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20" y="4572008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Les commentaires s'utilisent comme en C et en C++ avec /* .. */ et //. Notez qu'une balise fermante ferme le commentaire en cours.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1914" t="53906" r="49268" b="34375"/>
          <a:stretch>
            <a:fillRect/>
          </a:stretch>
        </p:blipFill>
        <p:spPr bwMode="auto">
          <a:xfrm>
            <a:off x="3857620" y="5357826"/>
            <a:ext cx="464347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71472" y="2643190"/>
            <a:ext cx="8229600" cy="1143000"/>
          </a:xfrm>
        </p:spPr>
        <p:txBody>
          <a:bodyPr/>
          <a:lstStyle/>
          <a:p>
            <a:r>
              <a:rPr lang="fr-FR" dirty="0" smtClean="0"/>
              <a:t>Travailler avec les variables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4469</TotalTime>
  <Words>1303</Words>
  <Application>Microsoft Office PowerPoint</Application>
  <PresentationFormat>Affichage à l'écran (4:3)</PresentationFormat>
  <Paragraphs>179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Rotonde</vt:lpstr>
      <vt:lpstr>Cours  Les Technologies Web </vt:lpstr>
      <vt:lpstr>Partie 03: PROGRAMATION WEB DYNAMIQUE</vt:lpstr>
      <vt:lpstr>Introduction</vt:lpstr>
      <vt:lpstr>Utilisation Pratique</vt:lpstr>
      <vt:lpstr>Pages Statiques vs Pages Dynamiques</vt:lpstr>
      <vt:lpstr>Syntaxe de Base</vt:lpstr>
      <vt:lpstr>Syntaxe de Base</vt:lpstr>
      <vt:lpstr>Séparateur d'instructions</vt:lpstr>
      <vt:lpstr>Travailler avec les variables</vt:lpstr>
      <vt:lpstr>Déclarer une variable: Règles</vt:lpstr>
      <vt:lpstr>Déclarer une variable: Transtypage</vt:lpstr>
      <vt:lpstr>Déclarer une variable: Pointeurs</vt:lpstr>
      <vt:lpstr>Portée des variables</vt:lpstr>
      <vt:lpstr>Portée des variables</vt:lpstr>
      <vt:lpstr>Variables dynamiques</vt:lpstr>
      <vt:lpstr>Types de variables: booléens</vt:lpstr>
      <vt:lpstr>Types de variables: booléens</vt:lpstr>
      <vt:lpstr>Types de variables: Entiers</vt:lpstr>
      <vt:lpstr>Types de variables: Virgule Flottante</vt:lpstr>
      <vt:lpstr>Types de variables: Chaines de caractères</vt:lpstr>
      <vt:lpstr>Travailler avec les opérateurs</vt:lpstr>
      <vt:lpstr> Les opérateurs: Opérateurs de comparaison</vt:lpstr>
      <vt:lpstr> Les opérateurs: Opérateurs arithmétiques</vt:lpstr>
      <vt:lpstr>Travailler avec les structures de contrôles</vt:lpstr>
      <vt:lpstr> Structures de contrôles</vt:lpstr>
      <vt:lpstr> Structures de contrôles</vt:lpstr>
      <vt:lpstr> Structures de contrôles</vt:lpstr>
      <vt:lpstr> Structures de contrôles</vt:lpstr>
      <vt:lpstr> Structures de contrôles</vt:lpstr>
      <vt:lpstr>FIN  Merci de Votre Attention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amir2</cp:lastModifiedBy>
  <cp:revision>67</cp:revision>
  <dcterms:modified xsi:type="dcterms:W3CDTF">2023-11-04T18:01:26Z</dcterms:modified>
</cp:coreProperties>
</file>