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71" r:id="rId8"/>
    <p:sldId id="272" r:id="rId9"/>
    <p:sldId id="273" r:id="rId10"/>
    <p:sldId id="274" r:id="rId11"/>
    <p:sldId id="280" r:id="rId12"/>
    <p:sldId id="279" r:id="rId13"/>
    <p:sldId id="277" r:id="rId14"/>
    <p:sldId id="278" r:id="rId15"/>
    <p:sldId id="281" r:id="rId16"/>
    <p:sldId id="276" r:id="rId17"/>
    <p:sldId id="282" r:id="rId18"/>
    <p:sldId id="283" r:id="rId19"/>
    <p:sldId id="284" r:id="rId20"/>
    <p:sldId id="28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58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2B797F9E-B59D-4629-8AD7-C64B720FD52F}" type="datetimeFigureOut">
              <a:rPr lang="fr-FR" smtClean="0"/>
              <a:t>23/12/2021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86576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B797F9E-B59D-4629-8AD7-C64B720FD52F}" type="datetimeFigureOut">
              <a:rPr lang="fr-FR" smtClean="0"/>
              <a:t>23/12/2021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333401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B797F9E-B59D-4629-8AD7-C64B720FD52F}" type="datetimeFigureOut">
              <a:rPr lang="fr-FR" smtClean="0"/>
              <a:t>23/12/2021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201407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B797F9E-B59D-4629-8AD7-C64B720FD52F}" type="datetimeFigureOut">
              <a:rPr lang="fr-FR" smtClean="0"/>
              <a:t>23/12/2021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213288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2B797F9E-B59D-4629-8AD7-C64B720FD52F}" type="datetimeFigureOut">
              <a:rPr lang="fr-FR" smtClean="0"/>
              <a:t>23/12/2021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2929320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B797F9E-B59D-4629-8AD7-C64B720FD52F}" type="datetimeFigureOut">
              <a:rPr lang="fr-FR" smtClean="0"/>
              <a:t>23/12/2021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3292835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B797F9E-B59D-4629-8AD7-C64B720FD52F}" type="datetimeFigureOut">
              <a:rPr lang="fr-FR" smtClean="0"/>
              <a:t>23/12/2021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4055419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B797F9E-B59D-4629-8AD7-C64B720FD52F}" type="datetimeFigureOut">
              <a:rPr lang="fr-FR" smtClean="0"/>
              <a:t>23/12/2021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3863400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B797F9E-B59D-4629-8AD7-C64B720FD52F}" type="datetimeFigureOut">
              <a:rPr lang="fr-FR" smtClean="0"/>
              <a:t>23/12/2021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3727772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B797F9E-B59D-4629-8AD7-C64B720FD52F}" type="datetimeFigureOut">
              <a:rPr lang="fr-FR" smtClean="0"/>
              <a:t>23/12/2021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2505171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B797F9E-B59D-4629-8AD7-C64B720FD52F}" type="datetimeFigureOut">
              <a:rPr lang="fr-FR" smtClean="0"/>
              <a:t>23/12/2021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D4C55F-E2FB-4112-BCFD-7EB58D746F1F}" type="slidenum">
              <a:rPr lang="fr-FR" smtClean="0"/>
              <a:t>‹N°›</a:t>
            </a:fld>
            <a:endParaRPr lang="fr-FR"/>
          </a:p>
        </p:txBody>
      </p:sp>
    </p:spTree>
    <p:extLst>
      <p:ext uri="{BB962C8B-B14F-4D97-AF65-F5344CB8AC3E}">
        <p14:creationId xmlns:p14="http://schemas.microsoft.com/office/powerpoint/2010/main" val="4211192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97F9E-B59D-4629-8AD7-C64B720FD52F}" type="datetimeFigureOut">
              <a:rPr lang="fr-FR" smtClean="0"/>
              <a:t>23/12/2021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4C55F-E2FB-4112-BCFD-7EB58D746F1F}" type="slidenum">
              <a:rPr lang="fr-FR" smtClean="0"/>
              <a:t>‹N°›</a:t>
            </a:fld>
            <a:endParaRPr lang="fr-FR"/>
          </a:p>
        </p:txBody>
      </p:sp>
    </p:spTree>
    <p:extLst>
      <p:ext uri="{BB962C8B-B14F-4D97-AF65-F5344CB8AC3E}">
        <p14:creationId xmlns:p14="http://schemas.microsoft.com/office/powerpoint/2010/main" val="1381084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6517243" y="76009"/>
            <a:ext cx="2455673" cy="1910081"/>
          </a:xfrm>
          <a:prstGeom prst="rect">
            <a:avLst/>
          </a:prstGeom>
          <a:solidFill>
            <a:srgbClr val="D8D8D8">
              <a:alpha val="8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جامعة 20 أوت 1955 -سكيكدة</a:t>
            </a:r>
            <a:endParaRPr kumimoji="0" lang="en-GB" sz="1100" b="1" i="0" u="none" strike="noStrike" cap="none" normalizeH="0" baseline="0">
              <a:ln>
                <a:noFill/>
              </a:ln>
              <a:solidFill>
                <a:schemeClr val="tx1"/>
              </a:solidFill>
              <a:effectLst/>
              <a:latin typeface="Arabic Transparent" pitchFamily="2"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كليـــــة العلوم الاقتصاديـــــــــة</a:t>
            </a:r>
            <a:r>
              <a:rPr kumimoji="0" lang="fr-FR"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 </a:t>
            </a:r>
            <a:endParaRPr kumimoji="0" lang="en-US" sz="1100" b="1" i="0" u="none" strike="noStrike" cap="none" normalizeH="0" baseline="0">
              <a:ln>
                <a:noFill/>
              </a:ln>
              <a:solidFill>
                <a:schemeClr val="tx1"/>
              </a:solidFill>
              <a:effectLst/>
              <a:latin typeface="Arabic Transparent" pitchFamily="2"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التجاريــــة وعلـــوم التسييــــــر</a:t>
            </a: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5" name="Rectangle 6"/>
          <p:cNvSpPr>
            <a:spLocks noChangeArrowheads="1"/>
          </p:cNvSpPr>
          <p:nvPr/>
        </p:nvSpPr>
        <p:spPr bwMode="auto">
          <a:xfrm>
            <a:off x="31792" y="117775"/>
            <a:ext cx="3456844" cy="1769470"/>
          </a:xfrm>
          <a:prstGeom prst="rect">
            <a:avLst/>
          </a:prstGeom>
          <a:solidFill>
            <a:srgbClr val="D8D8D8">
              <a:alpha val="8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a:ln>
                  <a:noFill/>
                </a:ln>
                <a:solidFill>
                  <a:srgbClr val="000000"/>
                </a:solidFill>
                <a:effectLst/>
                <a:latin typeface="Book Antiqua" pitchFamily="18" charset="0"/>
                <a:ea typeface="Arial" pitchFamily="34" charset="0"/>
                <a:cs typeface="Arial" pitchFamily="34" charset="0"/>
              </a:rPr>
              <a:t>Université 20 Août 1955 - Skikda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a:ln>
                  <a:noFill/>
                </a:ln>
                <a:solidFill>
                  <a:srgbClr val="000000"/>
                </a:solidFill>
                <a:effectLst/>
                <a:latin typeface="Book Antiqua" pitchFamily="18" charset="0"/>
                <a:ea typeface="Arial" pitchFamily="34" charset="0"/>
                <a:cs typeface="Arial" pitchFamily="34" charset="0"/>
              </a:rPr>
              <a:t>Faculté des Sciences Economiques, Commerciales et Sc de Gestion </a:t>
            </a:r>
            <a:endParaRPr kumimoji="0" lang="fr-FR" sz="1800" b="0" i="0" u="none" strike="noStrike" cap="none" normalizeH="0" baseline="0">
              <a:ln>
                <a:noFill/>
              </a:ln>
              <a:solidFill>
                <a:schemeClr val="tx1"/>
              </a:solidFill>
              <a:effectLst/>
              <a:latin typeface="Arial" pitchFamily="34" charset="0"/>
              <a:cs typeface="Arial" pitchFamily="34" charset="0"/>
            </a:endParaRPr>
          </a:p>
        </p:txBody>
      </p:sp>
      <p:pic>
        <p:nvPicPr>
          <p:cNvPr id="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176" y="138657"/>
            <a:ext cx="3271163" cy="1756940"/>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9"/>
          <p:cNvSpPr txBox="1">
            <a:spLocks noChangeArrowheads="1"/>
          </p:cNvSpPr>
          <p:nvPr/>
        </p:nvSpPr>
        <p:spPr bwMode="auto">
          <a:xfrm>
            <a:off x="4118060" y="965452"/>
            <a:ext cx="2254866" cy="30315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a:ln>
                  <a:noFill/>
                </a:ln>
                <a:solidFill>
                  <a:schemeClr val="tx1"/>
                </a:solidFill>
                <a:effectLst/>
                <a:latin typeface="Arial" pitchFamily="34" charset="0"/>
                <a:ea typeface="Arial" pitchFamily="34" charset="0"/>
                <a:cs typeface="Arial" pitchFamily="34" charset="0"/>
              </a:rPr>
              <a:t>                </a:t>
            </a:r>
            <a:r>
              <a:rPr kumimoji="0" lang="ar-SA" sz="1100" b="1" i="0" u="none" strike="noStrike" cap="none" normalizeH="0" baseline="0" dirty="0">
                <a:ln>
                  <a:noFill/>
                </a:ln>
                <a:solidFill>
                  <a:schemeClr val="tx1"/>
                </a:solidFill>
                <a:effectLst/>
                <a:latin typeface="Arial" pitchFamily="34" charset="0"/>
                <a:ea typeface="Arial" pitchFamily="34" charset="0"/>
                <a:cs typeface="Arial" pitchFamily="34" charset="0"/>
              </a:rPr>
              <a:t>جامعة 20 أوت 1955 - سكيكدة</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8" name="Titre 1"/>
          <p:cNvSpPr txBox="1">
            <a:spLocks/>
          </p:cNvSpPr>
          <p:nvPr/>
        </p:nvSpPr>
        <p:spPr>
          <a:xfrm>
            <a:off x="755576" y="1844824"/>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rPr>
              <a:t>مقياس: الأزمات المالية والاقتصادية</a:t>
            </a:r>
            <a:endParaRPr lang="fr-FR"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ndParaRPr>
          </a:p>
        </p:txBody>
      </p:sp>
      <p:sp>
        <p:nvSpPr>
          <p:cNvPr id="9" name="Sous-titre 2"/>
          <p:cNvSpPr txBox="1">
            <a:spLocks/>
          </p:cNvSpPr>
          <p:nvPr/>
        </p:nvSpPr>
        <p:spPr>
          <a:xfrm>
            <a:off x="1259632" y="3429000"/>
            <a:ext cx="6400800" cy="1392560"/>
          </a:xfrm>
          <a:prstGeom prst="rect">
            <a:avLst/>
          </a:prstGeom>
          <a:solidFill>
            <a:schemeClr val="accent1">
              <a:lumMod val="20000"/>
              <a:lumOff val="80000"/>
            </a:schemeClr>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ar-DZ"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rtl="1"/>
            <a:r>
              <a:rPr lang="ar-DZ"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المحور الثاني: الأزمات الاقتصادية قبل القرن العشرين</a:t>
            </a:r>
          </a:p>
          <a:p>
            <a:endParaRPr lang="fr-FR" dirty="0"/>
          </a:p>
        </p:txBody>
      </p:sp>
      <p:sp>
        <p:nvSpPr>
          <p:cNvPr id="10" name="Sous-titre 2"/>
          <p:cNvSpPr txBox="1">
            <a:spLocks/>
          </p:cNvSpPr>
          <p:nvPr/>
        </p:nvSpPr>
        <p:spPr>
          <a:xfrm>
            <a:off x="2555776" y="5373216"/>
            <a:ext cx="4680520" cy="6271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ar-DZ" b="1" dirty="0">
                <a:ln w="18000">
                  <a:solidFill>
                    <a:schemeClr val="accent2">
                      <a:satMod val="140000"/>
                    </a:schemeClr>
                  </a:solidFill>
                  <a:prstDash val="solid"/>
                  <a:miter lim="800000"/>
                </a:ln>
                <a:noFill/>
                <a:effectLst>
                  <a:outerShdw blurRad="25500" dist="23000" dir="7020000" algn="tl">
                    <a:srgbClr val="000000">
                      <a:alpha val="50000"/>
                    </a:srgbClr>
                  </a:outerShdw>
                </a:effectLst>
              </a:rPr>
              <a:t>الأستاذة: </a:t>
            </a:r>
            <a:r>
              <a:rPr lang="ar-DZ" b="1" dirty="0" err="1">
                <a:ln w="18000">
                  <a:solidFill>
                    <a:schemeClr val="accent2">
                      <a:satMod val="140000"/>
                    </a:schemeClr>
                  </a:solidFill>
                  <a:prstDash val="solid"/>
                  <a:miter lim="800000"/>
                </a:ln>
                <a:noFill/>
                <a:effectLst>
                  <a:outerShdw blurRad="25500" dist="23000" dir="7020000" algn="tl">
                    <a:srgbClr val="000000">
                      <a:alpha val="50000"/>
                    </a:srgbClr>
                  </a:outerShdw>
                </a:effectLst>
              </a:rPr>
              <a:t>بوالشعور</a:t>
            </a:r>
            <a:r>
              <a:rPr lang="ar-DZ"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شريفة</a:t>
            </a:r>
            <a:endParaRPr lang="fr-F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407837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lstStyle/>
          <a:p>
            <a:pPr rtl="1"/>
            <a:r>
              <a:rPr lang="ar-DZ" b="1" dirty="0"/>
              <a:t>أزمة فقاعة المسيسيبي</a:t>
            </a:r>
            <a:endParaRPr lang="fr-FR" dirty="0"/>
          </a:p>
        </p:txBody>
      </p:sp>
      <p:sp>
        <p:nvSpPr>
          <p:cNvPr id="3" name="Espace réservé du contenu 2"/>
          <p:cNvSpPr>
            <a:spLocks noGrp="1"/>
          </p:cNvSpPr>
          <p:nvPr>
            <p:ph idx="1"/>
          </p:nvPr>
        </p:nvSpPr>
        <p:spPr>
          <a:xfrm>
            <a:off x="457200" y="1268760"/>
            <a:ext cx="8229600" cy="4857403"/>
          </a:xfrm>
        </p:spPr>
        <p:txBody>
          <a:bodyPr>
            <a:normAutofit fontScale="92500"/>
          </a:bodyPr>
          <a:lstStyle/>
          <a:p>
            <a:pPr marL="0" indent="0" algn="just" rtl="1">
              <a:buNone/>
            </a:pPr>
            <a:r>
              <a:rPr lang="ar-DZ" dirty="0"/>
              <a:t>فقاعة المسيسبي مثال آخر على نوع مختلف من الأزمات التي ارتكزت على الرغبة في </a:t>
            </a:r>
            <a:r>
              <a:rPr lang="ar-DZ" b="1" dirty="0"/>
              <a:t>الثراء السريع </a:t>
            </a:r>
            <a:r>
              <a:rPr lang="ar-DZ" dirty="0"/>
              <a:t>المدفوع بادعاءات ليست قائمة على أساس من الواقع، أو ما يمكن أن نطلق عليه "</a:t>
            </a:r>
            <a:r>
              <a:rPr lang="ar-DZ" b="1" dirty="0"/>
              <a:t>ترويج الوهم</a:t>
            </a:r>
            <a:r>
              <a:rPr lang="ar-DZ" dirty="0"/>
              <a:t>"، حيث يندفع الجميع كالقطيع نحو الوهم، ليكتشفوا في النهاية أن نقطة المبتغى كانت ببساطة شديدة نوع من السراب.</a:t>
            </a:r>
          </a:p>
          <a:p>
            <a:pPr marL="0" indent="0" algn="just" rtl="1">
              <a:buNone/>
            </a:pPr>
            <a:r>
              <a:rPr lang="ar-DZ" dirty="0"/>
              <a:t>عانت فرنسا خلال الفترة 1638-1715 من افلاس مالي واقتصادي بسبب الحروب التي أشعلها لويس 14، ولما عجزت فرنسا عن سداد ديونها قام شخص يدعى جون لو </a:t>
            </a:r>
            <a:r>
              <a:rPr lang="ar-DZ" dirty="0" err="1"/>
              <a:t>باقناع</a:t>
            </a:r>
            <a:r>
              <a:rPr lang="ar-DZ" dirty="0"/>
              <a:t> المسؤولين على العرش الفرنسي (1674-1723) </a:t>
            </a:r>
            <a:r>
              <a:rPr lang="ar-DZ" dirty="0" err="1"/>
              <a:t>بامكانية</a:t>
            </a:r>
            <a:r>
              <a:rPr lang="ar-DZ" dirty="0"/>
              <a:t> تسديد دين الحكومة الفرنسية عن طريق نظام ائتمان مبني على العملات الورقية.</a:t>
            </a:r>
          </a:p>
          <a:p>
            <a:pPr marL="0" indent="0" algn="just" rtl="1">
              <a:buNone/>
            </a:pPr>
            <a:endParaRPr lang="fr-FR" dirty="0"/>
          </a:p>
        </p:txBody>
      </p:sp>
    </p:spTree>
    <p:extLst>
      <p:ext uri="{BB962C8B-B14F-4D97-AF65-F5344CB8AC3E}">
        <p14:creationId xmlns:p14="http://schemas.microsoft.com/office/powerpoint/2010/main" val="3616225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476672"/>
            <a:ext cx="8229600" cy="5649491"/>
          </a:xfrm>
        </p:spPr>
        <p:txBody>
          <a:bodyPr>
            <a:normAutofit lnSpcReduction="10000"/>
          </a:bodyPr>
          <a:lstStyle/>
          <a:p>
            <a:pPr marL="0" indent="0" algn="just" rtl="1">
              <a:buNone/>
            </a:pPr>
            <a:r>
              <a:rPr lang="ar-DZ" dirty="0"/>
              <a:t>وقام جون لو سنة  1716 </a:t>
            </a:r>
            <a:r>
              <a:rPr lang="ar-DZ" dirty="0" err="1"/>
              <a:t>بانشاء</a:t>
            </a:r>
            <a:r>
              <a:rPr lang="ar-DZ" dirty="0"/>
              <a:t> بنك سمي </a:t>
            </a:r>
            <a:r>
              <a:rPr lang="ar-DZ" b="1" dirty="0"/>
              <a:t>بالبنك الملكي </a:t>
            </a:r>
            <a:r>
              <a:rPr lang="ar-DZ" dirty="0"/>
              <a:t>كما منح الحق في إصدار الصكوك، التي تم استخدامها لدفع النفقات الجارية للحكومة. فقد تولى "البنك الملكي استقبال الودائع في صورة عملات معدنية، ثم إصدار أوراق بنكنوت في مقابلها. ولدفع الفوائد على الصكوك تم إنشاء شركة المسيسبي، التي منحت لها صلاحيات تجارية واسعة أهمها البحث عن الذهب في صحراء ولاية لويزيانا على الرغم من عدم وجود أي دلائل على وجود الذهب الذي ستتولى الشركة مهمة اكتشافه</a:t>
            </a:r>
          </a:p>
          <a:p>
            <a:pPr marL="0" indent="0" algn="just" rtl="1">
              <a:buNone/>
            </a:pPr>
            <a:r>
              <a:rPr lang="ar-DZ" dirty="0"/>
              <a:t>كما قام بفتح الاكتتاب لبيع أسهم هذه الشركة والترويج لها. وقد ترتب على تزايد شعبية هذه الأسهم بين الجمهور </a:t>
            </a:r>
            <a:r>
              <a:rPr lang="ar-DZ" b="1" dirty="0"/>
              <a:t>وتزايد أسعارها </a:t>
            </a:r>
            <a:r>
              <a:rPr lang="ar-DZ" dirty="0"/>
              <a:t>إصدار المزيد من البنكنوت لتمويل عمليات شراء هذه الأسهم، ومن ثم بدأ </a:t>
            </a:r>
            <a:r>
              <a:rPr lang="ar-DZ" b="1" dirty="0"/>
              <a:t>التضخم يرتفع في فرنسا.</a:t>
            </a:r>
            <a:endParaRPr lang="fr-FR" dirty="0"/>
          </a:p>
        </p:txBody>
      </p:sp>
    </p:spTree>
    <p:extLst>
      <p:ext uri="{BB962C8B-B14F-4D97-AF65-F5344CB8AC3E}">
        <p14:creationId xmlns:p14="http://schemas.microsoft.com/office/powerpoint/2010/main" val="3994763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332656"/>
            <a:ext cx="8229600" cy="5976663"/>
          </a:xfrm>
        </p:spPr>
        <p:txBody>
          <a:bodyPr>
            <a:noAutofit/>
          </a:bodyPr>
          <a:lstStyle/>
          <a:p>
            <a:pPr marL="0" indent="0" algn="just" rtl="1">
              <a:buNone/>
            </a:pPr>
            <a:r>
              <a:rPr lang="ar-DZ" sz="2600" dirty="0"/>
              <a:t>ولأن قيمة الأسهم كانت لا تعبر عن القيمة الحقيقية لها، قام "جون لو" بتخفيض قيمة البنكنوت والأسهم إلى النصف، إلا أن قرار "جون لو" دفع الناس إلى موجة من البيع للأسهم، وهو ما أدى إلى </a:t>
            </a:r>
            <a:r>
              <a:rPr lang="ar-DZ" sz="2600" b="1" dirty="0"/>
              <a:t>تدهور الأسعار السوقية </a:t>
            </a:r>
            <a:r>
              <a:rPr lang="ar-DZ" sz="2600" dirty="0"/>
              <a:t>لها بشكل كبير.</a:t>
            </a:r>
          </a:p>
          <a:p>
            <a:pPr marL="0" indent="0" algn="just" rtl="1">
              <a:buNone/>
            </a:pPr>
            <a:r>
              <a:rPr lang="ar-DZ" sz="2600" dirty="0"/>
              <a:t>في هذا الوقت بدأ التفكير بأن الاحتفاظ بالذهب ربما يكون أفضل من الاحتفاظ بالصكوك. ولأن أن الجمهور كان يفضل أن تتم عمليات دفع الأرباح من خلال الذهب والفضة، وخوفا منه على الرصيد الذهبي للبنك، فقد توقف البنك الملكي عن صرف الصكوك بالعملات المعدنية، وهنا انفجر بالون المسيسبي، واندفع الجميع كالقطيع نحو استبدال أوراق البنكنوت بالذهب في الوقت الذي كانت فيه كمية النقود الورقية المصدرة عدة أضعاف وبذلك، تحولت الصكوك إلى نقود بلا قيمة، وتحول بالتالي أصحاب الملايين من مالكي الصكوك إلى فقراء، وانخفضت أسعار الأسهم، ودخل الاقتصاد الفرنسي في كساد الرصيد المعدني الفعلي في البنك الملكي الذي أفلس في 1721.</a:t>
            </a:r>
            <a:endParaRPr lang="fr-FR" sz="2600" dirty="0"/>
          </a:p>
        </p:txBody>
      </p:sp>
    </p:spTree>
    <p:extLst>
      <p:ext uri="{BB962C8B-B14F-4D97-AF65-F5344CB8AC3E}">
        <p14:creationId xmlns:p14="http://schemas.microsoft.com/office/powerpoint/2010/main" val="2827369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t>فقاعة بحر الجنوب.</a:t>
            </a:r>
            <a:endParaRPr lang="fr-FR" dirty="0"/>
          </a:p>
        </p:txBody>
      </p:sp>
      <p:sp>
        <p:nvSpPr>
          <p:cNvPr id="3" name="Espace réservé du contenu 2"/>
          <p:cNvSpPr>
            <a:spLocks noGrp="1"/>
          </p:cNvSpPr>
          <p:nvPr>
            <p:ph idx="1"/>
          </p:nvPr>
        </p:nvSpPr>
        <p:spPr/>
        <p:txBody>
          <a:bodyPr>
            <a:normAutofit/>
          </a:bodyPr>
          <a:lstStyle/>
          <a:p>
            <a:pPr marL="0" indent="0" algn="just" rtl="1">
              <a:buNone/>
            </a:pPr>
            <a:r>
              <a:rPr lang="ar-DZ" dirty="0"/>
              <a:t>في الوقت الذي حدثت فيه </a:t>
            </a:r>
            <a:r>
              <a:rPr lang="ar-DZ" dirty="0" err="1"/>
              <a:t>أزدمة</a:t>
            </a:r>
            <a:r>
              <a:rPr lang="ar-DZ" dirty="0"/>
              <a:t> فقاعة المسيسبي، كانت اناك فقاعة أخرى تتكون في بريطانيا (فقاعة بحر الجنوب) في أوائل القرن الثامن عشر، واي تمثل تجسيدا لما يمكن ان نسميه ب "</a:t>
            </a:r>
            <a:r>
              <a:rPr lang="ar-DZ" b="1" dirty="0"/>
              <a:t>السلوك غير الرشيد للمستثمرين </a:t>
            </a:r>
            <a:r>
              <a:rPr lang="ar-DZ" dirty="0"/>
              <a:t>" . فقد كان القرن الثامن عشر بالنسبة للإمبراطورية البريطانية قرن الرفاهية والثروة، وكان لدى الكثير من الناس مدخرات وكانوا يبحثون عن استثمارها، ولم تجد "</a:t>
            </a:r>
            <a:r>
              <a:rPr lang="ar-DZ" b="1" dirty="0"/>
              <a:t>شركة بحر الجنوب</a:t>
            </a:r>
            <a:r>
              <a:rPr lang="ar-DZ" dirty="0"/>
              <a:t>"، أفضل من هذه الظروف لكي تنفخ أحد </a:t>
            </a:r>
            <a:r>
              <a:rPr lang="ar-DZ" b="1" dirty="0"/>
              <a:t>أهم الفقاعات المالية </a:t>
            </a:r>
            <a:r>
              <a:rPr lang="ar-DZ" dirty="0"/>
              <a:t>في التاريخ.</a:t>
            </a:r>
            <a:endParaRPr lang="fr-FR" dirty="0"/>
          </a:p>
        </p:txBody>
      </p:sp>
    </p:spTree>
    <p:extLst>
      <p:ext uri="{BB962C8B-B14F-4D97-AF65-F5344CB8AC3E}">
        <p14:creationId xmlns:p14="http://schemas.microsoft.com/office/powerpoint/2010/main" val="3674489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865515"/>
          </a:xfrm>
        </p:spPr>
        <p:txBody>
          <a:bodyPr>
            <a:normAutofit fontScale="92500" lnSpcReduction="10000"/>
          </a:bodyPr>
          <a:lstStyle/>
          <a:p>
            <a:pPr marL="0" indent="0" algn="just" rtl="1">
              <a:buNone/>
            </a:pPr>
            <a:r>
              <a:rPr lang="ar-DZ" dirty="0"/>
              <a:t>سنة 1711 تم انشاء شركة بحر الجنوب والتي تتشابه أهداف إنشاءه مع شركة المسيسبي، وهي </a:t>
            </a:r>
            <a:r>
              <a:rPr lang="ar-DZ" b="1" dirty="0"/>
              <a:t>تحويل ديون الحكومة البريطانية الناتجة عن الحرب مع اسبانيا إلى أسهم</a:t>
            </a:r>
            <a:r>
              <a:rPr lang="ar-DZ" dirty="0"/>
              <a:t> في مقابل فائدة تدفعها الحكومة البريطانية، وقد منح للشركة احتكارا على حقوق التجارة في بحر الجنوب (عبارة بحر الجنوب تطلق في هذا الوقت على المياه المحيطة بأمريكا الجنوبية). ومن المعلوم في ذلك الوقت أن العرش الاسباني كان يحتكر حق التجارة والنقل مع اذا المحيط الضخم، غير أنه كانت هناك آمال بأن تفضي المفاوضات بين الحكومتين البريطانية والإسبانية عن منح بريطانيا حق الوصول إلى هذه المناطق، كالمكسيك وبيرو..، </a:t>
            </a:r>
            <a:r>
              <a:rPr lang="ar-DZ" b="1" dirty="0"/>
              <a:t>وبمجرد أن قام البرلمان بإعطاء الحق الحصري في التجارة لشركة بحر الجنوب أخذت الأسعار في الارتفاع الجنوني،</a:t>
            </a:r>
            <a:r>
              <a:rPr lang="ar-DZ" dirty="0"/>
              <a:t> رغم أن الشركة كانت أكثر المتعاملين في الدين الحكومي منها في مجال التجارة الخارجية</a:t>
            </a:r>
            <a:endParaRPr lang="fr-FR" dirty="0"/>
          </a:p>
        </p:txBody>
      </p:sp>
    </p:spTree>
    <p:extLst>
      <p:ext uri="{BB962C8B-B14F-4D97-AF65-F5344CB8AC3E}">
        <p14:creationId xmlns:p14="http://schemas.microsoft.com/office/powerpoint/2010/main" val="2374983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85000" lnSpcReduction="10000"/>
          </a:bodyPr>
          <a:lstStyle/>
          <a:p>
            <a:pPr marL="0" indent="0" algn="just" rtl="1">
              <a:buNone/>
            </a:pPr>
            <a:r>
              <a:rPr lang="ar-DZ" dirty="0"/>
              <a:t>لقد كانت فكرة المشروع شبه وامية، وكما او الحال في كل الأزمات، لم يكن اناك وقت أو رغبة في التحقق من مدى صحة الادعاءات حول فرص الربح والعائد التي ستحققها الشركة . </a:t>
            </a:r>
            <a:r>
              <a:rPr lang="ar-DZ" b="1" dirty="0"/>
              <a:t>وقام المستثمرون بشراء الأسهم المرتفعة الثمن وبمجرد أن تعرض للبيع، مهملين حقيقة أن الشركة لا تحقق أي إيرادات من نشاطها التجاري</a:t>
            </a:r>
            <a:r>
              <a:rPr lang="ar-DZ" dirty="0"/>
              <a:t>، وأنه ليس اناك أي مبرر لأن ترتفع أسعار أسهمها إلى اذا المستوى الجنوني.</a:t>
            </a:r>
          </a:p>
          <a:p>
            <a:pPr marL="0" indent="0" algn="just" rtl="1">
              <a:buNone/>
            </a:pPr>
            <a:r>
              <a:rPr lang="ar-DZ" dirty="0"/>
              <a:t>ولم يقتصر الأمر بالطبع على شركة بحر الجنوب، فقد كانت هناك محاولات لإنشاء شركات مثيلة أو مبتكرة للمشاركة في أرباح الرواج الذي أحدثته الشركة في سوق المال، فقد أدى الطلب المتزايد على الاستثمار إلى عرض الاكتتابات في شركات ذات أنشطة لا تخطر على بال، كشركات </a:t>
            </a:r>
            <a:r>
              <a:rPr lang="ar-DZ" b="1" dirty="0"/>
              <a:t>بناء قصور عائمة </a:t>
            </a:r>
            <a:r>
              <a:rPr lang="ar-DZ" dirty="0"/>
              <a:t>لتوسيع مساحة الأراضي البريطانية، </a:t>
            </a:r>
            <a:r>
              <a:rPr lang="ar-DZ" b="1" dirty="0"/>
              <a:t>شركات للتأمين على الخيول</a:t>
            </a:r>
            <a:r>
              <a:rPr lang="ar-DZ" dirty="0"/>
              <a:t>، وأخرى لتحويل الفضة إلى معدن ثمين، </a:t>
            </a:r>
            <a:r>
              <a:rPr lang="ar-DZ" b="1" dirty="0"/>
              <a:t>وشركات لإعادة إصلاح أو بناء شخصية الأفراد</a:t>
            </a:r>
            <a:r>
              <a:rPr lang="ar-DZ" dirty="0"/>
              <a:t>، ومع ذلك بيعت اذه الاكتتابات في جنون ليس له نظير</a:t>
            </a:r>
            <a:endParaRPr lang="fr-FR" dirty="0"/>
          </a:p>
        </p:txBody>
      </p:sp>
    </p:spTree>
    <p:extLst>
      <p:ext uri="{BB962C8B-B14F-4D97-AF65-F5344CB8AC3E}">
        <p14:creationId xmlns:p14="http://schemas.microsoft.com/office/powerpoint/2010/main" val="3269080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80728"/>
            <a:ext cx="8229600" cy="5145435"/>
          </a:xfrm>
        </p:spPr>
        <p:txBody>
          <a:bodyPr>
            <a:normAutofit fontScale="92500" lnSpcReduction="10000"/>
          </a:bodyPr>
          <a:lstStyle/>
          <a:p>
            <a:pPr marL="0" indent="0" algn="just" rtl="1">
              <a:buNone/>
            </a:pPr>
            <a:r>
              <a:rPr lang="ar-DZ" dirty="0"/>
              <a:t>في اذا الوقت، ارتكبت إدارة الشركة خطأ فادحا، فحينما أدركت أن قيمة أسهم الشركة لا تعكس القيمة الحقيقية، بدأ أعضاء إدارة الشركة في بيع أسهمهم سرا في صيف 1720، آملين ألا يشيع الخبر بين الناس، ولكن، مثل كل الأخبار السيئة، انتشر الخبر بسرعة البرق، وانتشر الذعر بين حملة الأسهم، وبدأت حملة البيع المذعورة لأوراق ليس لها قيمة حقيقية. وفي 1720أغسطس أدرك المستثمرون أن المستعمرات الاسبانية التي تمتلك الشركة الحق الحصري في الاتجار معها تقع تحت</a:t>
            </a:r>
          </a:p>
          <a:p>
            <a:pPr marL="0" indent="0" algn="just" rtl="1">
              <a:buNone/>
            </a:pPr>
            <a:r>
              <a:rPr lang="ar-DZ" dirty="0"/>
              <a:t>سيطرة الإسبان، وأن حق الاحتكار الذي تمتلكه الشركة او حق صوري، وأن عمليات الشركة في مجال التجارة محدودة للغاية، وأن الشركة لا تحقق إيرادات، ومن ثم بدأت الفقاعة في الانفجار المدوي .</a:t>
            </a:r>
            <a:endParaRPr lang="fr-FR" dirty="0"/>
          </a:p>
        </p:txBody>
      </p:sp>
    </p:spTree>
    <p:extLst>
      <p:ext uri="{BB962C8B-B14F-4D97-AF65-F5344CB8AC3E}">
        <p14:creationId xmlns:p14="http://schemas.microsoft.com/office/powerpoint/2010/main" val="616810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t>الأزمة النقدية 1797</a:t>
            </a:r>
            <a:endParaRPr lang="fr-FR" dirty="0"/>
          </a:p>
        </p:txBody>
      </p:sp>
      <p:sp>
        <p:nvSpPr>
          <p:cNvPr id="3" name="Espace réservé du contenu 2"/>
          <p:cNvSpPr>
            <a:spLocks noGrp="1"/>
          </p:cNvSpPr>
          <p:nvPr>
            <p:ph idx="1"/>
          </p:nvPr>
        </p:nvSpPr>
        <p:spPr/>
        <p:txBody>
          <a:bodyPr>
            <a:normAutofit/>
          </a:bodyPr>
          <a:lstStyle/>
          <a:p>
            <a:pPr marL="0" indent="0" algn="just" rtl="1">
              <a:buNone/>
            </a:pPr>
            <a:r>
              <a:rPr lang="ar-DZ" dirty="0"/>
              <a:t>حدثت أول حالة ذعر في المملكة المتحدة في 26 فبراير 1797، في خضم الحروب النابليونية، حيث دفعت الشائعات بخصوص الغزو الفرنسي </a:t>
            </a:r>
            <a:r>
              <a:rPr lang="ar-DZ" b="1" dirty="0"/>
              <a:t>الأفراد لتصفية حساباتهم وسحب أموالهم من البنوك</a:t>
            </a:r>
            <a:r>
              <a:rPr lang="ar-DZ" dirty="0"/>
              <a:t>، مما استنفدت بشكل كبير احتياطيات بنك إنجلترا من القطع النقدية والسبائك، وفرض عليه وقف عملياته لتجنب الإعسار، الذي قد يزيد من حدة الذعر وينشره في جميع أنحاء البلاد. خلق الذعر بين المواطنين والشركات، وتسبب بإفلاس جماعي . وأدى إلى تباطؤ التجارة على نطاق واسع في بريطانيا والولايات المتحدة الأمريكية</a:t>
            </a:r>
            <a:endParaRPr lang="fr-FR" dirty="0"/>
          </a:p>
        </p:txBody>
      </p:sp>
    </p:spTree>
    <p:extLst>
      <p:ext uri="{BB962C8B-B14F-4D97-AF65-F5344CB8AC3E}">
        <p14:creationId xmlns:p14="http://schemas.microsoft.com/office/powerpoint/2010/main" val="3326620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361459"/>
          </a:xfrm>
        </p:spPr>
        <p:txBody>
          <a:bodyPr>
            <a:normAutofit fontScale="92500" lnSpcReduction="20000"/>
          </a:bodyPr>
          <a:lstStyle/>
          <a:p>
            <a:pPr marL="0" indent="0" algn="just" rtl="1">
              <a:buNone/>
            </a:pPr>
            <a:r>
              <a:rPr lang="ar-DZ" dirty="0"/>
              <a:t>أما في الولايات المتحدة الأمريكية، فقد بدأت المشاكل أولا بانفجار فقاعة المضاربة على الأراضي في عام 1796 </a:t>
            </a:r>
            <a:r>
              <a:rPr lang="ar-DZ" b="1" dirty="0"/>
              <a:t>وتعمقت </a:t>
            </a:r>
            <a:r>
              <a:rPr lang="ar-DZ" b="1" dirty="0" err="1"/>
              <a:t>الأزدمة</a:t>
            </a:r>
            <a:r>
              <a:rPr lang="ar-DZ" b="1" dirty="0"/>
              <a:t> عندما قام بنك انجلترا بتعليق المدفوعات النقدية في فبراير 1797 </a:t>
            </a:r>
            <a:r>
              <a:rPr lang="ar-DZ" dirty="0"/>
              <a:t>كما أن استمرار الحرب في أوروبا أدى إلى تضييق نطاق الائتمان، وصعب من مهمة بيع أسهم اذه الشركات للمستثمرين الأوروبيين، مما كشف عن </a:t>
            </a:r>
            <a:r>
              <a:rPr lang="ar-DZ" dirty="0" err="1"/>
              <a:t>اشاشة</a:t>
            </a:r>
            <a:r>
              <a:rPr lang="ar-DZ" dirty="0"/>
              <a:t> نظام شركات الأراضي في أمريكا الشمالية.</a:t>
            </a:r>
          </a:p>
          <a:p>
            <a:pPr marL="0" indent="0" algn="just" rtl="1">
              <a:buNone/>
            </a:pPr>
            <a:r>
              <a:rPr lang="ar-DZ" dirty="0"/>
              <a:t>وقد تسبب الذعر في تباطؤ تجاري واضح في المدن الواقعة على طول الساحل الشرقي للولايات المتحدة مقارنة بالمناطق الداخلية الريفية التي لم تطور بعد شبكة معقدة من الائتمان والمبادلات في السوق والتي من شأنها أن تؤدي إلى الذعر.</a:t>
            </a:r>
          </a:p>
          <a:p>
            <a:pPr marL="0" indent="0" algn="just" rtl="1">
              <a:buNone/>
            </a:pPr>
            <a:r>
              <a:rPr lang="ar-DZ" dirty="0"/>
              <a:t>كما كشف اذا الذعر عن أهمية الروابط الاقتصادية بين الولايات المتحدة وأوروبا، وأن الاقتصاد الأمريكي الوليد سيخضع لتموجات مرتبطة بالاضطرابات السياسية والاقتصادية في القارة الأوروبية</a:t>
            </a:r>
            <a:endParaRPr lang="fr-FR" dirty="0"/>
          </a:p>
        </p:txBody>
      </p:sp>
    </p:spTree>
    <p:extLst>
      <p:ext uri="{BB962C8B-B14F-4D97-AF65-F5344CB8AC3E}">
        <p14:creationId xmlns:p14="http://schemas.microsoft.com/office/powerpoint/2010/main" val="348096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t>أزمة الأسهم 1825</a:t>
            </a:r>
            <a:endParaRPr lang="fr-FR" dirty="0"/>
          </a:p>
        </p:txBody>
      </p:sp>
      <p:sp>
        <p:nvSpPr>
          <p:cNvPr id="3" name="Espace réservé du contenu 2"/>
          <p:cNvSpPr>
            <a:spLocks noGrp="1"/>
          </p:cNvSpPr>
          <p:nvPr>
            <p:ph idx="1"/>
          </p:nvPr>
        </p:nvSpPr>
        <p:spPr/>
        <p:txBody>
          <a:bodyPr>
            <a:normAutofit lnSpcReduction="10000"/>
          </a:bodyPr>
          <a:lstStyle/>
          <a:p>
            <a:pPr marL="0" indent="0" algn="just" rtl="1">
              <a:buNone/>
            </a:pPr>
            <a:r>
              <a:rPr lang="ar-DZ" dirty="0"/>
              <a:t>بدأت الأزمة </a:t>
            </a:r>
            <a:r>
              <a:rPr lang="ar-DZ" b="1" dirty="0"/>
              <a:t>بانهيار بورصة لندن </a:t>
            </a:r>
            <a:r>
              <a:rPr lang="ar-DZ" dirty="0"/>
              <a:t>في 17 ديسمبر 1825 </a:t>
            </a:r>
            <a:r>
              <a:rPr lang="ar-DZ" b="1" dirty="0"/>
              <a:t>نتيجة المضاربة الشديدة على الاستثمارات المتواجدة في أمريكا اللاتينية</a:t>
            </a:r>
            <a:r>
              <a:rPr lang="ar-DZ" dirty="0"/>
              <a:t>، بعد استقلالها عقب تفكك الإمبراطورية الإسبانية، ما أدى إلى انحدار قيم أسهمها انحدارا شديدا فأفلس الكثير من البنوك والمؤسسات. وأدت إلى حدوث </a:t>
            </a:r>
            <a:r>
              <a:rPr lang="ar-DZ" dirty="0" err="1"/>
              <a:t>أزدمة</a:t>
            </a:r>
            <a:r>
              <a:rPr lang="ar-DZ" dirty="0"/>
              <a:t> تسليف ونقد، تقلص حجم الإنتاج، تراجع التصدير، وانتشار البطالة والفقر .</a:t>
            </a:r>
          </a:p>
          <a:p>
            <a:pPr marL="0" indent="0" algn="just" rtl="1">
              <a:buNone/>
            </a:pPr>
            <a:r>
              <a:rPr lang="ar-DZ" dirty="0"/>
              <a:t>وقد انتقلت الأزمة أيضا إلى أسواق أوروبا وأمريكا اللاتينية والولايات المتحدة الأمريكية.</a:t>
            </a:r>
            <a:endParaRPr lang="fr-FR" dirty="0"/>
          </a:p>
        </p:txBody>
      </p:sp>
    </p:spTree>
    <p:extLst>
      <p:ext uri="{BB962C8B-B14F-4D97-AF65-F5344CB8AC3E}">
        <p14:creationId xmlns:p14="http://schemas.microsoft.com/office/powerpoint/2010/main" val="4409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الأزمات الاقتصادية قبل القرن العشرون</a:t>
            </a:r>
            <a:endParaRPr lang="fr-FR" dirty="0"/>
          </a:p>
        </p:txBody>
      </p:sp>
      <p:sp>
        <p:nvSpPr>
          <p:cNvPr id="3" name="Espace réservé du contenu 2"/>
          <p:cNvSpPr>
            <a:spLocks noGrp="1"/>
          </p:cNvSpPr>
          <p:nvPr>
            <p:ph idx="1"/>
          </p:nvPr>
        </p:nvSpPr>
        <p:spPr/>
        <p:txBody>
          <a:bodyPr>
            <a:normAutofit lnSpcReduction="10000"/>
          </a:bodyPr>
          <a:lstStyle/>
          <a:p>
            <a:pPr marL="0" indent="0" algn="just" rtl="1">
              <a:buNone/>
            </a:pPr>
            <a:r>
              <a:rPr lang="ar-DZ" b="1" dirty="0"/>
              <a:t>القرن الأول: </a:t>
            </a:r>
            <a:r>
              <a:rPr lang="ar-DZ" dirty="0"/>
              <a:t>تشير بعض المصادر التاريخية أن أزمة اقتصادية حصلت خلال القرن الأول ميلادي في الامبراطورية الرومانية بسبب </a:t>
            </a:r>
            <a:r>
              <a:rPr lang="ar-DZ" b="1" dirty="0"/>
              <a:t>اصدار جماعي لقروض </a:t>
            </a:r>
            <a:r>
              <a:rPr lang="ar-DZ" dirty="0"/>
              <a:t>غير مضمونة من قبل البنوك الرومانية.</a:t>
            </a:r>
          </a:p>
          <a:p>
            <a:pPr marL="0" indent="0" algn="just" rtl="1">
              <a:buNone/>
            </a:pPr>
            <a:r>
              <a:rPr lang="ar-DZ" b="1" dirty="0"/>
              <a:t>القرن الثالث: </a:t>
            </a:r>
            <a:r>
              <a:rPr lang="ar-DZ" dirty="0"/>
              <a:t>توالت الأزمات الاقتصادية الناجمة عن الحروب وتطور المجتمعات على غرار الأزمة في القرن الثالث ميلادي والتي حصلت بسبب </a:t>
            </a:r>
            <a:r>
              <a:rPr lang="ar-DZ" b="1" dirty="0"/>
              <a:t>الغزوات الرومانية وعدم الاستقرار السياسي</a:t>
            </a:r>
            <a:r>
              <a:rPr lang="ar-DZ" dirty="0"/>
              <a:t>، ومثل هذه التطورات التي مست الامبراطورية الرومانية القديمة أدت إلى تغير المجتمعات والحياة الاقتصادية.</a:t>
            </a:r>
            <a:endParaRPr lang="fr-FR" dirty="0"/>
          </a:p>
        </p:txBody>
      </p:sp>
    </p:spTree>
    <p:extLst>
      <p:ext uri="{BB962C8B-B14F-4D97-AF65-F5344CB8AC3E}">
        <p14:creationId xmlns:p14="http://schemas.microsoft.com/office/powerpoint/2010/main" val="4026556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marL="0" indent="0" algn="just" rtl="1">
              <a:buNone/>
            </a:pPr>
            <a:r>
              <a:rPr lang="ar-DZ" dirty="0"/>
              <a:t>لقد جاءت هذه الأزمة في سياق التوسع الاقتصادي في انكلترا الذي شجع الممارسات </a:t>
            </a:r>
            <a:r>
              <a:rPr lang="ar-DZ" dirty="0" err="1"/>
              <a:t>المضاربية</a:t>
            </a:r>
            <a:r>
              <a:rPr lang="ar-DZ" dirty="0"/>
              <a:t>، فقد عرفت المملكة المتحدة أربع سنوات متعاقبة من التوسع النقدي والمصرفي وكذا انتعاش سوق الأوراق المالية (1821-1825)، وقد ساعد على ذلك استعادة قابلية تحويل الجنيه الاسترليني إلى الذهب سنة 1821 في إطار قانون استئناف المدفوعات النقدية واو ما حدث بالتوازي مع تدفق هائل من المعادن الثمينة من مناجم أمريكا اللاتينية</a:t>
            </a:r>
          </a:p>
          <a:p>
            <a:pPr marL="0" indent="0" algn="just" rtl="1">
              <a:buNone/>
            </a:pPr>
            <a:endParaRPr lang="ar-DZ" dirty="0"/>
          </a:p>
          <a:p>
            <a:pPr marL="0" indent="0" algn="just" rtl="1">
              <a:buNone/>
            </a:pPr>
            <a:r>
              <a:rPr lang="ar-DZ" dirty="0"/>
              <a:t>(المرجع</a:t>
            </a:r>
            <a:r>
              <a:rPr lang="ar-DZ"/>
              <a:t>: مطبوعة نادية </a:t>
            </a:r>
            <a:r>
              <a:rPr lang="ar-DZ" dirty="0"/>
              <a:t>عقون، جامعة باتنة)</a:t>
            </a:r>
            <a:endParaRPr lang="fr-FR" dirty="0"/>
          </a:p>
        </p:txBody>
      </p:sp>
    </p:spTree>
    <p:extLst>
      <p:ext uri="{BB962C8B-B14F-4D97-AF65-F5344CB8AC3E}">
        <p14:creationId xmlns:p14="http://schemas.microsoft.com/office/powerpoint/2010/main" val="1448665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الأزمات الاقتصادية قبل القرن العشرون</a:t>
            </a:r>
            <a:endParaRPr lang="fr-FR" dirty="0"/>
          </a:p>
        </p:txBody>
      </p:sp>
      <p:sp>
        <p:nvSpPr>
          <p:cNvPr id="3" name="Espace réservé du contenu 2"/>
          <p:cNvSpPr>
            <a:spLocks noGrp="1"/>
          </p:cNvSpPr>
          <p:nvPr>
            <p:ph idx="1"/>
          </p:nvPr>
        </p:nvSpPr>
        <p:spPr/>
        <p:txBody>
          <a:bodyPr/>
          <a:lstStyle/>
          <a:p>
            <a:pPr marL="0" indent="0" algn="just" rtl="1">
              <a:buNone/>
            </a:pPr>
            <a:r>
              <a:rPr lang="ar-DZ" b="1" dirty="0"/>
              <a:t>القرن السابع: </a:t>
            </a:r>
            <a:r>
              <a:rPr lang="ar-DZ" dirty="0"/>
              <a:t>أزمة تبديل العملة سنة 692 حيث رفض </a:t>
            </a:r>
            <a:r>
              <a:rPr lang="ar-DZ" b="1" dirty="0"/>
              <a:t>الامبراطور البيزنطي جستنيان </a:t>
            </a:r>
            <a:r>
              <a:rPr lang="ar-DZ" dirty="0"/>
              <a:t>الثاني تبديل العملة البيزنطية </a:t>
            </a:r>
            <a:r>
              <a:rPr lang="ar-DZ" b="1" dirty="0"/>
              <a:t>بالعملة الأموية العربية الذهبية</a:t>
            </a:r>
            <a:r>
              <a:rPr lang="ar-DZ" dirty="0"/>
              <a:t>، وذلك خوفا من اكتشاف النظام المالي البيزنطي المزدوج (حيث كان الوزن الفعلي أقل من القيمة الاسمية للعملة البيزنطية) مما أدى الى حدوث معركة </a:t>
            </a:r>
            <a:r>
              <a:rPr lang="ar-DZ" dirty="0" err="1"/>
              <a:t>سيباستوبوليس</a:t>
            </a:r>
            <a:r>
              <a:rPr lang="ar-DZ" dirty="0"/>
              <a:t> وتمرد دافعي الضرائب، وتنطلق عشرون عاما من الفوضى. </a:t>
            </a:r>
            <a:endParaRPr lang="fr-FR" dirty="0"/>
          </a:p>
        </p:txBody>
      </p:sp>
    </p:spTree>
    <p:extLst>
      <p:ext uri="{BB962C8B-B14F-4D97-AF65-F5344CB8AC3E}">
        <p14:creationId xmlns:p14="http://schemas.microsoft.com/office/powerpoint/2010/main" val="2524872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الأزمات الاقتصادية قبل القرن العشرون</a:t>
            </a:r>
            <a:endParaRPr lang="fr-FR" dirty="0"/>
          </a:p>
        </p:txBody>
      </p:sp>
      <p:sp>
        <p:nvSpPr>
          <p:cNvPr id="3" name="Espace réservé du contenu 2"/>
          <p:cNvSpPr>
            <a:spLocks noGrp="1"/>
          </p:cNvSpPr>
          <p:nvPr>
            <p:ph idx="1"/>
          </p:nvPr>
        </p:nvSpPr>
        <p:spPr/>
        <p:txBody>
          <a:bodyPr/>
          <a:lstStyle/>
          <a:p>
            <a:pPr marL="0" indent="0" algn="just" rtl="1">
              <a:buNone/>
            </a:pPr>
            <a:r>
              <a:rPr lang="ar-DZ" dirty="0"/>
              <a:t>القرن الثامن: خلال الفترة 806-808 حدثت أزمة أرجأها الامام المقريزي إلى "</a:t>
            </a:r>
            <a:r>
              <a:rPr lang="ar-DZ" b="1" dirty="0"/>
              <a:t>سوء تدبير الزعماء والحكام لشئون البلاد، وغفلتهم عن النظر في مصالح البلاد والعباد</a:t>
            </a:r>
            <a:r>
              <a:rPr lang="ar-DZ" dirty="0"/>
              <a:t>. وقد كانت الأزمات سابقا تحدث بسبب نقص منسوب مياه النيل ما يؤثر على المنتوج الزراعي، الا أن الأزمة التي حصلت سنة 808 كانت ناجمة أيضا عن اختلال أوضاع الدولة إداريا واقتصاديا الأمر الذي جعل الأزمة لا تنفرج رغم زوال سببها الطبيعي المرتبط بنهر النيل</a:t>
            </a:r>
          </a:p>
          <a:p>
            <a:pPr marL="0" indent="0" algn="just" rtl="1">
              <a:buNone/>
            </a:pPr>
            <a:endParaRPr lang="fr-FR" dirty="0"/>
          </a:p>
        </p:txBody>
      </p:sp>
    </p:spTree>
    <p:extLst>
      <p:ext uri="{BB962C8B-B14F-4D97-AF65-F5344CB8AC3E}">
        <p14:creationId xmlns:p14="http://schemas.microsoft.com/office/powerpoint/2010/main" val="121473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الأزمات في الفكر المقريزي</a:t>
            </a:r>
            <a:endParaRPr lang="fr-FR" dirty="0"/>
          </a:p>
        </p:txBody>
      </p:sp>
      <p:sp>
        <p:nvSpPr>
          <p:cNvPr id="3" name="Espace réservé du contenu 2"/>
          <p:cNvSpPr>
            <a:spLocks noGrp="1"/>
          </p:cNvSpPr>
          <p:nvPr>
            <p:ph idx="1"/>
          </p:nvPr>
        </p:nvSpPr>
        <p:spPr/>
        <p:txBody>
          <a:bodyPr>
            <a:normAutofit fontScale="92500"/>
          </a:bodyPr>
          <a:lstStyle/>
          <a:p>
            <a:pPr marL="0" indent="0" algn="just" rtl="1">
              <a:buNone/>
            </a:pPr>
            <a:r>
              <a:rPr lang="ar-DZ" dirty="0"/>
              <a:t>لقد استطاع المقريزي تتبع الأزمات الاقتصادية التي حلت بمصر منذ أقدم العصور، ويرجع بذلك إلى ما قبل طوفان سيدنا نوح عليه السلام. ومنذ الفتح العربي الإسلامي لمصر حتى أيام المقريزي نفسه، عدد المؤرخ نحو </a:t>
            </a:r>
            <a:r>
              <a:rPr lang="ar-DZ" b="1" dirty="0"/>
              <a:t>عشرين أزمة اقتصادية</a:t>
            </a:r>
            <a:r>
              <a:rPr lang="ar-DZ" dirty="0"/>
              <a:t>، تفاوتت في شدتها. وأرجع معظمها إلى الظروف الطبيعية (كانخفاض منسوب النيل، وانحباس المطر، والآفات التي تصيب المحاصيل)،</a:t>
            </a:r>
          </a:p>
          <a:p>
            <a:pPr marL="0" indent="0" algn="just" rtl="1">
              <a:buNone/>
            </a:pPr>
            <a:r>
              <a:rPr lang="ar-DZ" dirty="0"/>
              <a:t>أو بسبب سلوك الإنسان وتصرفاته، كالفتن والاضطرابات وتفشي الرشوة وغلاء السكنات وارتفاع أجورها وانخفاض قيمة النقود.</a:t>
            </a:r>
            <a:endParaRPr lang="fr-FR" dirty="0"/>
          </a:p>
        </p:txBody>
      </p:sp>
    </p:spTree>
    <p:extLst>
      <p:ext uri="{BB962C8B-B14F-4D97-AF65-F5344CB8AC3E}">
        <p14:creationId xmlns:p14="http://schemas.microsoft.com/office/powerpoint/2010/main" val="697442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الأزمات في الفكر المقريزي</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lgn="just" rtl="1">
              <a:buNone/>
            </a:pPr>
            <a:r>
              <a:rPr lang="ar-DZ" dirty="0"/>
              <a:t>وفي اذا الصدد بين المقريزي أثر العامل النقدي فيما يتعلق بكمية النقود في النشاط الاقتصادي من خلال أثرها في المستوى العام للأثمان، حيث لاحظ افتقاد النقود المعدنية النفيسة (الذهبية والفضية) تاركة المجال للنقود النحاسية في التداول خلال فترة المجاعة، وذلك لأن ارتفاع الأثمان قد خفض من القيمة الشرائية للنقود. وبما أن الذهب والفضة، كمعدنين نفيسين، قد ارتفع ثمنهما بالمقارنة مع سعر الصرف المقرر رسمياً لهذه النقود المعدنية، فإن استخدامهما في </a:t>
            </a:r>
            <a:r>
              <a:rPr lang="ar-DZ" b="1" dirty="0"/>
              <a:t>صناعة الحلي والأواني </a:t>
            </a:r>
            <a:r>
              <a:rPr lang="ar-DZ" dirty="0"/>
              <a:t>وغيرها يعتبر أكثر مردوداً، وبالتالي تطرد العملة الرديئة العملة الجيدة. وبهذا نجد في فكر المقريزي ما يسمى "قانون </a:t>
            </a:r>
            <a:r>
              <a:rPr lang="ar-DZ" dirty="0" err="1"/>
              <a:t>جريشام</a:t>
            </a:r>
            <a:r>
              <a:rPr lang="ar-DZ" dirty="0"/>
              <a:t>" الذي جاء من بعده بنحو مائة عام</a:t>
            </a:r>
            <a:endParaRPr lang="fr-FR" dirty="0"/>
          </a:p>
        </p:txBody>
      </p:sp>
    </p:spTree>
    <p:extLst>
      <p:ext uri="{BB962C8B-B14F-4D97-AF65-F5344CB8AC3E}">
        <p14:creationId xmlns:p14="http://schemas.microsoft.com/office/powerpoint/2010/main" val="960782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ar-DZ" b="1" dirty="0"/>
              <a:t>فقاعة زهرة التوليب</a:t>
            </a:r>
            <a:endParaRPr lang="fr-FR" b="1" dirty="0"/>
          </a:p>
        </p:txBody>
      </p:sp>
      <p:sp>
        <p:nvSpPr>
          <p:cNvPr id="3" name="Espace réservé du contenu 2"/>
          <p:cNvSpPr>
            <a:spLocks noGrp="1"/>
          </p:cNvSpPr>
          <p:nvPr>
            <p:ph idx="1"/>
          </p:nvPr>
        </p:nvSpPr>
        <p:spPr>
          <a:xfrm>
            <a:off x="457200" y="1340768"/>
            <a:ext cx="8229600" cy="4785395"/>
          </a:xfrm>
        </p:spPr>
        <p:txBody>
          <a:bodyPr>
            <a:normAutofit fontScale="85000" lnSpcReduction="10000"/>
          </a:bodyPr>
          <a:lstStyle/>
          <a:p>
            <a:pPr marL="0" indent="0" algn="just" rtl="1">
              <a:buNone/>
            </a:pPr>
            <a:r>
              <a:rPr lang="ar-DZ" dirty="0"/>
              <a:t>هي واحدة من أقوى الأزمات المالية على مر التاريخ، وأول حالة مسجلة للفقاعات السعرية في العصر الحديث، وتدعى أيضا فقاعة زهرة التوليب</a:t>
            </a:r>
            <a:r>
              <a:rPr lang="fr-FR" dirty="0" err="1"/>
              <a:t>Tulipmania</a:t>
            </a:r>
            <a:r>
              <a:rPr lang="fr-FR" dirty="0"/>
              <a:t>. </a:t>
            </a:r>
            <a:r>
              <a:rPr lang="ar-DZ" dirty="0"/>
              <a:t> والمثير في هذه الأزمة او أنها لم تحدث بسبب المضاربة في أسواق الأسهم أو في سوق العقارات، أو في أسواق السلع مثل الذهب أو النفط، وإنما بسبب المضاربة على «بصيلات التوليب»</a:t>
            </a:r>
          </a:p>
          <a:p>
            <a:pPr marL="0" indent="0" algn="just" rtl="1">
              <a:buNone/>
            </a:pPr>
            <a:r>
              <a:rPr lang="ar-DZ" dirty="0"/>
              <a:t>لقد جلبت بصيلات زهرة التوليب إلى أوربا عن طريق الامبراطورية العثمانية في منتصف القرن 16، وقد تم تحسين نوعية خاصة من التوليب قادرة على تحمل صعوبة المناخ في المناطق المنخفضة. وبدأ الناس من كل الطوائف يتنافسون لامتلاك أكثر بصلات تلك النبتة ندرة، كما عمل التجار على تخزينها وتقليل وجودها في السوق، ما رفع من </a:t>
            </a:r>
            <a:r>
              <a:rPr lang="ar-DZ" b="1" dirty="0"/>
              <a:t>قيمتها لتفوق أسعار العقارات والأراضي</a:t>
            </a:r>
            <a:r>
              <a:rPr lang="ar-DZ" dirty="0"/>
              <a:t>. وكل هذا كان مدعوما باعتقاد قوي سائد لدى الناس بأن هذه </a:t>
            </a:r>
            <a:r>
              <a:rPr lang="ar-DZ" b="1" dirty="0"/>
              <a:t>الزهرة تخزن فعلا القيمة </a:t>
            </a:r>
            <a:r>
              <a:rPr lang="ar-DZ" dirty="0"/>
              <a:t>ولن تخسرها وستواصل الارتفاع</a:t>
            </a:r>
            <a:endParaRPr lang="fr-FR" dirty="0"/>
          </a:p>
        </p:txBody>
      </p:sp>
    </p:spTree>
    <p:extLst>
      <p:ext uri="{BB962C8B-B14F-4D97-AF65-F5344CB8AC3E}">
        <p14:creationId xmlns:p14="http://schemas.microsoft.com/office/powerpoint/2010/main" val="1242438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0" indent="0" algn="just" rtl="1">
              <a:buNone/>
            </a:pPr>
            <a:r>
              <a:rPr lang="ar-DZ" dirty="0"/>
              <a:t>عموما، تعكس </a:t>
            </a:r>
            <a:r>
              <a:rPr lang="ar-DZ" b="1" dirty="0"/>
              <a:t>أزمة زهرة التوليب الدورة التقليدية للفقاعة، حيث يبتعد المستثمرون عن التوقع العقلاني للأسعار</a:t>
            </a:r>
            <a:r>
              <a:rPr lang="ar-DZ" dirty="0"/>
              <a:t>، ويندفعون بعواطفهم للمضاربة بشكل جنوني في استثمار معين، دافعين بالأسعار للارتفاع نتيجة زيادة الطلب، ثم يدرك المستمرون بأنهم كانوا مخطئين عند </a:t>
            </a:r>
            <a:r>
              <a:rPr lang="ar-DZ" b="1" dirty="0"/>
              <a:t>المبالغة في التقدير</a:t>
            </a:r>
            <a:r>
              <a:rPr lang="ar-DZ" dirty="0"/>
              <a:t>، مما يؤدي بالأسعار إلى الانهيار نتيجة فرط العرض وإقبال المستثمرين على البيع دفعة واحدة، وعادة ما ينتج عن ذلك الكثير من حالات الإفلاس.</a:t>
            </a:r>
            <a:endParaRPr lang="fr-FR" dirty="0"/>
          </a:p>
        </p:txBody>
      </p:sp>
    </p:spTree>
    <p:extLst>
      <p:ext uri="{BB962C8B-B14F-4D97-AF65-F5344CB8AC3E}">
        <p14:creationId xmlns:p14="http://schemas.microsoft.com/office/powerpoint/2010/main" val="1696399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dirty="0"/>
              <a:t>أزمة انهيار الأسهم 1720</a:t>
            </a:r>
            <a:endParaRPr lang="fr-FR" dirty="0"/>
          </a:p>
        </p:txBody>
      </p:sp>
      <p:sp>
        <p:nvSpPr>
          <p:cNvPr id="3" name="Espace réservé du contenu 2"/>
          <p:cNvSpPr>
            <a:spLocks noGrp="1"/>
          </p:cNvSpPr>
          <p:nvPr>
            <p:ph idx="1"/>
          </p:nvPr>
        </p:nvSpPr>
        <p:spPr/>
        <p:txBody>
          <a:bodyPr/>
          <a:lstStyle/>
          <a:p>
            <a:pPr marL="0" indent="0" algn="just" rtl="1">
              <a:buNone/>
            </a:pPr>
            <a:r>
              <a:rPr lang="ar-DZ" dirty="0"/>
              <a:t>اما أزمتين متتاليتين تفصل بينهما بضعة أشهر بفرنسا وانجلترا بخصوص أسهم الشركات التي تستغل موارد العالم الجديد.</a:t>
            </a:r>
            <a:endParaRPr lang="fr-FR" dirty="0"/>
          </a:p>
        </p:txBody>
      </p:sp>
    </p:spTree>
    <p:extLst>
      <p:ext uri="{BB962C8B-B14F-4D97-AF65-F5344CB8AC3E}">
        <p14:creationId xmlns:p14="http://schemas.microsoft.com/office/powerpoint/2010/main" val="244978314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4389</TotalTime>
  <Words>1962</Words>
  <Application>Microsoft Office PowerPoint</Application>
  <PresentationFormat>Affichage à l'écran (4:3)</PresentationFormat>
  <Paragraphs>53</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Arabic Transparent</vt:lpstr>
      <vt:lpstr>Arial</vt:lpstr>
      <vt:lpstr>Book Antiqua</vt:lpstr>
      <vt:lpstr>Calibri</vt:lpstr>
      <vt:lpstr>Thème Office</vt:lpstr>
      <vt:lpstr>Présentation PowerPoint</vt:lpstr>
      <vt:lpstr>الأزمات الاقتصادية قبل القرن العشرون</vt:lpstr>
      <vt:lpstr>الأزمات الاقتصادية قبل القرن العشرون</vt:lpstr>
      <vt:lpstr>الأزمات الاقتصادية قبل القرن العشرون</vt:lpstr>
      <vt:lpstr>الأزمات في الفكر المقريزي</vt:lpstr>
      <vt:lpstr>الأزمات في الفكر المقريزي</vt:lpstr>
      <vt:lpstr>فقاعة زهرة التوليب</vt:lpstr>
      <vt:lpstr>Présentation PowerPoint</vt:lpstr>
      <vt:lpstr>أزمة انهيار الأسهم 1720</vt:lpstr>
      <vt:lpstr>أزمة فقاعة المسيسيبي</vt:lpstr>
      <vt:lpstr>Présentation PowerPoint</vt:lpstr>
      <vt:lpstr>Présentation PowerPoint</vt:lpstr>
      <vt:lpstr>فقاعة بحر الجنوب.</vt:lpstr>
      <vt:lpstr>Présentation PowerPoint</vt:lpstr>
      <vt:lpstr>Présentation PowerPoint</vt:lpstr>
      <vt:lpstr>Présentation PowerPoint</vt:lpstr>
      <vt:lpstr>الأزمة النقدية 1797</vt:lpstr>
      <vt:lpstr>Présentation PowerPoint</vt:lpstr>
      <vt:lpstr>أزمة الأسهم 1825</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RAM COM</cp:lastModifiedBy>
  <cp:revision>28</cp:revision>
  <dcterms:created xsi:type="dcterms:W3CDTF">2021-10-29T21:33:36Z</dcterms:created>
  <dcterms:modified xsi:type="dcterms:W3CDTF">2021-12-23T10:42:52Z</dcterms:modified>
</cp:coreProperties>
</file>