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1A10CF-301B-4132-AFA5-BEBE66887F07}"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1A10CF-301B-4132-AFA5-BEBE66887F07}" type="datetimeFigureOut">
              <a:rPr lang="fr-FR" smtClean="0"/>
              <a:t>28/11/2018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B1A10CF-301B-4132-AFA5-BEBE66887F07}" type="datetimeFigureOut">
              <a:rPr lang="fr-FR" smtClean="0"/>
              <a:t>28/11/2018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1A10CF-301B-4132-AFA5-BEBE66887F07}" type="datetimeFigureOut">
              <a:rPr lang="fr-FR" smtClean="0"/>
              <a:t>28/11/2018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1A10CF-301B-4132-AFA5-BEBE66887F07}"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B1A10CF-301B-4132-AFA5-BEBE66887F07}"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15BF13-97F3-4E7A-A52F-3046ECC0C76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10CF-301B-4132-AFA5-BEBE66887F07}" type="datetimeFigureOut">
              <a:rPr lang="fr-FR" smtClean="0"/>
              <a:t>28/11/2018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5BF13-97F3-4E7A-A52F-3046ECC0C76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000108"/>
            <a:ext cx="7772400" cy="1470025"/>
          </a:xfrm>
        </p:spPr>
        <p:txBody>
          <a:bodyPr/>
          <a:lstStyle/>
          <a:p>
            <a:r>
              <a:rPr lang="fr-FR" b="1" dirty="0" smtClean="0">
                <a:effectLst>
                  <a:outerShdw blurRad="38100" dist="38100" dir="2700000" algn="tl">
                    <a:srgbClr val="000000">
                      <a:alpha val="43137"/>
                    </a:srgbClr>
                  </a:outerShdw>
                </a:effectLst>
              </a:rPr>
              <a:t>COMMANDE ELECTRIQUE DES MECANISMES INDUSTRIELS</a:t>
            </a:r>
            <a:endParaRPr 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371600" y="3886200"/>
            <a:ext cx="6400800" cy="542932"/>
          </a:xfrm>
          <a:solidFill>
            <a:srgbClr val="FFC000"/>
          </a:solidFill>
        </p:spPr>
        <p:txBody>
          <a:bodyPr>
            <a:normAutofit lnSpcReduction="10000"/>
          </a:bodyPr>
          <a:lstStyle/>
          <a:p>
            <a:r>
              <a:rPr lang="fr-FR" b="1" dirty="0" smtClean="0">
                <a:effectLst>
                  <a:outerShdw blurRad="38100" dist="38100" dir="2700000" algn="tl">
                    <a:srgbClr val="000000">
                      <a:alpha val="43137"/>
                    </a:srgbClr>
                  </a:outerShdw>
                </a:effectLst>
              </a:rPr>
              <a:t>LES ASCENSEURS</a:t>
            </a:r>
            <a:endParaRPr lang="fr-FR"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LiberationSerif"/>
                <a:cs typeface="Times New Roman" pitchFamily="18" charset="0"/>
              </a:rPr>
              <a:t>2. 3. </a:t>
            </a:r>
            <a:r>
              <a:rPr kumimoji="0" lang="fr-FR" sz="2800" b="1"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Les critères du choix du type d’ascenseur</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E</a:t>
            </a:r>
            <a:r>
              <a:rPr kumimoji="0" lang="fr-FR" sz="2400" b="0"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n général, les dépenses énergétiques des ascenseurs ne sont pas la priorité des gestionnaires de bâtiments tertiaires. En effet, la </a:t>
            </a:r>
            <a:r>
              <a:rPr kumimoji="0" lang="fr-FR" sz="2400" b="0" i="0" u="sng" strike="noStrike" cap="none" normalizeH="0" baseline="0" dirty="0" smtClean="0">
                <a:ln>
                  <a:noFill/>
                </a:ln>
                <a:solidFill>
                  <a:srgbClr val="FF0000"/>
                </a:solidFill>
                <a:effectLst/>
                <a:latin typeface="Calibri" pitchFamily="34" charset="0"/>
                <a:ea typeface="LiberationSerif-Bold" charset="-128"/>
                <a:cs typeface="Times New Roman" pitchFamily="18" charset="0"/>
              </a:rPr>
              <a:t>préoccupation première </a:t>
            </a:r>
            <a:r>
              <a:rPr kumimoji="0" lang="fr-FR" sz="2400" b="0"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reste avant tout : emmener un maximum de monde en toute sécurité et avec un maximum de confort.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On retrouve des critères de choix:</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539750" marR="0" lvl="0" algn="just" defTabSz="914400" rtl="0" eaLnBrk="0" fontAlgn="base" latinLnBrk="0" hangingPunct="0">
              <a:lnSpc>
                <a:spcPct val="100000"/>
              </a:lnSpc>
              <a:spcBef>
                <a:spcPct val="0"/>
              </a:spcBef>
              <a:spcAft>
                <a:spcPct val="0"/>
              </a:spcAft>
              <a:buClrTx/>
              <a:buSzTx/>
              <a:buFont typeface="Courier New" pitchFamily="49" charset="0"/>
              <a:buChar char="o"/>
              <a:tabLst/>
            </a:pPr>
            <a:r>
              <a:rPr lang="fr-FR" sz="2800" dirty="0">
                <a:latin typeface="Calibri" pitchFamily="34" charset="0"/>
                <a:ea typeface="LiberationSerif"/>
                <a:cs typeface="Times New Roman" pitchFamily="18" charset="0"/>
              </a:rPr>
              <a:t> </a:t>
            </a:r>
            <a:r>
              <a:rPr kumimoji="0" lang="fr-FR" sz="2800" b="1" i="0" u="none" strike="noStrike" cap="none" normalizeH="0" baseline="0" dirty="0" smtClean="0">
                <a:ln>
                  <a:noFill/>
                </a:ln>
                <a:solidFill>
                  <a:schemeClr val="tx1"/>
                </a:solidFill>
                <a:effectLst/>
                <a:latin typeface="Calibri" pitchFamily="34" charset="0"/>
                <a:ea typeface="LiberationSerif"/>
                <a:cs typeface="Times New Roman" pitchFamily="18" charset="0"/>
              </a:rPr>
              <a:t>Constructifs</a:t>
            </a:r>
            <a:r>
              <a:rPr kumimoji="0" lang="fr-FR" sz="2800" b="0" i="0" u="none" strike="noStrike" cap="none" normalizeH="0" baseline="0" dirty="0" smtClean="0">
                <a:ln>
                  <a:noFill/>
                </a:ln>
                <a:solidFill>
                  <a:schemeClr val="tx1"/>
                </a:solidFill>
                <a:effectLst/>
                <a:latin typeface="Calibri" pitchFamily="34" charset="0"/>
                <a:ea typeface="LiberationSerif"/>
                <a:cs typeface="Times New Roman" pitchFamily="18" charset="0"/>
              </a:rPr>
              <a:t> </a:t>
            </a:r>
            <a:r>
              <a:rPr kumimoji="0" lang="fr-FR" sz="2400" b="0" i="0" u="none" strike="noStrike" cap="none" normalizeH="0" baseline="0" dirty="0" smtClean="0">
                <a:ln>
                  <a:noFill/>
                </a:ln>
                <a:solidFill>
                  <a:schemeClr val="tx1"/>
                </a:solidFill>
                <a:effectLst/>
                <a:latin typeface="Calibri" pitchFamily="34" charset="0"/>
                <a:ea typeface="LiberationSerif"/>
                <a:cs typeface="Times New Roman" pitchFamily="18" charset="0"/>
              </a:rPr>
              <a:t>: </a:t>
            </a:r>
            <a:r>
              <a:rPr kumimoji="0" lang="fr-FR" sz="2400" b="0" i="1"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hauteur de bâtiment, espace disponible au                niveau des étages, possibilité de placer une salle des machines au sommet de la gaine, stabilité du terrain de sécurité.</a:t>
            </a:r>
          </a:p>
          <a:p>
            <a:pPr marL="539750" marR="0" lvl="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539750" marR="0" lvl="0" algn="l" defTabSz="914400" rtl="0" eaLnBrk="0" fontAlgn="base" latinLnBrk="0" hangingPunct="0">
              <a:lnSpc>
                <a:spcPct val="100000"/>
              </a:lnSpc>
              <a:spcBef>
                <a:spcPct val="0"/>
              </a:spcBef>
              <a:spcAft>
                <a:spcPct val="0"/>
              </a:spcAft>
              <a:buClrTx/>
              <a:buSzTx/>
              <a:buFont typeface="Courier New" pitchFamily="49" charset="0"/>
              <a:buChar char="o"/>
              <a:tabLst/>
            </a:pPr>
            <a:r>
              <a:rPr lang="fr-FR" sz="2800" dirty="0">
                <a:latin typeface="Calibri" pitchFamily="34" charset="0"/>
                <a:ea typeface="LiberationSerif"/>
                <a:cs typeface="Times New Roman" pitchFamily="18" charset="0"/>
              </a:rPr>
              <a:t> </a:t>
            </a:r>
            <a:r>
              <a:rPr kumimoji="0" lang="fr-FR" sz="2800" b="1" i="0" u="none" strike="noStrike" cap="none" normalizeH="0" baseline="0" dirty="0" smtClean="0">
                <a:ln>
                  <a:noFill/>
                </a:ln>
                <a:solidFill>
                  <a:schemeClr val="tx1"/>
                </a:solidFill>
                <a:effectLst/>
                <a:latin typeface="Calibri" pitchFamily="34" charset="0"/>
                <a:ea typeface="LiberationSerif"/>
                <a:cs typeface="Times New Roman" pitchFamily="18" charset="0"/>
              </a:rPr>
              <a:t>Organisationnels</a:t>
            </a:r>
            <a:r>
              <a:rPr kumimoji="0" lang="fr-FR" sz="2800" b="0" i="0" u="none" strike="noStrike" cap="none" normalizeH="0" baseline="0" dirty="0" smtClean="0">
                <a:ln>
                  <a:noFill/>
                </a:ln>
                <a:solidFill>
                  <a:schemeClr val="tx1"/>
                </a:solidFill>
                <a:effectLst/>
                <a:latin typeface="Calibri" pitchFamily="34" charset="0"/>
                <a:ea typeface="LiberationSerif"/>
                <a:cs typeface="Times New Roman" pitchFamily="18" charset="0"/>
              </a:rPr>
              <a:t> : </a:t>
            </a:r>
            <a:r>
              <a:rPr kumimoji="0" lang="fr-FR" sz="2400" b="0" i="1"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comme le type de fonction du bâtiment, son occupation et son type de fonctionnement en garantissant une performance de confort et de trafic .</a:t>
            </a:r>
          </a:p>
          <a:p>
            <a:pPr marL="539750" marR="0" lvl="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LiberationSerif"/>
              <a:cs typeface="Times New Roman" pitchFamily="18" charset="0"/>
            </a:endParaRPr>
          </a:p>
          <a:p>
            <a:pPr marL="539750" marR="0" lvl="0" algn="l" defTabSz="914400" rtl="0" eaLnBrk="0" fontAlgn="base" latinLnBrk="0" hangingPunct="0">
              <a:lnSpc>
                <a:spcPct val="100000"/>
              </a:lnSpc>
              <a:spcBef>
                <a:spcPct val="0"/>
              </a:spcBef>
              <a:spcAft>
                <a:spcPct val="0"/>
              </a:spcAft>
              <a:buClrTx/>
              <a:buSzTx/>
              <a:buFont typeface="Courier New" pitchFamily="49" charset="0"/>
              <a:buChar char="o"/>
              <a:tabLst/>
            </a:pPr>
            <a:r>
              <a:rPr lang="fr-FR" sz="2800" dirty="0">
                <a:latin typeface="Times New Roman" pitchFamily="18" charset="0"/>
                <a:ea typeface="LiberationSerif"/>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LiberationSerif"/>
                <a:cs typeface="Times New Roman" pitchFamily="18" charset="0"/>
              </a:rPr>
              <a:t>Energétiques</a:t>
            </a:r>
            <a:r>
              <a:rPr kumimoji="0" lang="fr-FR" sz="2800" b="0" i="0" u="none" strike="noStrike" cap="none" normalizeH="0" baseline="0" dirty="0" smtClean="0">
                <a:ln>
                  <a:noFill/>
                </a:ln>
                <a:solidFill>
                  <a:schemeClr val="tx1"/>
                </a:solidFill>
                <a:effectLst/>
                <a:latin typeface="Times New Roman" pitchFamily="18" charset="0"/>
                <a:ea typeface="LiberationSerif"/>
                <a:cs typeface="Times New Roman" pitchFamily="18"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892971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Calibri" pitchFamily="34" charset="0"/>
                <a:ea typeface="LiberationSerif-Bold"/>
                <a:cs typeface="Times New Roman" pitchFamily="18" charset="0"/>
              </a:rPr>
              <a:t>III. Différentes parties d’un ascenseur à traction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R="0" lvl="0" indent="98425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On se limite aux composants d’un ascenseur à treuil car il représente la majorité des ascenseurs qui existent sur le marche.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2285984" y="1928802"/>
            <a:ext cx="5143536" cy="464347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Cabine d'ascenseur</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Elément composé d'un plancher, de parois et d'un toit destiné à accueillir les personnes et les marchandises (La partie visible de l'ascenseur) ;  Cet élément est inséré et fixé dans un cadre appelé </a:t>
            </a:r>
            <a:r>
              <a:rPr kumimoji="0" lang="fr-FR" b="0" i="0" u="sng" strike="noStrike" cap="none" normalizeH="0" baseline="0" dirty="0" smtClean="0">
                <a:ln>
                  <a:noFill/>
                </a:ln>
                <a:solidFill>
                  <a:srgbClr val="9A33FF"/>
                </a:solidFill>
                <a:effectLst/>
                <a:latin typeface="Calibri" pitchFamily="34" charset="0"/>
                <a:ea typeface="LiberationSerif-Bold" charset="-128"/>
                <a:cs typeface="Times New Roman" pitchFamily="18" charset="0"/>
              </a:rPr>
              <a:t>suspension cabine</a:t>
            </a:r>
            <a:r>
              <a:rPr kumimoji="0" lang="fr-FR"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Porte de cabine</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Porte à fermeture généralement automatique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Porte palières</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C’est la porte externe de l’ascenseur. Chaque ascenseur est équipé d’autant de porte palière que de nombre d’étage. Elles doivent être équipés d’un dispositif empêchant leurs ouvertures si la cabine n’est pas sur le niveau et bloquant le départ pendant leur ouverture.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Boutons d'appels</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On nomme boutons d'appels les boutons installés aux paliers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Boutons d'envois</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Les boutons d'envois sont installes dans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cabine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Charge utile</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Capacité maximum en Kg qu'une cabine d'ascenseur peut contenir. </a:t>
            </a:r>
          </a:p>
          <a:p>
            <a:pPr marL="0" marR="0" lvl="0" indent="0" algn="l" defTabSz="914400" rtl="0" eaLnBrk="0" fontAlgn="base" latinLnBrk="0" hangingPunct="0">
              <a:lnSpc>
                <a:spcPct val="100000"/>
              </a:lnSpc>
              <a:spcBef>
                <a:spcPct val="0"/>
              </a:spcBef>
              <a:spcAft>
                <a:spcPct val="0"/>
              </a:spcAft>
              <a:buClrTx/>
              <a:buSzTx/>
              <a:buFontTx/>
              <a:buNone/>
              <a:tabLst/>
            </a:pPr>
            <a:r>
              <a:rPr lang="fr-FR" dirty="0">
                <a:solidFill>
                  <a:srgbClr val="000000"/>
                </a:solidFill>
                <a:latin typeface="Calibri" pitchFamily="34" charset="0"/>
                <a:ea typeface="LiberationSerif-Bold" charset="-128"/>
                <a:cs typeface="Times New Roman" pitchFamily="18" charset="0"/>
              </a:rPr>
              <a:t> </a:t>
            </a:r>
            <a:r>
              <a:rPr lang="fr-FR" dirty="0" smtClean="0">
                <a:solidFill>
                  <a:srgbClr val="000000"/>
                </a:solidFill>
                <a:latin typeface="Calibri" pitchFamily="34" charset="0"/>
                <a:ea typeface="LiberationSerif-Bold"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La charge utile est une indication qui doit obligatoirement figurer dans la cabine.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000000"/>
              </a:solidFill>
              <a:effectLst/>
              <a:latin typeface="Times New Roman" pitchFamily="18" charset="0"/>
              <a:ea typeface="LiberationSerif-Bold"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LiberationSerif-Bold" charset="-128"/>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LiberationSerif"/>
                <a:cs typeface="Times New Roman" pitchFamily="18" charset="0"/>
              </a:rPr>
              <a:t>Contrepoids</a:t>
            </a:r>
            <a:r>
              <a:rPr kumimoji="0" lang="fr-FR" b="0" i="0" u="none" strike="noStrike" cap="none" normalizeH="0" baseline="0" dirty="0" smtClean="0">
                <a:ln>
                  <a:noFill/>
                </a:ln>
                <a:solidFill>
                  <a:srgbClr val="000000"/>
                </a:solidFill>
                <a:effectLst/>
                <a:latin typeface="Times New Roman" pitchFamily="18"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Times New Roman" pitchFamily="18" charset="0"/>
                <a:ea typeface="LiberationSerif-Bold" charset="-128"/>
                <a:cs typeface="Times New Roman" pitchFamily="18" charset="0"/>
              </a:rPr>
              <a:t>Elément destiné à contre balancer le poids de la </a:t>
            </a:r>
            <a:r>
              <a:rPr kumimoji="0" lang="fr-FR" b="0" i="0" u="none" strike="noStrike" cap="none" normalizeH="0" baseline="0" dirty="0" smtClean="0">
                <a:ln>
                  <a:noFill/>
                </a:ln>
                <a:solidFill>
                  <a:srgbClr val="9A33FF"/>
                </a:solidFill>
                <a:effectLst/>
                <a:latin typeface="Times New Roman" pitchFamily="18" charset="0"/>
                <a:ea typeface="LiberationSerif-Bold" charset="-128"/>
                <a:cs typeface="Times New Roman" pitchFamily="18" charset="0"/>
              </a:rPr>
              <a:t>suspension cabine </a:t>
            </a:r>
            <a:r>
              <a:rPr kumimoji="0" lang="fr-FR" b="0" i="0" u="none" strike="noStrike" cap="none" normalizeH="0" baseline="0" dirty="0" smtClean="0">
                <a:ln>
                  <a:noFill/>
                </a:ln>
                <a:solidFill>
                  <a:srgbClr val="000000"/>
                </a:solidFill>
                <a:effectLst/>
                <a:latin typeface="Times New Roman" pitchFamily="18" charset="0"/>
                <a:ea typeface="LiberationSerif-Bold" charset="-128"/>
                <a:cs typeface="Times New Roman" pitchFamily="18" charset="0"/>
              </a:rPr>
              <a:t>augmente de la moitie de la </a:t>
            </a:r>
            <a:r>
              <a:rPr kumimoji="0" lang="fr-FR" b="0" i="0" u="none" strike="noStrike" cap="none" normalizeH="0" baseline="0" dirty="0" smtClean="0">
                <a:ln>
                  <a:noFill/>
                </a:ln>
                <a:solidFill>
                  <a:srgbClr val="9A33FF"/>
                </a:solidFill>
                <a:effectLst/>
                <a:latin typeface="Times New Roman" pitchFamily="18" charset="0"/>
                <a:ea typeface="LiberationSerif-Bold" charset="-128"/>
                <a:cs typeface="Times New Roman" pitchFamily="18" charset="0"/>
              </a:rPr>
              <a:t>charge utile</a:t>
            </a:r>
            <a:r>
              <a:rPr kumimoji="0" lang="fr-FR" b="0" i="0" u="none" strike="noStrike" cap="none" normalizeH="0" baseline="0" dirty="0" smtClean="0">
                <a:ln>
                  <a:noFill/>
                </a:ln>
                <a:solidFill>
                  <a:srgbClr val="000000"/>
                </a:solidFill>
                <a:effectLst/>
                <a:latin typeface="Times New Roman" pitchFamily="18" charset="0"/>
                <a:ea typeface="LiberationSerif-Bold" charset="-128"/>
                <a:cs typeface="Times New Roman" pitchFamily="18" charset="0"/>
              </a:rPr>
              <a:t>. Celui-ci est constitue d'une suspension métallique contenant des gueuzes en fonte destinées à l'alourdir. Lorsque la cabine d'ascenseur monte, le  contrepoids descend.</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21429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endParaRPr>
          </a:p>
          <a:p>
            <a:pPr lvl="0" algn="just" fontAlgn="base">
              <a:spcBef>
                <a:spcPct val="0"/>
              </a:spcBef>
              <a:spcAft>
                <a:spcPct val="0"/>
              </a:spcAf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Suspension cabine</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Cadre rigide composé de poutrelles en acier et destiné à accueillir la cabine. Ce cadre est suspendu dans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gaine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par les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câbles de traction</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coulisseaux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épousant la forme des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guides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 cabine et fixés à la suspension assurent le déplacement parfait de la cabine. (est aussi appelé étrier)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Gaine d'ascenseur</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Gaine verticale dans laquelle se déplace l'ascenseur et son </a:t>
            </a:r>
            <a:r>
              <a:rPr kumimoji="0" lang="fr-FR"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contrepoids</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Celle-ci est équipée de </a:t>
            </a:r>
            <a:r>
              <a:rPr kumimoji="0" lang="fr-FR"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guides </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en acier destines à guider la </a:t>
            </a:r>
            <a:r>
              <a:rPr kumimoji="0" lang="fr-FR"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suspension de cabine </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et le contrepoids.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Guides</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Profiles en acier, généralement en forme de T, destines à guider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cabine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et le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contrepoids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dans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gaine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Ancrage de guide: </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Pièce métallique servant à fixer les </a:t>
            </a:r>
            <a:r>
              <a:rPr kumimoji="0" lang="fr-FR"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guides </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aux murs de la </a:t>
            </a:r>
            <a:r>
              <a:rPr kumimoji="0" lang="fr-FR"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gaine</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Coulisseaux</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Eléments fixes à la suspension, garnis d'une fourrure épousant la forme des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guides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et destines à guider celle-ci dans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gaine </a:t>
            </a:r>
            <a:r>
              <a:rPr kumimoji="0" lang="fr-FR" sz="2400" b="0" i="1"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Cuvette</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Partie la plus basse de la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gaine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de l'ascenseur contenant les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poulies de renvoi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les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amortisseurs ;</a:t>
            </a:r>
          </a:p>
          <a:p>
            <a:pPr marL="0" marR="0" lvl="0" indent="0" algn="just"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a:cs typeface="Times New Roman" pitchFamily="18" charset="0"/>
              </a:rPr>
              <a:t>Amortisseurs</a:t>
            </a:r>
            <a:r>
              <a:rPr kumimoji="0" lang="fr-FR"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Ressorts puissants places en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cuvette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destinés à ralentir la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suspension cabine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ou le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contrepoids </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en cas de dépassement des "</a:t>
            </a:r>
            <a:r>
              <a:rPr kumimoji="0" lang="fr-FR" b="0" i="0" u="none" strike="noStrike" cap="none" normalizeH="0" baseline="0" dirty="0" smtClean="0">
                <a:ln>
                  <a:noFill/>
                </a:ln>
                <a:solidFill>
                  <a:srgbClr val="9A33FF"/>
                </a:solidFill>
                <a:effectLst/>
                <a:latin typeface="Calibri" pitchFamily="34" charset="0"/>
                <a:ea typeface="LiberationSerif-Bold"/>
                <a:cs typeface="Times New Roman" pitchFamily="18" charset="0"/>
              </a:rPr>
              <a:t>fin de course</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de sécurité. Dans le cas d'un ascenseur a grande vitesse, on utilise des amortisseurs a huile </a:t>
            </a:r>
            <a:r>
              <a:rPr kumimoji="0" lang="fr-FR" b="0" i="1" u="none" strike="noStrike" cap="none" normalizeH="0" baseline="0" dirty="0" smtClean="0">
                <a:ln>
                  <a:noFill/>
                </a:ln>
                <a:solidFill>
                  <a:srgbClr val="000000"/>
                </a:solidFill>
                <a:effectLst/>
                <a:latin typeface="Calibri" pitchFamily="34" charset="0"/>
                <a:ea typeface="LiberationSerif"/>
                <a:cs typeface="Times New Roman" pitchFamily="18" charset="0"/>
              </a:rPr>
              <a:t>(Figure)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1714480" y="2000240"/>
            <a:ext cx="5760720" cy="460677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 y="0"/>
            <a:ext cx="9143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Fin de course</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Contact de sécurité placé généralement en </a:t>
            </a:r>
            <a:r>
              <a:rPr kumimoji="0" lang="fr-FR" sz="2400"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gaine </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et destiné à stopper l'ascenseur en cas de dépassement de sa course normale. La fin de course peut aussi se trouver en machinerie. Dans ce cas, il est actionne soit par le </a:t>
            </a:r>
            <a:r>
              <a:rPr kumimoji="0" lang="fr-FR" sz="2400"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tambour de traction </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soit par le </a:t>
            </a:r>
            <a:r>
              <a:rPr kumimoji="0" lang="fr-FR" sz="2400" b="0" i="0" u="none" strike="noStrike" cap="none" normalizeH="0" baseline="0" dirty="0" smtClean="0">
                <a:ln>
                  <a:noFill/>
                </a:ln>
                <a:solidFill>
                  <a:srgbClr val="9A33FF"/>
                </a:solidFill>
                <a:effectLst/>
                <a:latin typeface="Calibri" pitchFamily="34" charset="0"/>
                <a:ea typeface="LiberationSerif" charset="-128"/>
                <a:cs typeface="Times New Roman" pitchFamily="18" charset="0"/>
              </a:rPr>
              <a:t>câble du limiteur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1714480" y="1643050"/>
            <a:ext cx="7215238" cy="5000660"/>
          </a:xfrm>
          <a:prstGeom prst="rect">
            <a:avLst/>
          </a:prstGeom>
          <a:noFill/>
          <a:ln w="2857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285728"/>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Câble de sélecteur d'étage</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Généralement, les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sélecteurs d'étage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mécaniques sont entraines par 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treuil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ou 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limiteur de vitesse</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Cependant, certains sélecteurs d'étage ont leur propre câble d'entrainement. Celui-ci, relie entre la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cabine d'ascenseur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contrepoids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entraine un petit tambour qui actionne le sélecteur d'étage.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Machinerie</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Local généralement place au-dessus de la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gaine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destiné à contenir l'</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appareillage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système de traction</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Aussi appelé "salle des machines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Bold"/>
                <a:cs typeface="Times New Roman" pitchFamily="18" charset="0"/>
              </a:rPr>
              <a:t>Appareillage</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Armoire placée en </a:t>
            </a:r>
            <a:r>
              <a:rPr kumimoji="0" lang="fr-FR" sz="2000" b="0" i="0" u="none" strike="noStrike" cap="none" normalizeH="0" baseline="0" dirty="0" smtClean="0">
                <a:ln>
                  <a:noFill/>
                </a:ln>
                <a:solidFill>
                  <a:srgbClr val="9A33FF"/>
                </a:solidFill>
                <a:effectLst/>
                <a:latin typeface="Calibri" pitchFamily="34" charset="0"/>
                <a:ea typeface="LiberationSerif"/>
                <a:cs typeface="Times New Roman" pitchFamily="18" charset="0"/>
              </a:rPr>
              <a:t>machinerie </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et contenant les relais, et autres équipements destinés à commander l'ascenseur.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Treuil</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Machine composée d'un dispositif de freinage et d'un moteur et destinée à actionner les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câbles de traction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de l'ascenseur. On distingue trois types de treuil : </a:t>
            </a:r>
          </a:p>
          <a:p>
            <a:pPr marL="900113" marR="0" lvl="0" indent="174625" algn="l"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Les anciennes machines à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tambour de traction</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a:t>
            </a:r>
          </a:p>
          <a:p>
            <a:pPr marL="987425" marR="0" lvl="0" algn="l" defTabSz="914400" rtl="0" eaLnBrk="0" fontAlgn="base" latinLnBrk="0" hangingPunct="0">
              <a:lnSpc>
                <a:spcPct val="100000"/>
              </a:lnSpc>
              <a:spcBef>
                <a:spcPct val="0"/>
              </a:spcBef>
              <a:spcAft>
                <a:spcPct val="0"/>
              </a:spcAft>
              <a:buClrTx/>
              <a:buSzTx/>
              <a:buFont typeface="Wingdings" pitchFamily="2" charset="2"/>
              <a:buChar char="§"/>
              <a:tabLst/>
            </a:pPr>
            <a:r>
              <a:rPr lang="fr-FR" sz="2000" dirty="0">
                <a:solidFill>
                  <a:srgbClr val="000000"/>
                </a:solidFill>
                <a:latin typeface="Calibri" pitchFamily="34" charset="0"/>
                <a:ea typeface="LiberationSerif-Bold"/>
                <a:cs typeface="Times New Roman" pitchFamily="18" charset="0"/>
              </a:rPr>
              <a:t> </a:t>
            </a:r>
            <a:r>
              <a:rPr lang="fr-FR" sz="2000" dirty="0" smtClean="0">
                <a:solidFill>
                  <a:srgbClr val="000000"/>
                </a:solidFill>
                <a:latin typeface="Calibri" pitchFamily="34" charset="0"/>
                <a:ea typeface="LiberationSerif-Bold"/>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Les machines, équipées d'un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réducteur</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a:t>
            </a:r>
            <a:r>
              <a:rPr kumimoji="0" lang="fr-FR" sz="2000" b="0" i="0" u="none" strike="noStrike" cap="none" normalizeH="0" baseline="0" dirty="0" err="1" smtClean="0">
                <a:ln>
                  <a:noFill/>
                </a:ln>
                <a:solidFill>
                  <a:srgbClr val="000000"/>
                </a:solidFill>
                <a:effectLst/>
                <a:latin typeface="Calibri" pitchFamily="34" charset="0"/>
                <a:ea typeface="LiberationSerif-Bold"/>
                <a:cs typeface="Times New Roman" pitchFamily="18" charset="0"/>
              </a:rPr>
              <a:t>appelees</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a:t>
            </a:r>
            <a:r>
              <a:rPr kumimoji="0" lang="fr-FR" sz="2000" b="0" i="0" u="none" strike="noStrike" cap="none" normalizeH="0" baseline="0" dirty="0" err="1" smtClean="0">
                <a:ln>
                  <a:noFill/>
                </a:ln>
                <a:solidFill>
                  <a:srgbClr val="9A33FF"/>
                </a:solidFill>
                <a:effectLst/>
                <a:latin typeface="Calibri" pitchFamily="34" charset="0"/>
                <a:ea typeface="LiberationSerif-Bold"/>
                <a:cs typeface="Times New Roman" pitchFamily="18" charset="0"/>
              </a:rPr>
              <a:t>Geared</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a:t>
            </a:r>
            <a:r>
              <a:rPr kumimoji="0" lang="fr-FR" sz="1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avec boite de vitess</a:t>
            </a:r>
            <a:r>
              <a:rPr kumimoji="0" lang="fr-FR"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a:t>
            </a:r>
          </a:p>
          <a:p>
            <a:pPr marL="1262063" marR="0" lvl="0" algn="l" defTabSz="914400" rtl="0" eaLnBrk="0" fontAlgn="base" latinLnBrk="0" hangingPunct="0">
              <a:lnSpc>
                <a:spcPct val="100000"/>
              </a:lnSpc>
              <a:spcBef>
                <a:spcPct val="0"/>
              </a:spcBef>
              <a:spcAft>
                <a:spcPct val="0"/>
              </a:spcAft>
              <a:buClrTx/>
              <a:buSzTx/>
              <a:buFont typeface="Wingdings" pitchFamily="2" charset="2"/>
              <a:buChar char="§"/>
              <a:tabLst/>
            </a:pPr>
            <a:r>
              <a:rPr lang="fr-FR" sz="2000" dirty="0" smtClean="0">
                <a:solidFill>
                  <a:srgbClr val="000000"/>
                </a:solidFill>
                <a:latin typeface="Calibri" pitchFamily="34" charset="0"/>
                <a:ea typeface="LiberationSerif-Bold"/>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Les machines à traction directe (sans boite de vitesse) sont appelées </a:t>
            </a:r>
            <a:r>
              <a:rPr kumimoji="0" lang="fr-FR" sz="2000" b="0" i="0" u="none" strike="noStrike" cap="none" normalizeH="0" baseline="0" dirty="0" err="1" smtClean="0">
                <a:ln>
                  <a:noFill/>
                </a:ln>
                <a:solidFill>
                  <a:srgbClr val="9A33FF"/>
                </a:solidFill>
                <a:effectLst/>
                <a:latin typeface="Calibri" pitchFamily="34" charset="0"/>
                <a:ea typeface="LiberationSerif-Bold"/>
                <a:cs typeface="Times New Roman" pitchFamily="18" charset="0"/>
              </a:rPr>
              <a:t>Gearless</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a:t>
            </a:r>
            <a:r>
              <a:rPr lang="fr-FR" sz="2000" dirty="0" smtClean="0">
                <a:solidFill>
                  <a:srgbClr val="000000"/>
                </a:solidFill>
                <a:latin typeface="Calibri" pitchFamily="34" charset="0"/>
                <a:ea typeface="LiberationSerif-Bold"/>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Ce sont les plus modernes et les plus performantes.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00042"/>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Machine </a:t>
            </a:r>
            <a:r>
              <a:rPr kumimoji="0" lang="fr-FR" sz="2000" b="1" i="0" u="none" strike="noStrike" cap="none" normalizeH="0" baseline="0" dirty="0" err="1" smtClean="0">
                <a:ln>
                  <a:noFill/>
                </a:ln>
                <a:solidFill>
                  <a:srgbClr val="000000"/>
                </a:solidFill>
                <a:effectLst/>
                <a:latin typeface="Calibri" pitchFamily="34" charset="0"/>
                <a:ea typeface="LiberationSerif"/>
                <a:cs typeface="Times New Roman" pitchFamily="18" charset="0"/>
              </a:rPr>
              <a:t>geared</a:t>
            </a:r>
            <a:r>
              <a:rPr kumimoji="0" lang="fr-FR" sz="2000" b="0" i="1"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Treuil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d'ascenseur équipé d'un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réducteur</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Machine actuellement la plus répandue.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Moteur de traction</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Moteur équipant le treuil de l’ascenseur et placé dans la</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Machinerie.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Réducteur</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 réducteur du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treuil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est une boite de vitesse </a:t>
            </a:r>
          </a:p>
          <a:p>
            <a:pPr marL="0" marR="0" lvl="0" indent="0" algn="l" defTabSz="914400" rtl="0" eaLnBrk="0" fontAlgn="base" latinLnBrk="0" hangingPunct="0">
              <a:lnSpc>
                <a:spcPct val="100000"/>
              </a:lnSpc>
              <a:spcBef>
                <a:spcPct val="0"/>
              </a:spcBef>
              <a:spcAft>
                <a:spcPct val="0"/>
              </a:spcAft>
              <a:buClrTx/>
              <a:buSzTx/>
              <a:buFontTx/>
              <a:buNone/>
              <a:tabLst/>
            </a:pPr>
            <a:r>
              <a:rPr lang="fr-FR" sz="2000" dirty="0">
                <a:solidFill>
                  <a:srgbClr val="000000"/>
                </a:solidFill>
                <a:latin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Tambour de traction</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 tambour de traction est une pièce cylindrique creuse équipée de 2 gorges en forme de pas de vis. 2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câbles de traction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sont fixes au tambour et à la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suspension cabine</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2 autres au tambour et au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contrepoids</a:t>
            </a:r>
            <a:endPar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1" i="0" u="none" strike="noStrike" cap="none" normalizeH="0" baseline="0" dirty="0" smtClean="0">
                <a:ln>
                  <a:noFill/>
                </a:ln>
                <a:solidFill>
                  <a:srgbClr val="000000"/>
                </a:solidFill>
                <a:effectLst/>
                <a:latin typeface="Calibri" pitchFamily="34" charset="0"/>
                <a:ea typeface="LiberationSerif"/>
                <a:cs typeface="Times New Roman" pitchFamily="18" charset="0"/>
              </a:rPr>
              <a:t>Poulie de traction</a:t>
            </a: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Poulie équipée généralement de gorges taillées en forme de V de manière à agripper les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câbles de traction</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Cette poulie, solidaire du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treuil,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fait lors de sa rotation se déplacer l'ensemble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cabine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contrepoids</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57166"/>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Volant de dépannage</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Dans le but d'assurer le déplacement manuel de l'ascenseur, un volant de dépannage est généralement fixe soit sur l'arbre du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moteur de traction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soit sur l'axe du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treuil</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a:solidFill>
                <a:srgbClr val="000000"/>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Marquage des câbles</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Tous les ascenseurs équipés de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treuil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devraient être équipés d'un marquage sur les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câbles de traction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matérialisant la mise à niveau de la cabine. Celui-ci est à niveau lorsque la marque des câbles est en face d'une marque de même couleur peinte sur le châssis du treuil. Certains ascenseurs possèdent quant à eux un voyant installé sur l'appareillage qui lorsqu'il est allume, informe de la mise à niveau de la cabine.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Câbles de compensation</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Dans les immeubles de grande hauteur, le poids des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câbles de traction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devient trop important par rapport à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charge utile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cabine d'ascenseur</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Il existe donc une forte différence selon que la cabine se trouve en haut ou en bas de la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gaine</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On résout ce problème par l'adjonction de câbles ou de chaine de compensation. Ceux-ci, d'un poids identique aux câbles de traction sont pendus entre la cabine et le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contrepoids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et permettent de maintenir l'ensemble en équilibre quelle que soit la position de la cabine.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285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1" fontAlgn="base" latinLnBrk="0" hangingPunct="1">
              <a:lnSpc>
                <a:spcPct val="100000"/>
              </a:lnSpc>
              <a:spcBef>
                <a:spcPct val="0"/>
              </a:spcBef>
              <a:spcAft>
                <a:spcPct val="0"/>
              </a:spcAft>
              <a:buClrTx/>
              <a:buSzTx/>
              <a:buFontTx/>
              <a:buAutoNum type="romanUcPeriod"/>
              <a:tabLst/>
            </a:pPr>
            <a:r>
              <a:rPr kumimoji="0" lang="fr-FR" sz="2800" b="1" i="0" u="none" strike="noStrike" cap="none" normalizeH="0" baseline="0" dirty="0" smtClean="0">
                <a:ln>
                  <a:noFill/>
                </a:ln>
                <a:solidFill>
                  <a:schemeClr val="tx1"/>
                </a:solidFill>
                <a:effectLst/>
                <a:latin typeface="Calibri" pitchFamily="34" charset="0"/>
                <a:ea typeface="LiberationSerif-Bold"/>
                <a:cs typeface="Times New Roman" pitchFamily="18" charset="0"/>
              </a:rPr>
              <a:t>Définitions</a:t>
            </a:r>
          </a:p>
          <a:p>
            <a:pPr marL="571500" marR="0" lvl="0" indent="-571500" algn="l" defTabSz="914400" rtl="0" eaLnBrk="1" fontAlgn="base" latinLnBrk="0" hangingPunct="1">
              <a:lnSpc>
                <a:spcPct val="100000"/>
              </a:lnSpc>
              <a:spcBef>
                <a:spcPct val="0"/>
              </a:spcBef>
              <a:spcAft>
                <a:spcPct val="0"/>
              </a:spcAft>
              <a:buClrTx/>
              <a:buSzTx/>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LiberationSerif"/>
                <a:cs typeface="Times New Roman" pitchFamily="18" charset="0"/>
              </a:rPr>
              <a:t>1.</a:t>
            </a:r>
            <a:r>
              <a:rPr kumimoji="0" lang="fr-FR" sz="2800" b="1" i="0" u="none" strike="noStrike" cap="none" normalizeH="0" baseline="0" dirty="0" smtClean="0">
                <a:ln>
                  <a:noFill/>
                </a:ln>
                <a:solidFill>
                  <a:schemeClr val="tx1"/>
                </a:solidFill>
                <a:effectLst/>
                <a:latin typeface="Calibri" pitchFamily="34" charset="0"/>
                <a:ea typeface="LiberationSerif-Bold"/>
                <a:cs typeface="Times New Roman" pitchFamily="18" charset="0"/>
              </a:rPr>
              <a:t> Ascenseur</a:t>
            </a:r>
            <a:endParaRPr kumimoji="0" lang="fr-FR" sz="2800" b="0" i="0" u="none" strike="noStrike" cap="none" normalizeH="0" baseline="0" dirty="0" smtClean="0">
              <a:ln>
                <a:noFill/>
              </a:ln>
              <a:solidFill>
                <a:schemeClr val="tx1"/>
              </a:solidFill>
              <a:effectLst/>
              <a:latin typeface="Times New Roman" pitchFamily="18" charset="0"/>
              <a:ea typeface="LiberationSerif-Bold"/>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ea typeface="LiberationSerif-Bold"/>
                <a:cs typeface="Times New Roman" pitchFamily="18" charset="0"/>
              </a:rPr>
              <a:t>	</a:t>
            </a:r>
            <a:r>
              <a:rPr kumimoji="0" lang="fr-FR" sz="3600" b="0" i="0" u="none" strike="noStrike" cap="none" normalizeH="0" baseline="0" dirty="0" smtClean="0">
                <a:ln>
                  <a:noFill/>
                </a:ln>
                <a:solidFill>
                  <a:schemeClr val="tx1"/>
                </a:solidFill>
                <a:effectLst/>
                <a:latin typeface="Times New Roman" pitchFamily="18" charset="0"/>
                <a:ea typeface="LiberationSerif-Bold"/>
                <a:cs typeface="Times New Roman" pitchFamily="18" charset="0"/>
              </a:rPr>
              <a:t>Appareil élévateur installé à demeure, desservant des niveaux définis, comportant une cabine, dont les </a:t>
            </a:r>
            <a:r>
              <a:rPr lang="fr-FR" sz="3600" dirty="0" smtClean="0">
                <a:latin typeface="Times New Roman" pitchFamily="18" charset="0"/>
                <a:ea typeface="LiberationSerif-Bold"/>
                <a:cs typeface="Times New Roman" pitchFamily="18" charset="0"/>
              </a:rPr>
              <a:t>dimensions </a:t>
            </a:r>
            <a:r>
              <a:rPr lang="fr-FR" sz="3600" dirty="0">
                <a:latin typeface="Times New Roman" pitchFamily="18" charset="0"/>
                <a:ea typeface="LiberationSerif-Bold"/>
                <a:cs typeface="Times New Roman" pitchFamily="18" charset="0"/>
              </a:rPr>
              <a:t>et la constitution permettent manifestement l'accès des personnes, se déplaçant, au moins </a:t>
            </a:r>
            <a:r>
              <a:rPr lang="fr-FR" sz="3600" dirty="0" smtClean="0">
                <a:latin typeface="Times New Roman" pitchFamily="18" charset="0"/>
                <a:ea typeface="LiberationSerif-Bold"/>
                <a:cs typeface="Times New Roman" pitchFamily="18" charset="0"/>
              </a:rPr>
              <a:t>partiellement, le </a:t>
            </a:r>
            <a:r>
              <a:rPr lang="fr-FR" sz="3600" dirty="0">
                <a:latin typeface="Times New Roman" pitchFamily="18" charset="0"/>
                <a:ea typeface="LiberationSerif-Bold"/>
                <a:cs typeface="Times New Roman" pitchFamily="18" charset="0"/>
              </a:rPr>
              <a:t>long de guides verticaux  ou dont l'inclinaison sur la verticale est inferieure à 15°.</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Machine </a:t>
            </a:r>
            <a:r>
              <a:rPr kumimoji="0" lang="fr-FR" sz="2400" b="1" i="0" u="none" strike="noStrike" cap="none" normalizeH="0" baseline="0" dirty="0" err="1" smtClean="0">
                <a:ln>
                  <a:noFill/>
                </a:ln>
                <a:solidFill>
                  <a:srgbClr val="000000"/>
                </a:solidFill>
                <a:effectLst/>
                <a:latin typeface="Calibri" pitchFamily="34" charset="0"/>
                <a:ea typeface="LiberationSerif"/>
                <a:cs typeface="Times New Roman" pitchFamily="18" charset="0"/>
              </a:rPr>
              <a:t>gearless</a:t>
            </a:r>
            <a:r>
              <a:rPr kumimoji="0" lang="fr-FR" sz="24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Treuil d'ascenseur </a:t>
            </a:r>
            <a:r>
              <a:rPr kumimoji="0" lang="fr-FR" sz="2400" b="0" i="0" u="sng" strike="noStrike" cap="none" normalizeH="0" baseline="0" dirty="0" smtClean="0">
                <a:ln>
                  <a:noFill/>
                </a:ln>
                <a:solidFill>
                  <a:srgbClr val="000000"/>
                </a:solidFill>
                <a:effectLst/>
                <a:latin typeface="Calibri" pitchFamily="34" charset="0"/>
                <a:ea typeface="LiberationSerif-Bold"/>
                <a:cs typeface="Times New Roman" pitchFamily="18" charset="0"/>
              </a:rPr>
              <a:t>sans réducteur de vit</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esse. La </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poulie de traction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est directement montée sur l'axe du </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moteur de traction</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Ce principe permet d'atteindre de très grande vitesse de déplacement (Jusqu‘à 12 m/s)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rgbClr val="000000"/>
                </a:solidFill>
                <a:effectLst/>
                <a:latin typeface="Calibri" pitchFamily="34" charset="0"/>
                <a:ea typeface="LiberationSerif" charset="-128"/>
                <a:cs typeface="Times New Roman" pitchFamily="18" charset="0"/>
              </a:rPr>
              <a:t>Servofrein</a:t>
            </a:r>
            <a:r>
              <a:rPr kumimoji="0" lang="fr-FR" sz="2400" b="0" i="0" u="sng"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000" b="0" i="1" u="none" strike="noStrike" cap="none" normalizeH="0" baseline="0" dirty="0" smtClean="0">
                <a:ln>
                  <a:noFill/>
                </a:ln>
                <a:effectLst/>
                <a:latin typeface="Calibri" pitchFamily="34" charset="0"/>
                <a:ea typeface="LiberationSerif-Bold" charset="-128"/>
                <a:cs typeface="Times New Roman" pitchFamily="18" charset="0"/>
              </a:rPr>
              <a:t>Mécanisme composé de pignons et d'un secteur de roue dentée. Celui-ci, commandé par un moteur est destiné à actionner le mécanisme de </a:t>
            </a:r>
            <a:r>
              <a:rPr kumimoji="0" lang="fr-FR" sz="2000" b="0" i="1" u="none" strike="noStrike" cap="none" normalizeH="0" baseline="0" dirty="0" err="1" smtClean="0">
                <a:ln>
                  <a:noFill/>
                </a:ln>
                <a:effectLst/>
                <a:latin typeface="Calibri" pitchFamily="34" charset="0"/>
                <a:ea typeface="LiberationSerif-Bold" charset="-128"/>
                <a:cs typeface="Times New Roman" pitchFamily="18" charset="0"/>
              </a:rPr>
              <a:t>defreinage</a:t>
            </a:r>
            <a:r>
              <a:rPr kumimoji="0" lang="fr-FR" sz="2000" b="0" i="1" u="none" strike="noStrike" cap="none" normalizeH="0" baseline="0" dirty="0" smtClean="0">
                <a:ln>
                  <a:noFill/>
                </a:ln>
                <a:effectLst/>
                <a:latin typeface="Calibri" pitchFamily="34" charset="0"/>
                <a:ea typeface="LiberationSerif-Bold" charset="-128"/>
                <a:cs typeface="Times New Roman" pitchFamily="18" charset="0"/>
              </a:rPr>
              <a:t> des </a:t>
            </a:r>
            <a:r>
              <a:rPr kumimoji="0" lang="fr-FR" sz="2000" b="0" i="1" u="none" strike="noStrike" cap="none" normalizeH="0" baseline="0" dirty="0" err="1" smtClean="0">
                <a:ln>
                  <a:noFill/>
                </a:ln>
                <a:effectLst/>
                <a:latin typeface="Calibri" pitchFamily="34" charset="0"/>
                <a:ea typeface="LiberationSerif-Bold" charset="-128"/>
                <a:cs typeface="Times New Roman" pitchFamily="18" charset="0"/>
              </a:rPr>
              <a:t>machoires</a:t>
            </a:r>
            <a:r>
              <a:rPr kumimoji="0" lang="fr-FR" sz="2000" b="0" i="1" u="none" strike="noStrike" cap="none" normalizeH="0" baseline="0" dirty="0" smtClean="0">
                <a:ln>
                  <a:noFill/>
                </a:ln>
                <a:effectLst/>
                <a:latin typeface="Calibri" pitchFamily="34" charset="0"/>
                <a:ea typeface="LiberationSerif-Bold" charset="-128"/>
                <a:cs typeface="Times New Roman" pitchFamily="18" charset="0"/>
              </a:rPr>
              <a:t> de frein. Le servofrein à depuis été remplace par l‘</a:t>
            </a:r>
            <a:r>
              <a:rPr lang="fr-FR" sz="2000" i="1" dirty="0" err="1" smtClean="0">
                <a:latin typeface="Calibri" pitchFamily="34" charset="0"/>
                <a:ea typeface="LiberationSerif-Bold" charset="-128"/>
                <a:cs typeface="Times New Roman" pitchFamily="18" charset="0"/>
              </a:rPr>
              <a:t>é</a:t>
            </a:r>
            <a:r>
              <a:rPr kumimoji="0" lang="fr-FR" sz="2000" b="0" i="1" u="none" strike="noStrike" cap="none" normalizeH="0" baseline="0" dirty="0" err="1" smtClean="0">
                <a:ln>
                  <a:noFill/>
                </a:ln>
                <a:effectLst/>
                <a:latin typeface="Calibri" pitchFamily="34" charset="0"/>
                <a:ea typeface="LiberationSerif-Bold" charset="-128"/>
                <a:cs typeface="Times New Roman" pitchFamily="18" charset="0"/>
              </a:rPr>
              <a:t>léctrofrein</a:t>
            </a:r>
            <a:r>
              <a:rPr kumimoji="0" lang="fr-FR" sz="2000" b="0" i="1" u="none" strike="noStrike" cap="none" normalizeH="0" baseline="0" dirty="0" smtClean="0">
                <a:ln>
                  <a:noFill/>
                </a:ln>
                <a:effectLst/>
                <a:latin typeface="Calibri" pitchFamily="34" charset="0"/>
                <a:ea typeface="LiberationSerif-Bold" charset="-128"/>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000000"/>
                </a:solidFill>
                <a:effectLst/>
                <a:latin typeface="Calibri" pitchFamily="34" charset="0"/>
                <a:ea typeface="LiberationSerif-Bold" charset="-128"/>
                <a:cs typeface="Times New Roman" pitchFamily="18" charset="0"/>
              </a:rPr>
              <a:t>Electrofrein</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Electroaimant puissant destiné à assurer le </a:t>
            </a:r>
            <a:r>
              <a:rPr kumimoji="0" lang="fr-FR" sz="2000" b="0" i="0" u="none" strike="noStrike" cap="none" normalizeH="0" baseline="0" dirty="0" err="1" smtClean="0">
                <a:ln>
                  <a:noFill/>
                </a:ln>
                <a:effectLst/>
                <a:latin typeface="Calibri" pitchFamily="34" charset="0"/>
                <a:ea typeface="LiberationSerif" charset="-128"/>
                <a:cs typeface="Times New Roman" pitchFamily="18" charset="0"/>
              </a:rPr>
              <a:t>defreinage</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des </a:t>
            </a:r>
            <a:r>
              <a:rPr kumimoji="0" lang="fr-FR" sz="2000" b="0" i="0" u="none" strike="noStrike" cap="none" normalizeH="0" baseline="0" dirty="0" err="1" smtClean="0">
                <a:ln>
                  <a:noFill/>
                </a:ln>
                <a:effectLst/>
                <a:latin typeface="Calibri" pitchFamily="34" charset="0"/>
                <a:ea typeface="LiberationSerif" charset="-128"/>
                <a:cs typeface="Times New Roman" pitchFamily="18" charset="0"/>
              </a:rPr>
              <a:t>machoires</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de frein.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Tambour de frein</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Pièce cylindrique fixée solidement sur l'axe de la vis du treuil.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Garnitures de frein</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Patins de friction en matière spéciale colles ou rives sur les mâchoires de frein et destinés à bloquer efficacement le tambour de frein.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Mâchoires de frein</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Pièces métalliques équipées de garnitures de friction et épousant la forme du tambour de frein. L'ouverture du frein est assurée par un mécanisme de </a:t>
            </a:r>
            <a:r>
              <a:rPr kumimoji="0" lang="fr-FR" sz="2000" b="0" i="0" u="none" strike="noStrike" cap="none" normalizeH="0" baseline="0" dirty="0" err="1" smtClean="0">
                <a:ln>
                  <a:noFill/>
                </a:ln>
                <a:effectLst/>
                <a:latin typeface="Calibri" pitchFamily="34" charset="0"/>
                <a:ea typeface="LiberationSerif-Bold" charset="-128"/>
                <a:cs typeface="Times New Roman" pitchFamily="18" charset="0"/>
              </a:rPr>
              <a:t>defreinage</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 Celui-ci est actionné par un </a:t>
            </a:r>
            <a:r>
              <a:rPr kumimoji="0" lang="fr-FR" sz="2000" b="0" i="0" u="none" strike="noStrike" cap="none" normalizeH="0" baseline="0" dirty="0" err="1" smtClean="0">
                <a:ln>
                  <a:noFill/>
                </a:ln>
                <a:effectLst/>
                <a:latin typeface="Calibri" pitchFamily="34" charset="0"/>
                <a:ea typeface="LiberationSerif-Bold" charset="-128"/>
                <a:cs typeface="Times New Roman" pitchFamily="18" charset="0"/>
              </a:rPr>
              <a:t>electroaimant</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 puissant qu'on appelle </a:t>
            </a:r>
            <a:r>
              <a:rPr kumimoji="0" lang="fr-FR" sz="2000" b="0" i="0" u="none" strike="noStrike" cap="none" normalizeH="0" baseline="0" dirty="0" err="1" smtClean="0">
                <a:ln>
                  <a:noFill/>
                </a:ln>
                <a:effectLst/>
                <a:latin typeface="Calibri" pitchFamily="34" charset="0"/>
                <a:ea typeface="LiberationSerif-Bold" charset="-128"/>
                <a:cs typeface="Times New Roman" pitchFamily="18" charset="0"/>
              </a:rPr>
              <a:t>electrofrein</a:t>
            </a:r>
            <a:endParaRPr kumimoji="0" lang="fr-FR"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Drive</a:t>
            </a:r>
            <a:r>
              <a:rPr kumimoji="0" lang="fr-FR" sz="24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 drive est la partie de l'</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appareillage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qui commande le </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système de traction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de l'ascenseur.</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0" y="1071546"/>
            <a:ext cx="9144000" cy="578645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Moto </a:t>
            </a:r>
            <a:r>
              <a:rPr kumimoji="0" lang="fr-FR" b="1" i="0" u="none" strike="noStrike" cap="none" normalizeH="0" baseline="0" dirty="0" err="1" smtClean="0">
                <a:ln>
                  <a:noFill/>
                </a:ln>
                <a:solidFill>
                  <a:srgbClr val="000000"/>
                </a:solidFill>
                <a:effectLst/>
                <a:latin typeface="Calibri" pitchFamily="34" charset="0"/>
                <a:ea typeface="LiberationSerif" charset="-128"/>
                <a:cs typeface="Times New Roman" pitchFamily="18" charset="0"/>
              </a:rPr>
              <a:t>generatrice</a:t>
            </a:r>
            <a:r>
              <a:rPr kumimoji="0" lang="fr-FR"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a:t>
            </a:r>
            <a:r>
              <a:rPr kumimoji="0" lang="fr-FR"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Machine destinée à créer une alimentation en courant continu de forte puissance. Cette machine est composée, d'une part, d'un </a:t>
            </a:r>
            <a:r>
              <a:rPr kumimoji="0" lang="fr-FR"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moteur à induction alternatif </a:t>
            </a: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triphasé et, d'autre part, d'une génératrice à courant continu.</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Ces deux machines sont solidaires l'une de l'autre et l'ensemble tourne a une vitesse. D’environ 1380 tours par minute.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0" y="1643050"/>
            <a:ext cx="9144000" cy="52149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85728"/>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Moteur a courant continu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rgbClr val="000000"/>
              </a:solidFill>
              <a:effectLst/>
              <a:latin typeface="Calibri" pitchFamily="34" charset="0"/>
              <a:ea typeface="LiberationSerif"/>
              <a:cs typeface="Times New Roman" pitchFamily="18" charset="0"/>
            </a:endParaRPr>
          </a:p>
          <a:p>
            <a:pPr lvl="0" fontAlgn="base">
              <a:spcBef>
                <a:spcPct val="0"/>
              </a:spcBef>
              <a:spcAft>
                <a:spcPct val="0"/>
              </a:spcAf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Moteur à induction alternatif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Poulie de renvoi</a:t>
            </a:r>
            <a:r>
              <a:rPr kumimoji="0" lang="fr-FR" sz="24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Poulie tournant librement et destinée a guider les câbles entre la </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cabine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et le </a:t>
            </a:r>
            <a:r>
              <a:rPr kumimoji="0" lang="fr-FR" sz="24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contrepoids</a:t>
            </a:r>
            <a:endPar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a:cs typeface="Times New Roman" pitchFamily="18" charset="0"/>
              </a:rPr>
              <a:t>Poulie de </a:t>
            </a:r>
            <a:r>
              <a:rPr kumimoji="0" lang="fr-FR" sz="2400" b="1" i="0" u="none" strike="noStrike" cap="none" normalizeH="0" baseline="0" dirty="0" err="1" smtClean="0">
                <a:ln>
                  <a:noFill/>
                </a:ln>
                <a:solidFill>
                  <a:srgbClr val="000000"/>
                </a:solidFill>
                <a:effectLst/>
                <a:latin typeface="Calibri" pitchFamily="34" charset="0"/>
                <a:ea typeface="LiberationSerif"/>
                <a:cs typeface="Times New Roman" pitchFamily="18" charset="0"/>
              </a:rPr>
              <a:t>mouflage</a:t>
            </a:r>
            <a:r>
              <a:rPr kumimoji="0" lang="fr-FR" sz="24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Certains ascenseurs a grande capacité sont moufles. C'est à dire qu'une démultiplication est installée à l'aide de poulies de </a:t>
            </a:r>
            <a:r>
              <a:rPr kumimoji="0" lang="fr-FR" sz="2400" b="0" i="0" u="none" strike="noStrike" cap="none" normalizeH="0" baseline="0" dirty="0" err="1" smtClean="0">
                <a:ln>
                  <a:noFill/>
                </a:ln>
                <a:solidFill>
                  <a:srgbClr val="000000"/>
                </a:solidFill>
                <a:effectLst/>
                <a:latin typeface="Calibri" pitchFamily="34" charset="0"/>
                <a:ea typeface="LiberationSerif-Bold"/>
                <a:cs typeface="Times New Roman" pitchFamily="18" charset="0"/>
              </a:rPr>
              <a:t>mouflage</a:t>
            </a:r>
            <a:r>
              <a:rPr kumimoji="0" lang="fr-FR" sz="24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 Lorsque la cabine parcourt 1 mètre, les câbles au niveau du treuil en parcourent 2 ou</a:t>
            </a:r>
            <a:r>
              <a:rPr lang="fr-FR" sz="2400" dirty="0" smtClean="0">
                <a:solidFill>
                  <a:srgbClr val="000000"/>
                </a:solidFill>
                <a:latin typeface="Calibri" pitchFamily="34" charset="0"/>
                <a:ea typeface="LiberationSerif-Bold"/>
                <a:cs typeface="Times New Roman" pitchFamily="18" charset="0"/>
              </a:rPr>
              <a:t>3. Cette méthode permet d'installer des treuils moins puissants mais augmente la longueur des câbles et le cout de leur remplacement </a:t>
            </a:r>
            <a:endParaRPr kumimoji="0" lang="fr-FR" sz="2400" b="0" i="0" u="none" strike="noStrike" cap="none" normalizeH="0" baseline="0" dirty="0" smtClean="0">
              <a:ln>
                <a:noFill/>
              </a:ln>
              <a:solidFill>
                <a:srgbClr val="000000"/>
              </a:solidFill>
              <a:effectLst/>
              <a:latin typeface="Times New Roman" pitchFamily="18" charset="0"/>
              <a:ea typeface="LiberationSerif-Bold"/>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400" dirty="0">
              <a:solidFill>
                <a:srgbClr val="000000"/>
              </a:solidFill>
              <a:latin typeface="Calibri" pitchFamily="34" charset="0"/>
              <a:ea typeface="LiberationSerif-Bold"/>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42862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Coffret de force motrice</a:t>
            </a:r>
            <a:r>
              <a:rPr kumimoji="0" lang="fr-FR" sz="20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Coffret principal d'alimentation se trouvant en </a:t>
            </a:r>
            <a:r>
              <a:rPr kumimoji="0" lang="fr-FR" sz="20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machinerie</a:t>
            </a:r>
            <a:r>
              <a:rPr kumimoji="0" lang="fr-FR" sz="20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Avant toute intervention en machinerie, il va de la sécurité de l'utilisateur de déclencher le levier de ce coffret pour couper l'alimentation de l'appareil.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4581557" y="0"/>
            <a:ext cx="4562475"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57148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Limiteur de vitesse:</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Organe mécanique équipé de masselottes et place généralement en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machinerie</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Le limiteur, solidaire de l'ascenseur par un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câble de limiteur </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tourne au déplacement de celui-ci. Si la vitesse dépasse anormalement la vitesse maximale  autorisée, les masselottes se lèvent et coupent un contact de sécurité. En descente, la levée des masselottes bloque le limiteur. Ceci a pour effet de provoquer la levée du dispositif de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parachute </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 la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suspension de la cabine d'ascenseur</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rgbClr val="000000"/>
                </a:solidFill>
                <a:effectLst/>
                <a:latin typeface="Calibri" pitchFamily="34" charset="0"/>
                <a:ea typeface="LiberationSerif" charset="-128"/>
                <a:cs typeface="Times New Roman" pitchFamily="18" charset="0"/>
              </a:rPr>
              <a:t>Cable</a:t>
            </a:r>
            <a:r>
              <a:rPr kumimoji="0" lang="fr-FR" sz="24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de limiteur:</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400" b="0" i="0" u="none" strike="noStrike" cap="none" normalizeH="0" baseline="0" dirty="0" err="1" smtClean="0">
                <a:ln>
                  <a:noFill/>
                </a:ln>
                <a:solidFill>
                  <a:srgbClr val="000000"/>
                </a:solidFill>
                <a:effectLst/>
                <a:latin typeface="Calibri" pitchFamily="34" charset="0"/>
                <a:ea typeface="LiberationSerif-Bold" charset="-128"/>
                <a:cs typeface="Times New Roman" pitchFamily="18" charset="0"/>
              </a:rPr>
              <a:t>Cable</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en acier fixe au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parachute </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 l'ascenseur et se </a:t>
            </a:r>
            <a:r>
              <a:rPr kumimoji="0" lang="fr-FR" sz="2400" b="0" i="0" u="none" strike="noStrike" cap="none" normalizeH="0" baseline="0" dirty="0" err="1" smtClean="0">
                <a:ln>
                  <a:noFill/>
                </a:ln>
                <a:solidFill>
                  <a:srgbClr val="000000"/>
                </a:solidFill>
                <a:effectLst/>
                <a:latin typeface="Calibri" pitchFamily="34" charset="0"/>
                <a:ea typeface="LiberationSerif-Bold" charset="-128"/>
                <a:cs typeface="Times New Roman" pitchFamily="18" charset="0"/>
              </a:rPr>
              <a:t>deplacant</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 avec lui. Lorsqu'en descente, le câble est bloque par le </a:t>
            </a:r>
            <a:r>
              <a:rPr kumimoji="0" lang="fr-FR" sz="2400" b="0" i="0" u="none" strike="noStrike" cap="none" normalizeH="0" baseline="0" dirty="0" smtClean="0">
                <a:ln>
                  <a:noFill/>
                </a:ln>
                <a:solidFill>
                  <a:srgbClr val="9A33FF"/>
                </a:solidFill>
                <a:effectLst/>
                <a:latin typeface="Calibri" pitchFamily="34" charset="0"/>
                <a:ea typeface="LiberationSerif-Bold" charset="-128"/>
                <a:cs typeface="Times New Roman" pitchFamily="18" charset="0"/>
              </a:rPr>
              <a:t>limiteur de vitesse</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il provoque la levée du parachute et le blocage de la cabine.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500042"/>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LiberationSerif-Bold"/>
                <a:cs typeface="Times New Roman" pitchFamily="18" charset="0"/>
              </a:rPr>
              <a:t>II. Les catégories des ascenseurs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On distingue deux grandes familles d’ascenseurs</a:t>
            </a:r>
            <a:r>
              <a:rPr kumimoji="0" lang="fr-FR" sz="28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1163638" marR="0" lvl="0" indent="3603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fr-FR"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Les ascenseurs hydrauliques;</a:t>
            </a:r>
            <a:endParaRPr kumimoji="0" lang="fr-FR"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163638" marR="0" lvl="0" indent="360363"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fr-FR"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Les ascenseurs à traction à câble.</a:t>
            </a:r>
          </a:p>
          <a:p>
            <a:pPr marL="0" marR="0" lvl="0" indent="0" algn="just" defTabSz="914400" rtl="0" eaLnBrk="0" fontAlgn="base" latinLnBrk="0" hangingPunct="0">
              <a:lnSpc>
                <a:spcPct val="100000"/>
              </a:lnSpc>
              <a:spcBef>
                <a:spcPct val="0"/>
              </a:spcBef>
              <a:spcAft>
                <a:spcPct val="0"/>
              </a:spcAft>
              <a:buClrTx/>
              <a:buSzTx/>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En générale, ces deux types utilisent l’énergie électrique pour déplacer verticalement la cabine d’ascenseur, cependant, les ascenseurs  hydrauliques sont nettement moins utilisées que les ascenseurs à treuil.</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571480"/>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Parachute:</a:t>
            </a:r>
            <a:r>
              <a:rPr kumimoji="0" lang="fr-FR" sz="2400" b="0" i="0" u="none" strike="noStrike" cap="none" normalizeH="0" baseline="0" dirty="0" smtClean="0">
                <a:ln>
                  <a:noFill/>
                </a:ln>
                <a:solidFill>
                  <a:srgbClr val="000000"/>
                </a:solidFill>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Organe mécanique place sur la suspension de cabine et commande par un câble de limiteur. En cas de rupture des câbles de traction ou de survitesse exagérée en descente, le mécanisme du parachute assure un blocage mécanique de la suspension dans les guides évitant la chute libre de la cabine. Ce dispositif peut, dans certains cas, équiper le contrepoids.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effectLst/>
                <a:latin typeface="Calibri" pitchFamily="34" charset="0"/>
                <a:ea typeface="LiberationSerif" charset="-128"/>
                <a:cs typeface="Times New Roman" pitchFamily="18" charset="0"/>
              </a:rPr>
              <a:t>Commande de rappel</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Dans le cas d'une grosse installation, il existe en machinerie un boitier de manœuvre de rappel destine a ramener l'ascenseur au </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niveau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d'un palier pour dégager une personne bloquée dans la cabine.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effectLst/>
                <a:latin typeface="Calibri" pitchFamily="34" charset="0"/>
                <a:ea typeface="LiberationSerif" charset="-128"/>
                <a:cs typeface="Times New Roman" pitchFamily="18" charset="0"/>
              </a:rPr>
              <a:t>Commande de révision</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La commande de révision est composée d'un boitier place sur le toit de la cabine de l'ascenseur.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effectLst/>
                <a:latin typeface="Calibri" pitchFamily="34" charset="0"/>
                <a:ea typeface="LiberationSerif" charset="-128"/>
                <a:cs typeface="Times New Roman" pitchFamily="18" charset="0"/>
              </a:rPr>
              <a:t>Inverseur d'étage</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Sur les anciens ascenseurs, contact inverseur qui était place en gaine à chaque étage et servait de sélecteur d'étage.</a:t>
            </a:r>
            <a:endParaRPr kumimoji="0" lang="fr-FR"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effectLst/>
                <a:latin typeface="Calibri" pitchFamily="34" charset="0"/>
                <a:ea typeface="LiberationSerif" charset="-128"/>
                <a:cs typeface="Times New Roman" pitchFamily="18" charset="0"/>
              </a:rPr>
              <a:t>Manœuvre</a:t>
            </a:r>
            <a:r>
              <a:rPr kumimoji="0" lang="fr-FR" sz="2000" b="0" i="0" u="none" strike="noStrike" cap="none" normalizeH="0" baseline="0" dirty="0" smtClean="0">
                <a:ln>
                  <a:noFill/>
                </a:ln>
                <a:effectLst/>
                <a:latin typeface="Calibri" pitchFamily="34" charset="0"/>
                <a:ea typeface="LiberationSerif" charset="-128"/>
                <a:cs typeface="Times New Roman" pitchFamily="18" charset="0"/>
              </a:rPr>
              <a:t>: </a:t>
            </a:r>
            <a:r>
              <a:rPr kumimoji="0" lang="fr-FR" sz="2000" b="0" i="0" u="none" strike="noStrike" cap="none" normalizeH="0" baseline="0" dirty="0" smtClean="0">
                <a:ln>
                  <a:noFill/>
                </a:ln>
                <a:effectLst/>
                <a:latin typeface="Calibri" pitchFamily="34" charset="0"/>
                <a:ea typeface="LiberationSerif-Bold" charset="-128"/>
                <a:cs typeface="Times New Roman" pitchFamily="18" charset="0"/>
              </a:rPr>
              <a:t>Les ascenseurs se définissent en nombre d'appareil dans une batterie d'ascenseurs et par le genre de boutons d'appel utilise pour les faire venir à l'étage. </a:t>
            </a:r>
            <a:endParaRPr kumimoji="0" lang="fr-FR" sz="20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42547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LiberationSerif"/>
                <a:cs typeface="Times New Roman" pitchFamily="18" charset="0"/>
              </a:rPr>
              <a:t>a ) Principe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Comme toute machine hydraulique, </a:t>
            </a:r>
            <a:r>
              <a:rPr kumimoji="0" lang="fr-F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LiberationSerif-Bold"/>
                <a:cs typeface="Times New Roman" pitchFamily="18" charset="0"/>
              </a:rPr>
              <a:t>la pompe met sous pression l'huile qui pousse le piston hors du cylindre</a:t>
            </a:r>
            <a:r>
              <a:rPr kumimoji="0" lang="fr-FR" sz="20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 vers le haut. Lorsque la commande de descente est programmée, le by-pass (vanne) de la pompe permet de laisser sortir l'huile du cylindre vers le réservoir.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LiberationSerif"/>
                <a:cs typeface="Times New Roman" pitchFamily="18" charset="0"/>
              </a:rPr>
              <a:t>b ) Description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Les ascenseurs hydrauliques sont utilises en général pour satisfaire des déplacements relativement courts de l’ordre de </a:t>
            </a:r>
            <a:r>
              <a:rPr kumimoji="0" lang="fr-FR" sz="20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LiberationSerif-Bold"/>
                <a:cs typeface="Times New Roman" pitchFamily="18" charset="0"/>
              </a:rPr>
              <a:t>15 a 18 m maximum</a:t>
            </a:r>
            <a:r>
              <a:rPr kumimoji="0" lang="fr-FR" sz="20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1081088" marR="0" lvl="0" indent="-817563"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FF0000"/>
                </a:solidFill>
                <a:effectLst/>
                <a:latin typeface="Calibri" pitchFamily="34" charset="0"/>
                <a:ea typeface="LiberationSerif-Bold"/>
                <a:cs typeface="Times New Roman" pitchFamily="18" charset="0"/>
              </a:rPr>
              <a:t>Plusieurs modèles existent sur le </a:t>
            </a:r>
            <a:r>
              <a:rPr kumimoji="0" lang="fr-FR" sz="20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marche, on en cite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1081088" marR="0" lvl="0" indent="360363" algn="l" defTabSz="914400" rtl="0" eaLnBrk="0" fontAlgn="base" latinLnBrk="0" hangingPunct="0">
              <a:lnSpc>
                <a:spcPct val="100000"/>
              </a:lnSpc>
              <a:spcBef>
                <a:spcPct val="0"/>
              </a:spcBef>
              <a:spcAft>
                <a:spcPct val="0"/>
              </a:spcAft>
              <a:buClrTx/>
              <a:buSzTx/>
              <a:buFont typeface="Wingdings" pitchFamily="2" charset="2"/>
              <a:buChar char="q"/>
              <a:tabLst/>
            </a:pPr>
            <a:r>
              <a:rPr lang="fr-FR" sz="2000" b="1" i="1" dirty="0">
                <a:latin typeface="Calibri" pitchFamily="34" charset="0"/>
                <a:ea typeface="LiberationSerif-Bold"/>
                <a:cs typeface="Times New Roman" pitchFamily="18" charset="0"/>
              </a:rPr>
              <a:t> </a:t>
            </a:r>
            <a:r>
              <a:rPr kumimoji="0" lang="fr-FR" sz="2000" b="1" i="1" u="none" strike="noStrike" cap="none" normalizeH="0" baseline="0" dirty="0" smtClean="0">
                <a:ln>
                  <a:noFill/>
                </a:ln>
                <a:solidFill>
                  <a:schemeClr val="tx1"/>
                </a:solidFill>
                <a:effectLst/>
                <a:latin typeface="Calibri" pitchFamily="34" charset="0"/>
                <a:ea typeface="LiberationSerif-Bold"/>
                <a:cs typeface="Times New Roman" pitchFamily="18" charset="0"/>
              </a:rPr>
              <a:t>A cylindre de surface ;</a:t>
            </a:r>
            <a:endParaRPr kumimoji="0" lang="fr-FR" sz="2000" b="1" i="1" u="none" strike="noStrike" cap="none" normalizeH="0" baseline="0" dirty="0" smtClean="0">
              <a:ln>
                <a:noFill/>
              </a:ln>
              <a:solidFill>
                <a:schemeClr val="tx1"/>
              </a:solidFill>
              <a:effectLst/>
              <a:latin typeface="Arial" pitchFamily="34" charset="0"/>
              <a:cs typeface="Arial" pitchFamily="34" charset="0"/>
            </a:endParaRPr>
          </a:p>
          <a:p>
            <a:pPr marL="1081088" marR="0" lvl="0" indent="360363" algn="l" defTabSz="914400" rtl="0" eaLnBrk="0" fontAlgn="base" latinLnBrk="0" hangingPunct="0">
              <a:lnSpc>
                <a:spcPct val="100000"/>
              </a:lnSpc>
              <a:spcBef>
                <a:spcPct val="0"/>
              </a:spcBef>
              <a:spcAft>
                <a:spcPct val="0"/>
              </a:spcAft>
              <a:buClrTx/>
              <a:buSzTx/>
              <a:buFont typeface="Wingdings" pitchFamily="2" charset="2"/>
              <a:buChar char="q"/>
              <a:tabLst/>
            </a:pPr>
            <a:r>
              <a:rPr lang="fr-FR" sz="2000" b="1" i="1" dirty="0" smtClean="0">
                <a:latin typeface="Calibri" pitchFamily="34" charset="0"/>
                <a:ea typeface="LiberationSerif-Bold"/>
                <a:cs typeface="Times New Roman" pitchFamily="18" charset="0"/>
              </a:rPr>
              <a:t> </a:t>
            </a:r>
            <a:r>
              <a:rPr kumimoji="0" lang="fr-FR" sz="2000" b="1" i="1" u="none" strike="noStrike" cap="none" normalizeH="0" baseline="0" dirty="0" smtClean="0">
                <a:ln>
                  <a:noFill/>
                </a:ln>
                <a:solidFill>
                  <a:schemeClr val="tx1"/>
                </a:solidFill>
                <a:effectLst/>
                <a:latin typeface="Calibri" pitchFamily="34" charset="0"/>
                <a:ea typeface="LiberationSerif-Bold"/>
                <a:cs typeface="Times New Roman" pitchFamily="18" charset="0"/>
              </a:rPr>
              <a:t>A cylindre enterre ;</a:t>
            </a:r>
            <a:endParaRPr kumimoji="0" lang="fr-FR" sz="2000" b="1" i="1" u="none" strike="noStrike" cap="none" normalizeH="0" baseline="0" dirty="0" smtClean="0">
              <a:ln>
                <a:noFill/>
              </a:ln>
              <a:solidFill>
                <a:schemeClr val="tx1"/>
              </a:solidFill>
              <a:effectLst/>
              <a:latin typeface="Arial" pitchFamily="34" charset="0"/>
              <a:cs typeface="Arial" pitchFamily="34" charset="0"/>
            </a:endParaRPr>
          </a:p>
          <a:p>
            <a:pPr marL="1081088" marR="0" lvl="0" indent="360363" algn="l" defTabSz="914400" rtl="0" eaLnBrk="0" fontAlgn="base" latinLnBrk="0" hangingPunct="0">
              <a:lnSpc>
                <a:spcPct val="100000"/>
              </a:lnSpc>
              <a:spcBef>
                <a:spcPct val="0"/>
              </a:spcBef>
              <a:spcAft>
                <a:spcPct val="0"/>
              </a:spcAft>
              <a:buClrTx/>
              <a:buSzTx/>
              <a:buFont typeface="Wingdings" pitchFamily="2" charset="2"/>
              <a:buChar char="q"/>
              <a:tabLst/>
            </a:pPr>
            <a:r>
              <a:rPr lang="fr-FR" sz="2000" b="1" i="1" dirty="0" smtClean="0">
                <a:latin typeface="Calibri" pitchFamily="34" charset="0"/>
                <a:ea typeface="LiberationSerif-Bold"/>
                <a:cs typeface="Times New Roman" pitchFamily="18" charset="0"/>
              </a:rPr>
              <a:t> </a:t>
            </a:r>
            <a:r>
              <a:rPr kumimoji="0" lang="fr-FR" sz="2000" b="1" i="1" u="none" strike="noStrike" cap="none" normalizeH="0" baseline="0" dirty="0" smtClean="0">
                <a:ln>
                  <a:noFill/>
                </a:ln>
                <a:solidFill>
                  <a:schemeClr val="tx1"/>
                </a:solidFill>
                <a:effectLst/>
                <a:latin typeface="Calibri" pitchFamily="34" charset="0"/>
                <a:ea typeface="LiberationSerif-Bold"/>
                <a:cs typeface="Times New Roman" pitchFamily="18" charset="0"/>
              </a:rPr>
              <a:t>Télescopiques à cylindre de surface.</a:t>
            </a:r>
            <a:endParaRPr kumimoji="0" lang="fr-FR"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sng" strike="noStrike" cap="none" normalizeH="0" baseline="0" dirty="0" smtClean="0">
                <a:ln>
                  <a:noFill/>
                </a:ln>
                <a:solidFill>
                  <a:schemeClr val="tx1"/>
                </a:solidFill>
                <a:effectLst/>
                <a:latin typeface="Calibri" pitchFamily="34" charset="0"/>
                <a:ea typeface="LiberationSerif-Bold"/>
                <a:cs typeface="Times New Roman" pitchFamily="18" charset="0"/>
              </a:rPr>
              <a:t>Ils se composent principalement :</a:t>
            </a:r>
            <a:endParaRPr kumimoji="0" lang="fr-FR" sz="2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D’une cabine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de guides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d'un ensemble pistons-cylindres hydrauliques placé sous la cabine de l'ascenseur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d'un réservoir d'huile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d'un moteur électrique accouplé à une pompe hydraulique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d'un contrôleur ;</a:t>
            </a:r>
            <a:endParaRPr kumimoji="0" lang="fr-FR" sz="20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0" y="0"/>
            <a:ext cx="4474495" cy="369332"/>
          </a:xfrm>
          <a:prstGeom prst="rect">
            <a:avLst/>
          </a:prstGeom>
          <a:solidFill>
            <a:srgbClr val="FFFF00"/>
          </a:solidFill>
        </p:spPr>
        <p:txBody>
          <a:bodyPr wrap="none">
            <a:spAutoFit/>
          </a:bodyPr>
          <a:lstStyle/>
          <a:p>
            <a:pPr marL="1163638" lvl="0" indent="360363" algn="just" eaLnBrk="0" fontAlgn="base" hangingPunct="0">
              <a:spcBef>
                <a:spcPct val="0"/>
              </a:spcBef>
              <a:spcAft>
                <a:spcPct val="0"/>
              </a:spcAft>
              <a:buFont typeface="Wingdings" pitchFamily="2" charset="2"/>
              <a:buChar char="q"/>
            </a:pPr>
            <a:r>
              <a:rPr kumimoji="0" lang="fr-FR" b="1"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LiberationSerif-Bold"/>
                <a:cs typeface="Times New Roman" pitchFamily="18" charset="0"/>
              </a:rPr>
              <a:t>Les ascenseurs hydrauliques</a:t>
            </a:r>
            <a:endParaRPr kumimoji="0" lang="fr-FR"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1428728" y="928670"/>
            <a:ext cx="5214974" cy="447200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LiberationSerif"/>
                <a:cs typeface="Times New Roman" pitchFamily="18" charset="0"/>
              </a:rPr>
              <a:t>c ) Energie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Energétiquement parlant, les ascenseurs hydrauliques posent un problème dans le sens ou </a:t>
            </a:r>
            <a:r>
              <a:rPr kumimoji="0" lang="fr-FR" sz="2400" b="0"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LiberationSerif-Bold"/>
                <a:cs typeface="Times New Roman" pitchFamily="18" charset="0"/>
              </a:rPr>
              <a:t>il n'y a pas de contrepoids </a:t>
            </a:r>
            <a:r>
              <a:rPr kumimoji="0" lang="fr-FR" sz="2400" b="0" i="0" u="none" strike="noStrike" cap="none" normalizeH="0" baseline="0" dirty="0" smtClean="0">
                <a:ln>
                  <a:noFill/>
                </a:ln>
                <a:solidFill>
                  <a:schemeClr val="tx1"/>
                </a:solidFill>
                <a:effectLst/>
                <a:latin typeface="Calibri" pitchFamily="34" charset="0"/>
                <a:ea typeface="LiberationSerif-Bold"/>
                <a:cs typeface="Times New Roman" pitchFamily="18" charset="0"/>
              </a:rPr>
              <a:t>qui équilibre la cabine comme dans les systèmes à traction à câble.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LiberationSerif"/>
                <a:cs typeface="Times New Roman" pitchFamily="18" charset="0"/>
              </a:rPr>
              <a:t>d ) Avantages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R="0" lvl="0" indent="720725"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Précision au niveau du déplacement (mise à niveau).</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R="0" lvl="0" indent="720725"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Charge importante.</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R="0" lvl="0" indent="720725"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réglage facile de la vitesse de déplacement.</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R="0" lvl="0" indent="720725"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ne nécessite pas de local de machinerie.</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R="0" lvl="0" indent="720725" algn="l"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Implantation facile dans un immeuble existant.</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LiberationSerif"/>
                <a:cs typeface="Times New Roman" pitchFamily="18" charset="0"/>
              </a:rPr>
              <a:t>e ) Inconvénients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course verticale limitée à une hauteur entre 15 à 18m.</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la sécurité incendie compliquée à cause de la quantité importante d'huile.</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risque de pollution des sous-sols.</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Consommation énergétique importante.</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nécessite de renforcer la dalle de sol.</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LiberationSerif-Bold"/>
                <a:cs typeface="Times New Roman" pitchFamily="18" charset="0"/>
              </a:rPr>
              <a:t>l'absence de contrepoids provoque un surdimensionnement, des consommations et des appels de puissance importants (à charge et à vitesse égales, il faut de l'ordre de 3 fois plus de puissance).</a:t>
            </a:r>
            <a:endPar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1260475" marR="0" lvl="0" indent="-276225"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LiberationSerif-Bold"/>
                <a:cs typeface="Times New Roman" pitchFamily="18" charset="0"/>
              </a:rPr>
              <a:t>une vitesse réduite</a:t>
            </a:r>
            <a:r>
              <a:rPr kumimoji="0" lang="fr-FR"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841775" cy="369332"/>
          </a:xfrm>
          <a:prstGeom prst="rect">
            <a:avLst/>
          </a:prstGeom>
          <a:solidFill>
            <a:srgbClr val="FFFF00"/>
          </a:solidFill>
        </p:spPr>
        <p:txBody>
          <a:bodyPr wrap="none">
            <a:spAutoFit/>
          </a:bodyPr>
          <a:lstStyle/>
          <a:p>
            <a:pPr marL="1163638" lvl="0" indent="360363" algn="just" eaLnBrk="0" fontAlgn="base" hangingPunct="0">
              <a:spcBef>
                <a:spcPct val="0"/>
              </a:spcBef>
              <a:spcAft>
                <a:spcPct val="0"/>
              </a:spcAft>
              <a:buFont typeface="Wingdings" pitchFamily="2" charset="2"/>
              <a:buChar char="q"/>
            </a:pPr>
            <a:r>
              <a:rPr kumimoji="0" lang="fr-FR" b="1"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LiberationSerif-Bold"/>
                <a:cs typeface="Times New Roman" pitchFamily="18" charset="0"/>
              </a:rPr>
              <a:t>Les ascenseurs à traction à câble</a:t>
            </a:r>
            <a:endParaRPr kumimoji="0" lang="fr-FR"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457" name="Rectangle 1"/>
          <p:cNvSpPr>
            <a:spLocks noChangeArrowheads="1"/>
          </p:cNvSpPr>
          <p:nvPr/>
        </p:nvSpPr>
        <p:spPr bwMode="auto">
          <a:xfrm>
            <a:off x="0" y="57148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6750" algn="l"/>
              </a:tabLst>
            </a:pPr>
            <a:r>
              <a:rPr kumimoji="0" lang="fr-FR" sz="2000" b="1" i="0" u="none" strike="noStrike" cap="none" normalizeH="0" baseline="0" dirty="0" smtClean="0">
                <a:ln>
                  <a:noFill/>
                </a:ln>
                <a:solidFill>
                  <a:schemeClr val="tx1"/>
                </a:solidFill>
                <a:effectLst/>
                <a:latin typeface="Calibri" pitchFamily="34" charset="0"/>
                <a:ea typeface="LiberationSerif"/>
                <a:cs typeface="Times New Roman" pitchFamily="18" charset="0"/>
              </a:rPr>
              <a:t>a ) Description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Les ascenseurs à traction à câbles sont les types d'ascenseurs les plus fréquemment utilisées, notamment dans les bâtiments tertiaires. Ils se différencient entre eux selon le </a:t>
            </a:r>
            <a:r>
              <a:rPr kumimoji="0" lang="fr-FR" sz="2000" b="0" i="0" u="none" strike="noStrike" cap="none" normalizeH="0" baseline="0" dirty="0" smtClean="0">
                <a:ln>
                  <a:noFill/>
                </a:ln>
                <a:solidFill>
                  <a:srgbClr val="9A33FF"/>
                </a:solidFill>
                <a:effectLst/>
                <a:latin typeface="Calibri" pitchFamily="34" charset="0"/>
                <a:ea typeface="LiberationSerif-Bold"/>
                <a:cs typeface="Times New Roman" pitchFamily="18" charset="0"/>
              </a:rPr>
              <a:t>type de motorisation </a:t>
            </a: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R="0" lvl="0" indent="711200" algn="l" defTabSz="914400" rtl="0" eaLnBrk="0" fontAlgn="base" latinLnBrk="0" hangingPunct="0">
              <a:lnSpc>
                <a:spcPct val="100000"/>
              </a:lnSpc>
              <a:spcBef>
                <a:spcPct val="0"/>
              </a:spcBef>
              <a:spcAft>
                <a:spcPct val="0"/>
              </a:spcAft>
              <a:buClrTx/>
              <a:buSzTx/>
              <a:buFont typeface="Wingdings" pitchFamily="2" charset="2"/>
              <a:buChar char="q"/>
              <a:tabLst>
                <a:tab pos="666750" algn="l"/>
              </a:tabLst>
            </a:pPr>
            <a:r>
              <a:rPr kumimoji="0" lang="fr-FR" sz="2000" b="0" i="0"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1" u="none" strike="noStrike" cap="none" normalizeH="0" baseline="0" dirty="0" smtClean="0">
                <a:ln>
                  <a:noFill/>
                </a:ln>
                <a:solidFill>
                  <a:srgbClr val="000000"/>
                </a:solidFill>
                <a:effectLst/>
                <a:latin typeface="Calibri" pitchFamily="34" charset="0"/>
                <a:ea typeface="LiberationSerif-Bold"/>
                <a:cs typeface="Times New Roman" pitchFamily="18" charset="0"/>
              </a:rPr>
              <a:t>moteur-treuil a vis sans fin,</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R="0" lvl="0" indent="711200" algn="l" defTabSz="914400" rtl="0" eaLnBrk="0" fontAlgn="base" latinLnBrk="0" hangingPunct="0">
              <a:lnSpc>
                <a:spcPct val="100000"/>
              </a:lnSpc>
              <a:spcBef>
                <a:spcPct val="0"/>
              </a:spcBef>
              <a:spcAft>
                <a:spcPct val="0"/>
              </a:spcAft>
              <a:buClrTx/>
              <a:buSzTx/>
              <a:buFont typeface="Wingdings" pitchFamily="2" charset="2"/>
              <a:buChar char="q"/>
              <a:tabLst>
                <a:tab pos="666750" algn="l"/>
              </a:tabLst>
            </a:pPr>
            <a:r>
              <a:rPr kumimoji="0" lang="fr-FR" sz="2000" b="0" i="1" u="none" strike="noStrike" cap="none" normalizeH="0" baseline="0" dirty="0" smtClean="0">
                <a:ln>
                  <a:noFill/>
                </a:ln>
                <a:solidFill>
                  <a:srgbClr val="000000"/>
                </a:solidFill>
                <a:effectLst/>
                <a:latin typeface="Calibri" pitchFamily="34" charset="0"/>
                <a:ea typeface="LiberationSerif-Bold"/>
                <a:cs typeface="Times New Roman" pitchFamily="18" charset="0"/>
              </a:rPr>
              <a:t> moteur-treuil planétaire,</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R="0" lvl="0" indent="711200" algn="l" defTabSz="914400" rtl="0" eaLnBrk="0" fontAlgn="base" latinLnBrk="0" hangingPunct="0">
              <a:lnSpc>
                <a:spcPct val="100000"/>
              </a:lnSpc>
              <a:spcBef>
                <a:spcPct val="0"/>
              </a:spcBef>
              <a:spcAft>
                <a:spcPct val="0"/>
              </a:spcAft>
              <a:buClrTx/>
              <a:buSzTx/>
              <a:buFont typeface="Wingdings" pitchFamily="2" charset="2"/>
              <a:buChar char="q"/>
              <a:tabLst>
                <a:tab pos="666750" algn="l"/>
              </a:tabLst>
            </a:pPr>
            <a:r>
              <a:rPr kumimoji="0" lang="fr-FR" sz="2000" b="0" i="1" u="none" strike="noStrike" cap="none" normalizeH="0" baseline="0" dirty="0" smtClean="0">
                <a:ln>
                  <a:noFill/>
                </a:ln>
                <a:solidFill>
                  <a:srgbClr val="000000"/>
                </a:solidFill>
                <a:effectLst/>
                <a:latin typeface="Calibri" pitchFamily="34" charset="0"/>
                <a:ea typeface="LiberationSerif"/>
                <a:cs typeface="Times New Roman" pitchFamily="18" charset="0"/>
              </a:rPr>
              <a:t> </a:t>
            </a:r>
            <a:r>
              <a:rPr kumimoji="0" lang="fr-FR" sz="2000" b="0" i="1" u="none" strike="noStrike" cap="none" normalizeH="0" baseline="0" dirty="0" smtClean="0">
                <a:ln>
                  <a:noFill/>
                </a:ln>
                <a:solidFill>
                  <a:srgbClr val="000000"/>
                </a:solidFill>
                <a:effectLst/>
                <a:latin typeface="Calibri" pitchFamily="34" charset="0"/>
                <a:ea typeface="LiberationSerif-Bold"/>
                <a:cs typeface="Times New Roman" pitchFamily="18" charset="0"/>
              </a:rPr>
              <a:t>moteur à attaque directe (couramment appelé "</a:t>
            </a:r>
            <a:r>
              <a:rPr kumimoji="0" lang="fr-FR" sz="2000" b="0" i="1" u="none" strike="noStrike" cap="none" normalizeH="0" baseline="0" dirty="0" err="1" smtClean="0">
                <a:ln>
                  <a:noFill/>
                </a:ln>
                <a:solidFill>
                  <a:srgbClr val="000000"/>
                </a:solidFill>
                <a:effectLst/>
                <a:latin typeface="Calibri" pitchFamily="34" charset="0"/>
                <a:ea typeface="LiberationSerif-Bold"/>
                <a:cs typeface="Times New Roman" pitchFamily="18" charset="0"/>
              </a:rPr>
              <a:t>Gearless</a:t>
            </a:r>
            <a:r>
              <a:rPr kumimoji="0" lang="fr-FR" sz="2000" b="0" i="1" u="none" strike="noStrike" cap="none" normalizeH="0" baseline="0" dirty="0" smtClean="0">
                <a:ln>
                  <a:noFill/>
                </a:ln>
                <a:solidFill>
                  <a:srgbClr val="000000"/>
                </a:solidFill>
                <a:effectLst/>
                <a:latin typeface="Calibri" pitchFamily="34" charset="0"/>
                <a:ea typeface="LiberationSerif-Bold"/>
                <a:cs typeface="Times New Roman" pitchFamily="18" charset="0"/>
              </a:rPr>
              <a:t>" ou sans treuil)</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endPar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Un ascenseur à treuil se compose essentiellement d’une cabine, d’un contrepoids,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des câbles reliant la cabine au contrepoids, des guides, et d’un système de traction au-dessus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fr-FR" sz="2000" b="0" i="0" u="none" strike="noStrike" cap="none" normalizeH="0" baseline="0" dirty="0" smtClean="0">
                <a:ln>
                  <a:noFill/>
                </a:ln>
                <a:solidFill>
                  <a:srgbClr val="000000"/>
                </a:solidFill>
                <a:effectLst/>
                <a:latin typeface="Calibri" pitchFamily="34" charset="0"/>
                <a:ea typeface="LiberationSerif-Bold"/>
                <a:cs typeface="Times New Roman" pitchFamily="18" charset="0"/>
              </a:rPr>
              <a:t>de la cage de l'ascenseur.</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0" y="457200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 Energie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Les </a:t>
            </a:r>
            <a:r>
              <a:rPr lang="fr-FR" sz="2000" dirty="0">
                <a:solidFill>
                  <a:srgbClr val="000000"/>
                </a:solidFill>
                <a:latin typeface="Calibri" pitchFamily="34" charset="0"/>
                <a:ea typeface="LiberationSerif-Bold"/>
                <a:cs typeface="Times New Roman" pitchFamily="18" charset="0"/>
              </a:rPr>
              <a:t>ascenseurs</a:t>
            </a:r>
            <a:r>
              <a:rPr kumimoji="0" lang="fr-FR" sz="2000" b="0" i="0" u="none" strike="noStrike" cap="none" normalizeH="0" baseline="0" dirty="0" smtClean="0">
                <a:ln>
                  <a:noFill/>
                </a:ln>
                <a:solidFill>
                  <a:schemeClr val="tx1"/>
                </a:solidFill>
                <a:effectLst/>
                <a:latin typeface="Calibri" pitchFamily="34" charset="0"/>
                <a:ea typeface="LiberationSerif-Bold" charset="-128"/>
                <a:cs typeface="Times New Roman" pitchFamily="18" charset="0"/>
              </a:rPr>
              <a:t> à traction à câbles sont plus intéressants que les ascenseurs hydrauliques dans le sens ou le contrepoids réduit fortement, quel que soit le type de motorisation, les consommations et les courants de démarrages sont réduits par rapport aux ascenseurs hydrauliques (à charge et à vitesse égales, la puissance est réduite d'un facteur 3).</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4285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6750" algn="l"/>
              </a:tabLst>
            </a:pPr>
            <a:r>
              <a:rPr kumimoji="0" lang="fr-FR" sz="2400" b="1"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Un ascenseur à treuil </a:t>
            </a:r>
            <a:r>
              <a:rPr kumimoji="0" lang="fr-FR" sz="2400" b="0" i="0"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se compose essentiellement :</a:t>
            </a:r>
          </a:p>
          <a:p>
            <a:pPr marL="623888" marR="0" lvl="0" indent="96838" algn="l" defTabSz="914400" rtl="0" eaLnBrk="1" fontAlgn="base" latinLnBrk="0" hangingPunct="1">
              <a:lnSpc>
                <a:spcPct val="100000"/>
              </a:lnSpc>
              <a:spcBef>
                <a:spcPct val="0"/>
              </a:spcBef>
              <a:spcAft>
                <a:spcPct val="0"/>
              </a:spcAft>
              <a:buClrTx/>
              <a:buSzTx/>
              <a:buFont typeface="Wingdings" pitchFamily="2" charset="2"/>
              <a:buChar char="v"/>
              <a:tabLst>
                <a:tab pos="666750" algn="l"/>
              </a:tabLst>
            </a:pPr>
            <a:r>
              <a:rPr kumimoji="0" lang="fr-FR" sz="2400"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d’une cabine,</a:t>
            </a:r>
          </a:p>
          <a:p>
            <a:pPr marL="623888" marR="0" lvl="0" indent="96838" algn="l" defTabSz="914400" rtl="0" eaLnBrk="1" fontAlgn="base" latinLnBrk="0" hangingPunct="1">
              <a:lnSpc>
                <a:spcPct val="100000"/>
              </a:lnSpc>
              <a:spcBef>
                <a:spcPct val="0"/>
              </a:spcBef>
              <a:spcAft>
                <a:spcPct val="0"/>
              </a:spcAft>
              <a:buClrTx/>
              <a:buSzTx/>
              <a:buFont typeface="Wingdings" pitchFamily="2" charset="2"/>
              <a:buChar char="v"/>
              <a:tabLst>
                <a:tab pos="666750" algn="l"/>
              </a:tabLst>
            </a:pPr>
            <a:r>
              <a:rPr kumimoji="0" lang="fr-FR" sz="2400"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d’un contrepoids</a:t>
            </a:r>
          </a:p>
          <a:p>
            <a:pPr marL="623888" marR="0" lvl="0" indent="96838" algn="l" defTabSz="914400" rtl="0" eaLnBrk="1" fontAlgn="base" latinLnBrk="0" hangingPunct="1">
              <a:lnSpc>
                <a:spcPct val="100000"/>
              </a:lnSpc>
              <a:spcBef>
                <a:spcPct val="0"/>
              </a:spcBef>
              <a:spcAft>
                <a:spcPct val="0"/>
              </a:spcAft>
              <a:buClrTx/>
              <a:buSzTx/>
              <a:buFont typeface="Wingdings" pitchFamily="2" charset="2"/>
              <a:buChar char="v"/>
              <a:tabLst>
                <a:tab pos="666750" algn="l"/>
              </a:tabLst>
            </a:pPr>
            <a:r>
              <a:rPr kumimoji="0" lang="fr-FR" sz="2400"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des câbles reliant la cabine au contrepoids,</a:t>
            </a:r>
          </a:p>
          <a:p>
            <a:pPr marL="623888" marR="0" lvl="0" indent="96838" algn="l" defTabSz="914400" rtl="0" eaLnBrk="1" fontAlgn="base" latinLnBrk="0" hangingPunct="1">
              <a:lnSpc>
                <a:spcPct val="100000"/>
              </a:lnSpc>
              <a:spcBef>
                <a:spcPct val="0"/>
              </a:spcBef>
              <a:spcAft>
                <a:spcPct val="0"/>
              </a:spcAft>
              <a:buClrTx/>
              <a:buSzTx/>
              <a:buFont typeface="Wingdings" pitchFamily="2" charset="2"/>
              <a:buChar char="v"/>
              <a:tabLst>
                <a:tab pos="666750" algn="l"/>
              </a:tabLst>
            </a:pPr>
            <a:r>
              <a:rPr kumimoji="0" lang="fr-FR" sz="2400"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des guides, </a:t>
            </a:r>
          </a:p>
          <a:p>
            <a:pPr marL="623888" marR="0" lvl="0" indent="96838" algn="l" defTabSz="914400" rtl="0" eaLnBrk="1" fontAlgn="base" latinLnBrk="0" hangingPunct="1">
              <a:lnSpc>
                <a:spcPct val="100000"/>
              </a:lnSpc>
              <a:spcBef>
                <a:spcPct val="0"/>
              </a:spcBef>
              <a:spcAft>
                <a:spcPct val="0"/>
              </a:spcAft>
              <a:buClrTx/>
              <a:buSzTx/>
              <a:buFont typeface="Wingdings" pitchFamily="2" charset="2"/>
              <a:buChar char="v"/>
              <a:tabLst>
                <a:tab pos="666750" algn="l"/>
              </a:tabLst>
            </a:pPr>
            <a:r>
              <a:rPr kumimoji="0" lang="fr-FR" sz="2400" b="0" i="1" u="none" strike="noStrike" cap="none" normalizeH="0" baseline="0" dirty="0" smtClean="0">
                <a:ln>
                  <a:noFill/>
                </a:ln>
                <a:solidFill>
                  <a:srgbClr val="000000"/>
                </a:solidFill>
                <a:effectLst/>
                <a:latin typeface="Calibri" pitchFamily="34" charset="0"/>
                <a:ea typeface="LiberationSerif-Bold" charset="-128"/>
                <a:cs typeface="Times New Roman" pitchFamily="18" charset="0"/>
              </a:rPr>
              <a:t>et d’un système de traction au-dessus de la cage de l'ascenseur.</a:t>
            </a:r>
            <a:endParaRPr kumimoji="0" lang="fr-FR" sz="2400" b="0" i="1"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a:srcRect/>
          <a:stretch>
            <a:fillRect/>
          </a:stretch>
        </p:blipFill>
        <p:spPr bwMode="auto">
          <a:xfrm>
            <a:off x="2500298" y="2643182"/>
            <a:ext cx="3429024" cy="4019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6750" algn="l"/>
              </a:tabLst>
            </a:pP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 Avantages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Absence de limite de hauteur du bâtiment</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suivant le type de motorisation précision au niveau de la vitesse et du déplacement.</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rapidité de déplacement.</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Grande plage de variation de vitesse.</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Efficacité énergétique importante.</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Pas de souci de pollution.</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la réduction des coûts de dimensionnement de l'installation électrique.</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la maitrise des chutes de tension sur le réseau.</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984250" algn="l"/>
              </a:tabLst>
            </a:pP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alibri" pitchFamily="34" charset="0"/>
                <a:ea typeface="LiberationSerif-Bold"/>
                <a:cs typeface="Times New Roman" pitchFamily="18" charset="0"/>
              </a:rPr>
              <a:t>la limitation des consommations et des appels de puissance.</a:t>
            </a:r>
            <a:endParaRPr kumimoji="0" lang="fr-FR"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 Inconv</a:t>
            </a:r>
            <a:r>
              <a:rPr kumimoji="0" lang="fr-FR" sz="2400" b="1" i="1"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nients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en version standard (treuil à réducteur), nécessite un local de machinerie en toiture.</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Exigence très importante sur l'entretien.</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Nécessite de tenir compte du poids de la cabine, des câbles, du contrepoids, de la structure de la salle des machines, et des équipements de la salle des machines. Le poids total repose sur la structure du bâtiment (colonne ou mur de gaine porteur renforce) et se reporte au niveau des fondations.</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Peut imposer un volume construit inesthétique visible sur le toit.</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Problème d'accessibilité.</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kumimoji="0" lang="fr-FR"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smtClean="0">
                <a:ln>
                  <a:noFill/>
                </a:ln>
                <a:solidFill>
                  <a:schemeClr val="tx1"/>
                </a:solidFill>
                <a:effectLst/>
                <a:latin typeface="Calibri" pitchFamily="34" charset="0"/>
                <a:ea typeface="LiberationSerif-Bold"/>
                <a:cs typeface="Times New Roman" pitchFamily="18" charset="0"/>
              </a:rPr>
              <a:t>Compacité de la gaine réduite par la présence de la cabine et du contrepoids</a:t>
            </a:r>
            <a:endParaRPr kumimoji="0" lang="fr-FR" b="0" i="1" u="none" strike="noStrike" cap="none" normalizeH="0" baseline="0" dirty="0" smtClean="0">
              <a:ln>
                <a:noFill/>
              </a:ln>
              <a:solidFill>
                <a:schemeClr val="tx1"/>
              </a:solidFill>
              <a:effectLst/>
              <a:latin typeface="Arial" pitchFamily="34" charset="0"/>
              <a:cs typeface="Arial" pitchFamily="34" charset="0"/>
            </a:endParaRPr>
          </a:p>
          <a:p>
            <a:pPr marL="984250" marR="0" lvl="0" indent="-263525" algn="l" defTabSz="914400" rtl="0" eaLnBrk="0" fontAlgn="base" latinLnBrk="0" hangingPunct="0">
              <a:lnSpc>
                <a:spcPct val="100000"/>
              </a:lnSpc>
              <a:spcBef>
                <a:spcPct val="0"/>
              </a:spcBef>
              <a:spcAft>
                <a:spcPct val="0"/>
              </a:spcAft>
              <a:buClrTx/>
              <a:buSzTx/>
              <a:buFontTx/>
              <a:buNone/>
              <a:tabLst>
                <a:tab pos="666750" algn="l"/>
              </a:tabLst>
            </a:pPr>
            <a:r>
              <a:rPr lang="fr-FR" i="1" dirty="0">
                <a:latin typeface="Calibri" pitchFamily="34" charset="0"/>
                <a:ea typeface="LiberationSerif-Bold"/>
                <a:cs typeface="Times New Roman" pitchFamily="18" charset="0"/>
              </a:rPr>
              <a:t>et, par conséquent, réduction de la surface utile dans les étages du bâtiment.</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2365</Words>
  <Application>Microsoft Office PowerPoint</Application>
  <PresentationFormat>Affichage à l'écran (4:3)</PresentationFormat>
  <Paragraphs>182</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COMMANDE ELECTRIQUE DES MECANISMES INDUSTRIELS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COMMANDE ELECTRIQUE DES MECANISMES INDUSTRIELS</dc:title>
  <dc:creator>T400</dc:creator>
  <cp:lastModifiedBy>T400</cp:lastModifiedBy>
  <cp:revision>16</cp:revision>
  <dcterms:created xsi:type="dcterms:W3CDTF">2018-11-28T05:45:33Z</dcterms:created>
  <dcterms:modified xsi:type="dcterms:W3CDTF">2018-11-28T07:10:36Z</dcterms:modified>
</cp:coreProperties>
</file>