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111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8B1A10CF-301B-4132-AFA5-BEBE66887F07}" type="datetimeFigureOut">
              <a:rPr lang="fr-FR" smtClean="0"/>
              <a:t>28/11/2018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115BF13-97F3-4E7A-A52F-3046ECC0C762}"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B1A10CF-301B-4132-AFA5-BEBE66887F07}" type="datetimeFigureOut">
              <a:rPr lang="fr-FR" smtClean="0"/>
              <a:t>28/11/2018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115BF13-97F3-4E7A-A52F-3046ECC0C762}"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B1A10CF-301B-4132-AFA5-BEBE66887F07}" type="datetimeFigureOut">
              <a:rPr lang="fr-FR" smtClean="0"/>
              <a:t>28/11/2018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115BF13-97F3-4E7A-A52F-3046ECC0C762}"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B1A10CF-301B-4132-AFA5-BEBE66887F07}" type="datetimeFigureOut">
              <a:rPr lang="fr-FR" smtClean="0"/>
              <a:t>28/11/2018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115BF13-97F3-4E7A-A52F-3046ECC0C762}"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8B1A10CF-301B-4132-AFA5-BEBE66887F07}" type="datetimeFigureOut">
              <a:rPr lang="fr-FR" smtClean="0"/>
              <a:t>28/11/2018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115BF13-97F3-4E7A-A52F-3046ECC0C762}"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B1A10CF-301B-4132-AFA5-BEBE66887F07}" type="datetimeFigureOut">
              <a:rPr lang="fr-FR" smtClean="0"/>
              <a:t>28/11/2018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115BF13-97F3-4E7A-A52F-3046ECC0C762}"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8B1A10CF-301B-4132-AFA5-BEBE66887F07}" type="datetimeFigureOut">
              <a:rPr lang="fr-FR" smtClean="0"/>
              <a:t>28/11/2018</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115BF13-97F3-4E7A-A52F-3046ECC0C762}"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8B1A10CF-301B-4132-AFA5-BEBE66887F07}" type="datetimeFigureOut">
              <a:rPr lang="fr-FR" smtClean="0"/>
              <a:t>28/11/2018</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115BF13-97F3-4E7A-A52F-3046ECC0C762}"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B1A10CF-301B-4132-AFA5-BEBE66887F07}" type="datetimeFigureOut">
              <a:rPr lang="fr-FR" smtClean="0"/>
              <a:t>28/11/2018</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115BF13-97F3-4E7A-A52F-3046ECC0C762}"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B1A10CF-301B-4132-AFA5-BEBE66887F07}" type="datetimeFigureOut">
              <a:rPr lang="fr-FR" smtClean="0"/>
              <a:t>28/11/2018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115BF13-97F3-4E7A-A52F-3046ECC0C762}"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B1A10CF-301B-4132-AFA5-BEBE66887F07}" type="datetimeFigureOut">
              <a:rPr lang="fr-FR" smtClean="0"/>
              <a:t>28/11/2018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115BF13-97F3-4E7A-A52F-3046ECC0C762}"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1A10CF-301B-4132-AFA5-BEBE66887F07}" type="datetimeFigureOut">
              <a:rPr lang="fr-FR" smtClean="0"/>
              <a:t>28/11/2018</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15BF13-97F3-4E7A-A52F-3046ECC0C762}"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42910" y="1000108"/>
            <a:ext cx="7772400" cy="1470025"/>
          </a:xfrm>
        </p:spPr>
        <p:txBody>
          <a:bodyPr/>
          <a:lstStyle/>
          <a:p>
            <a:r>
              <a:rPr lang="fr-FR" b="1" dirty="0" smtClean="0">
                <a:effectLst>
                  <a:outerShdw blurRad="38100" dist="38100" dir="2700000" algn="tl">
                    <a:srgbClr val="000000">
                      <a:alpha val="43137"/>
                    </a:srgbClr>
                  </a:outerShdw>
                </a:effectLst>
              </a:rPr>
              <a:t>COMMANDE ELECTRIQUE DES MECANISMES INDUSTRIELS</a:t>
            </a:r>
            <a:endParaRPr lang="fr-FR" b="1" dirty="0">
              <a:effectLst>
                <a:outerShdw blurRad="38100" dist="38100" dir="2700000" algn="tl">
                  <a:srgbClr val="000000">
                    <a:alpha val="43137"/>
                  </a:srgbClr>
                </a:outerShdw>
              </a:effectLst>
            </a:endParaRPr>
          </a:p>
        </p:txBody>
      </p:sp>
      <p:sp>
        <p:nvSpPr>
          <p:cNvPr id="3" name="Sous-titre 2"/>
          <p:cNvSpPr>
            <a:spLocks noGrp="1"/>
          </p:cNvSpPr>
          <p:nvPr>
            <p:ph type="subTitle" idx="1"/>
          </p:nvPr>
        </p:nvSpPr>
        <p:spPr>
          <a:xfrm>
            <a:off x="1371600" y="3886200"/>
            <a:ext cx="6400800" cy="542932"/>
          </a:xfrm>
          <a:solidFill>
            <a:srgbClr val="FFC000"/>
          </a:solidFill>
        </p:spPr>
        <p:txBody>
          <a:bodyPr>
            <a:normAutofit lnSpcReduction="10000"/>
          </a:bodyPr>
          <a:lstStyle/>
          <a:p>
            <a:r>
              <a:rPr lang="fr-FR" b="1" dirty="0" smtClean="0">
                <a:effectLst>
                  <a:outerShdw blurRad="38100" dist="38100" dir="2700000" algn="tl">
                    <a:srgbClr val="000000">
                      <a:alpha val="43137"/>
                    </a:srgbClr>
                  </a:outerShdw>
                </a:effectLst>
              </a:rPr>
              <a:t>LES ASCENSEURS</a:t>
            </a:r>
            <a:endParaRPr lang="fr-FR" dirty="0">
              <a:effectLst>
                <a:outerShdw blurRad="38100" dist="38100" dir="2700000" algn="tl">
                  <a:srgbClr val="000000">
                    <a:alpha val="43137"/>
                  </a:srgbClr>
                </a:outerShd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ChangeArrowheads="1"/>
          </p:cNvSpPr>
          <p:nvPr/>
        </p:nvSpPr>
        <p:spPr bwMode="auto">
          <a:xfrm>
            <a:off x="0" y="0"/>
            <a:ext cx="9144000" cy="63709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tx1"/>
                </a:solidFill>
                <a:effectLst/>
                <a:latin typeface="Calibri" pitchFamily="34" charset="0"/>
                <a:ea typeface="LiberationSerif"/>
                <a:cs typeface="Times New Roman" pitchFamily="18" charset="0"/>
              </a:rPr>
              <a:t>2. 3. </a:t>
            </a:r>
            <a:r>
              <a:rPr kumimoji="0" lang="fr-FR" sz="2800" b="1" i="0" u="none" strike="noStrike" cap="none" normalizeH="0" baseline="0" dirty="0" smtClean="0">
                <a:ln>
                  <a:noFill/>
                </a:ln>
                <a:solidFill>
                  <a:schemeClr val="tx1"/>
                </a:solidFill>
                <a:effectLst/>
                <a:latin typeface="Calibri" pitchFamily="34" charset="0"/>
                <a:ea typeface="LiberationSerif-Bold" charset="-128"/>
                <a:cs typeface="Times New Roman" pitchFamily="18" charset="0"/>
              </a:rPr>
              <a:t>Les critères du choix du type d’ascenseur</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800" b="0" i="0" u="none" strike="noStrike" cap="none" normalizeH="0" baseline="0" dirty="0" smtClean="0">
                <a:ln>
                  <a:noFill/>
                </a:ln>
                <a:solidFill>
                  <a:schemeClr val="tx1"/>
                </a:solidFill>
                <a:effectLst/>
                <a:latin typeface="Calibri" pitchFamily="34" charset="0"/>
                <a:ea typeface="LiberationSerif-Bold" charset="-128"/>
                <a:cs typeface="Times New Roman" pitchFamily="18" charset="0"/>
              </a:rPr>
              <a:t>E</a:t>
            </a:r>
            <a:r>
              <a:rPr kumimoji="0" lang="fr-FR" sz="2400" b="0" i="0" u="none" strike="noStrike" cap="none" normalizeH="0" baseline="0" dirty="0" smtClean="0">
                <a:ln>
                  <a:noFill/>
                </a:ln>
                <a:solidFill>
                  <a:schemeClr val="tx1"/>
                </a:solidFill>
                <a:effectLst/>
                <a:latin typeface="Calibri" pitchFamily="34" charset="0"/>
                <a:ea typeface="LiberationSerif-Bold" charset="-128"/>
                <a:cs typeface="Times New Roman" pitchFamily="18" charset="0"/>
              </a:rPr>
              <a:t>n général, les dépenses énergétiques des ascenseurs ne sont pas la priorité des gestionnaires de bâtiments tertiaires. En effet, la </a:t>
            </a:r>
            <a:r>
              <a:rPr kumimoji="0" lang="fr-FR" sz="2400" b="0" i="0" u="sng" strike="noStrike" cap="none" normalizeH="0" baseline="0" dirty="0" smtClean="0">
                <a:ln>
                  <a:noFill/>
                </a:ln>
                <a:solidFill>
                  <a:srgbClr val="FF0000"/>
                </a:solidFill>
                <a:effectLst/>
                <a:latin typeface="Calibri" pitchFamily="34" charset="0"/>
                <a:ea typeface="LiberationSerif-Bold" charset="-128"/>
                <a:cs typeface="Times New Roman" pitchFamily="18" charset="0"/>
              </a:rPr>
              <a:t>préoccupation première </a:t>
            </a:r>
            <a:r>
              <a:rPr kumimoji="0" lang="fr-FR" sz="2400" b="0" i="0" u="none" strike="noStrike" cap="none" normalizeH="0" baseline="0" dirty="0" smtClean="0">
                <a:ln>
                  <a:noFill/>
                </a:ln>
                <a:solidFill>
                  <a:schemeClr val="tx1"/>
                </a:solidFill>
                <a:effectLst/>
                <a:latin typeface="Calibri" pitchFamily="34" charset="0"/>
                <a:ea typeface="LiberationSerif-Bold" charset="-128"/>
                <a:cs typeface="Times New Roman" pitchFamily="18" charset="0"/>
              </a:rPr>
              <a:t>reste avant tout : emmener un maximum de monde en toute sécurité et avec un maximum de confort.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800" b="1" i="1" u="none" strike="noStrike" cap="none" normalizeH="0" baseline="0" dirty="0" smtClean="0">
                <a:ln>
                  <a:noFill/>
                </a:ln>
                <a:solidFill>
                  <a:schemeClr val="tx1"/>
                </a:solidFill>
                <a:effectLst/>
                <a:latin typeface="Calibri" pitchFamily="34" charset="0"/>
                <a:ea typeface="LiberationSerif-Bold" charset="-128"/>
                <a:cs typeface="Times New Roman" pitchFamily="18" charset="0"/>
              </a:rPr>
              <a:t>On retrouve des critères de choix:</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a:p>
            <a:pPr marL="539750" marR="0" lvl="0" algn="just" defTabSz="914400" rtl="0" eaLnBrk="0" fontAlgn="base" latinLnBrk="0" hangingPunct="0">
              <a:lnSpc>
                <a:spcPct val="100000"/>
              </a:lnSpc>
              <a:spcBef>
                <a:spcPct val="0"/>
              </a:spcBef>
              <a:spcAft>
                <a:spcPct val="0"/>
              </a:spcAft>
              <a:buClrTx/>
              <a:buSzTx/>
              <a:buFont typeface="Courier New" pitchFamily="49" charset="0"/>
              <a:buChar char="o"/>
              <a:tabLst/>
            </a:pPr>
            <a:r>
              <a:rPr lang="fr-FR" sz="2800" dirty="0">
                <a:latin typeface="Calibri" pitchFamily="34" charset="0"/>
                <a:ea typeface="LiberationSerif"/>
                <a:cs typeface="Times New Roman" pitchFamily="18" charset="0"/>
              </a:rPr>
              <a:t> </a:t>
            </a:r>
            <a:r>
              <a:rPr kumimoji="0" lang="fr-FR" sz="2800" b="1" i="0" u="none" strike="noStrike" cap="none" normalizeH="0" baseline="0" dirty="0" smtClean="0">
                <a:ln>
                  <a:noFill/>
                </a:ln>
                <a:solidFill>
                  <a:schemeClr val="tx1"/>
                </a:solidFill>
                <a:effectLst/>
                <a:latin typeface="Calibri" pitchFamily="34" charset="0"/>
                <a:ea typeface="LiberationSerif"/>
                <a:cs typeface="Times New Roman" pitchFamily="18" charset="0"/>
              </a:rPr>
              <a:t>Constructifs</a:t>
            </a:r>
            <a:r>
              <a:rPr kumimoji="0" lang="fr-FR" sz="2800" b="0" i="0" u="none" strike="noStrike" cap="none" normalizeH="0" baseline="0" dirty="0" smtClean="0">
                <a:ln>
                  <a:noFill/>
                </a:ln>
                <a:solidFill>
                  <a:schemeClr val="tx1"/>
                </a:solidFill>
                <a:effectLst/>
                <a:latin typeface="Calibri" pitchFamily="34" charset="0"/>
                <a:ea typeface="LiberationSerif"/>
                <a:cs typeface="Times New Roman" pitchFamily="18" charset="0"/>
              </a:rPr>
              <a:t> </a:t>
            </a:r>
            <a:r>
              <a:rPr kumimoji="0" lang="fr-FR" sz="2400" b="0" i="0" u="none" strike="noStrike" cap="none" normalizeH="0" baseline="0" dirty="0" smtClean="0">
                <a:ln>
                  <a:noFill/>
                </a:ln>
                <a:solidFill>
                  <a:schemeClr val="tx1"/>
                </a:solidFill>
                <a:effectLst/>
                <a:latin typeface="Calibri" pitchFamily="34" charset="0"/>
                <a:ea typeface="LiberationSerif"/>
                <a:cs typeface="Times New Roman" pitchFamily="18" charset="0"/>
              </a:rPr>
              <a:t>: </a:t>
            </a:r>
            <a:r>
              <a:rPr kumimoji="0" lang="fr-FR" sz="2400" b="0" i="1" u="none" strike="noStrike" cap="none" normalizeH="0" baseline="0" dirty="0" smtClean="0">
                <a:ln>
                  <a:noFill/>
                </a:ln>
                <a:solidFill>
                  <a:schemeClr val="tx1"/>
                </a:solidFill>
                <a:effectLst/>
                <a:latin typeface="Calibri" pitchFamily="34" charset="0"/>
                <a:ea typeface="LiberationSerif-Bold" charset="-128"/>
                <a:cs typeface="Times New Roman" pitchFamily="18" charset="0"/>
              </a:rPr>
              <a:t>hauteur de bâtiment, espace disponible au                niveau des étages, possibilité de placer une salle des machines au sommet de la gaine, stabilité du terrain de sécurité.</a:t>
            </a:r>
          </a:p>
          <a:p>
            <a:pPr marL="539750" marR="0" lvl="0" algn="l" defTabSz="914400" rtl="0" eaLnBrk="0" fontAlgn="base" latinLnBrk="0" hangingPunct="0">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539750" marR="0" lvl="0" algn="l" defTabSz="914400" rtl="0" eaLnBrk="0" fontAlgn="base" latinLnBrk="0" hangingPunct="0">
              <a:lnSpc>
                <a:spcPct val="100000"/>
              </a:lnSpc>
              <a:spcBef>
                <a:spcPct val="0"/>
              </a:spcBef>
              <a:spcAft>
                <a:spcPct val="0"/>
              </a:spcAft>
              <a:buClrTx/>
              <a:buSzTx/>
              <a:buFont typeface="Courier New" pitchFamily="49" charset="0"/>
              <a:buChar char="o"/>
              <a:tabLst/>
            </a:pPr>
            <a:r>
              <a:rPr lang="fr-FR" sz="2800" dirty="0">
                <a:latin typeface="Calibri" pitchFamily="34" charset="0"/>
                <a:ea typeface="LiberationSerif"/>
                <a:cs typeface="Times New Roman" pitchFamily="18" charset="0"/>
              </a:rPr>
              <a:t> </a:t>
            </a:r>
            <a:r>
              <a:rPr kumimoji="0" lang="fr-FR" sz="2800" b="1" i="0" u="none" strike="noStrike" cap="none" normalizeH="0" baseline="0" dirty="0" smtClean="0">
                <a:ln>
                  <a:noFill/>
                </a:ln>
                <a:solidFill>
                  <a:schemeClr val="tx1"/>
                </a:solidFill>
                <a:effectLst/>
                <a:latin typeface="Calibri" pitchFamily="34" charset="0"/>
                <a:ea typeface="LiberationSerif"/>
                <a:cs typeface="Times New Roman" pitchFamily="18" charset="0"/>
              </a:rPr>
              <a:t>Organisationnels</a:t>
            </a:r>
            <a:r>
              <a:rPr kumimoji="0" lang="fr-FR" sz="2800" b="0" i="0" u="none" strike="noStrike" cap="none" normalizeH="0" baseline="0" dirty="0" smtClean="0">
                <a:ln>
                  <a:noFill/>
                </a:ln>
                <a:solidFill>
                  <a:schemeClr val="tx1"/>
                </a:solidFill>
                <a:effectLst/>
                <a:latin typeface="Calibri" pitchFamily="34" charset="0"/>
                <a:ea typeface="LiberationSerif"/>
                <a:cs typeface="Times New Roman" pitchFamily="18" charset="0"/>
              </a:rPr>
              <a:t> : </a:t>
            </a:r>
            <a:r>
              <a:rPr kumimoji="0" lang="fr-FR" sz="2400" b="0" i="1" u="none" strike="noStrike" cap="none" normalizeH="0" baseline="0" dirty="0" smtClean="0">
                <a:ln>
                  <a:noFill/>
                </a:ln>
                <a:solidFill>
                  <a:schemeClr val="tx1"/>
                </a:solidFill>
                <a:effectLst/>
                <a:latin typeface="Calibri" pitchFamily="34" charset="0"/>
                <a:ea typeface="LiberationSerif-Bold" charset="-128"/>
                <a:cs typeface="Times New Roman" pitchFamily="18" charset="0"/>
              </a:rPr>
              <a:t>comme le type de fonction du bâtiment, son occupation et son type de fonctionnement en garantissant une performance de confort et de trafic .</a:t>
            </a:r>
          </a:p>
          <a:p>
            <a:pPr marL="539750" marR="0" lvl="0" algn="l" defTabSz="914400" rtl="0" eaLnBrk="0" fontAlgn="base" latinLnBrk="0" hangingPunct="0">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tx1"/>
              </a:solidFill>
              <a:effectLst/>
              <a:latin typeface="Times New Roman" pitchFamily="18" charset="0"/>
              <a:ea typeface="LiberationSerif"/>
              <a:cs typeface="Times New Roman" pitchFamily="18" charset="0"/>
            </a:endParaRPr>
          </a:p>
          <a:p>
            <a:pPr marL="539750" marR="0" lvl="0" algn="l" defTabSz="914400" rtl="0" eaLnBrk="0" fontAlgn="base" latinLnBrk="0" hangingPunct="0">
              <a:lnSpc>
                <a:spcPct val="100000"/>
              </a:lnSpc>
              <a:spcBef>
                <a:spcPct val="0"/>
              </a:spcBef>
              <a:spcAft>
                <a:spcPct val="0"/>
              </a:spcAft>
              <a:buClrTx/>
              <a:buSzTx/>
              <a:buFont typeface="Courier New" pitchFamily="49" charset="0"/>
              <a:buChar char="o"/>
              <a:tabLst/>
            </a:pPr>
            <a:r>
              <a:rPr lang="fr-FR" sz="2800" dirty="0">
                <a:latin typeface="Times New Roman" pitchFamily="18" charset="0"/>
                <a:ea typeface="LiberationSerif"/>
                <a:cs typeface="Times New Roman" pitchFamily="18" charset="0"/>
              </a:rPr>
              <a:t> </a:t>
            </a:r>
            <a:r>
              <a:rPr kumimoji="0" lang="fr-FR" sz="2800" b="1" i="0" u="none" strike="noStrike" cap="none" normalizeH="0" baseline="0" dirty="0" smtClean="0">
                <a:ln>
                  <a:noFill/>
                </a:ln>
                <a:solidFill>
                  <a:schemeClr val="tx1"/>
                </a:solidFill>
                <a:effectLst/>
                <a:latin typeface="Times New Roman" pitchFamily="18" charset="0"/>
                <a:ea typeface="LiberationSerif"/>
                <a:cs typeface="Times New Roman" pitchFamily="18" charset="0"/>
              </a:rPr>
              <a:t>Energétiques</a:t>
            </a:r>
            <a:r>
              <a:rPr kumimoji="0" lang="fr-FR" sz="2800" b="0" i="0" u="none" strike="noStrike" cap="none" normalizeH="0" baseline="0" dirty="0" smtClean="0">
                <a:ln>
                  <a:noFill/>
                </a:ln>
                <a:solidFill>
                  <a:schemeClr val="tx1"/>
                </a:solidFill>
                <a:effectLst/>
                <a:latin typeface="Times New Roman" pitchFamily="18" charset="0"/>
                <a:ea typeface="LiberationSerif"/>
                <a:cs typeface="Times New Roman" pitchFamily="18" charset="0"/>
              </a:rPr>
              <a:t> </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0" y="0"/>
            <a:ext cx="8929718"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000000"/>
                </a:solidFill>
                <a:effectLst/>
                <a:latin typeface="Calibri" pitchFamily="34" charset="0"/>
                <a:ea typeface="LiberationSerif-Bold"/>
                <a:cs typeface="Times New Roman" pitchFamily="18" charset="0"/>
              </a:rPr>
              <a:t>III. Différentes parties d’un ascenseur à traction</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a:p>
            <a:pPr marR="0" lvl="0" indent="984250" algn="l" defTabSz="914400" rtl="0" eaLnBrk="0" fontAlgn="base" latinLnBrk="0" hangingPunct="0">
              <a:lnSpc>
                <a:spcPct val="100000"/>
              </a:lnSpc>
              <a:spcBef>
                <a:spcPct val="0"/>
              </a:spcBef>
              <a:spcAft>
                <a:spcPct val="0"/>
              </a:spcAft>
              <a:buClrTx/>
              <a:buSzTx/>
              <a:buFontTx/>
              <a:buNone/>
              <a:tabLst/>
            </a:pPr>
            <a:r>
              <a:rPr kumimoji="0" lang="fr-FR" sz="28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On se limite aux composants d’un ascenseur à treuil car il représente la majorité des ascenseurs qui existent sur le marche.</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 name="Image 4"/>
          <p:cNvPicPr/>
          <p:nvPr/>
        </p:nvPicPr>
        <p:blipFill>
          <a:blip r:embed="rId2"/>
          <a:srcRect/>
          <a:stretch>
            <a:fillRect/>
          </a:stretch>
        </p:blipFill>
        <p:spPr bwMode="auto">
          <a:xfrm>
            <a:off x="2285984" y="1928802"/>
            <a:ext cx="5143536" cy="464347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ChangeArrowheads="1"/>
          </p:cNvSpPr>
          <p:nvPr/>
        </p:nvSpPr>
        <p:spPr bwMode="auto">
          <a:xfrm>
            <a:off x="0" y="0"/>
            <a:ext cx="9144000" cy="59093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 </a:t>
            </a:r>
            <a:r>
              <a:rPr kumimoji="0" lang="fr-FR" b="1" i="0" u="none" strike="noStrike" cap="none" normalizeH="0" baseline="0" dirty="0" smtClean="0">
                <a:ln>
                  <a:noFill/>
                </a:ln>
                <a:solidFill>
                  <a:srgbClr val="000000"/>
                </a:solidFill>
                <a:effectLst/>
                <a:latin typeface="Calibri" pitchFamily="34" charset="0"/>
                <a:ea typeface="LiberationSerif"/>
                <a:cs typeface="Times New Roman" pitchFamily="18" charset="0"/>
              </a:rPr>
              <a:t>Cabine d'ascenseur</a:t>
            </a:r>
            <a:r>
              <a:rPr kumimoji="0" lang="fr-FR" b="0" i="0" u="none" strike="noStrike" cap="none" normalizeH="0" baseline="0" dirty="0" smtClean="0">
                <a:ln>
                  <a:noFill/>
                </a:ln>
                <a:solidFill>
                  <a:srgbClr val="000000"/>
                </a:solidFill>
                <a:effectLst/>
                <a:latin typeface="Calibri" pitchFamily="34" charset="0"/>
                <a:ea typeface="LiberationSerif"/>
                <a:cs typeface="Times New Roman" pitchFamily="18" charset="0"/>
              </a:rPr>
              <a:t> : </a:t>
            </a:r>
            <a:r>
              <a:rPr kumimoji="0" lang="fr-FR"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Elément composé d'un plancher, de parois et d'un toit destiné à accueillir les personnes et les marchandises (La partie visible de l'ascenseur) ;  Cet élément est inséré et fixé dans un cadre appelé </a:t>
            </a:r>
            <a:r>
              <a:rPr kumimoji="0" lang="fr-FR" b="0" i="0" u="sng" strike="noStrike" cap="none" normalizeH="0" baseline="0" dirty="0" smtClean="0">
                <a:ln>
                  <a:noFill/>
                </a:ln>
                <a:solidFill>
                  <a:srgbClr val="9A33FF"/>
                </a:solidFill>
                <a:effectLst/>
                <a:latin typeface="Calibri" pitchFamily="34" charset="0"/>
                <a:ea typeface="LiberationSerif-Bold" charset="-128"/>
                <a:cs typeface="Times New Roman" pitchFamily="18" charset="0"/>
              </a:rPr>
              <a:t>suspension cabine</a:t>
            </a:r>
            <a:r>
              <a:rPr kumimoji="0" lang="fr-FR" b="0" i="1"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 </a:t>
            </a:r>
            <a:r>
              <a:rPr kumimoji="0" lang="fr-FR" b="1" i="0" u="none" strike="noStrike" cap="none" normalizeH="0" baseline="0" dirty="0" smtClean="0">
                <a:ln>
                  <a:noFill/>
                </a:ln>
                <a:solidFill>
                  <a:srgbClr val="000000"/>
                </a:solidFill>
                <a:effectLst/>
                <a:latin typeface="Calibri" pitchFamily="34" charset="0"/>
                <a:ea typeface="LiberationSerif"/>
                <a:cs typeface="Times New Roman" pitchFamily="18" charset="0"/>
              </a:rPr>
              <a:t>Porte de cabine</a:t>
            </a:r>
            <a:r>
              <a:rPr kumimoji="0" lang="fr-FR" b="0" i="0" u="none" strike="noStrike" cap="none" normalizeH="0" baseline="0" dirty="0" smtClean="0">
                <a:ln>
                  <a:noFill/>
                </a:ln>
                <a:solidFill>
                  <a:srgbClr val="000000"/>
                </a:solidFill>
                <a:effectLst/>
                <a:latin typeface="Calibri" pitchFamily="34" charset="0"/>
                <a:ea typeface="LiberationSerif"/>
                <a:cs typeface="Times New Roman" pitchFamily="18" charset="0"/>
              </a:rPr>
              <a:t> : </a:t>
            </a:r>
            <a:r>
              <a:rPr kumimoji="0" lang="fr-FR"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Porte à fermeture généralement automatique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 </a:t>
            </a:r>
            <a:r>
              <a:rPr kumimoji="0" lang="fr-FR" b="1" i="0" u="none" strike="noStrike" cap="none" normalizeH="0" baseline="0" dirty="0" smtClean="0">
                <a:ln>
                  <a:noFill/>
                </a:ln>
                <a:solidFill>
                  <a:srgbClr val="000000"/>
                </a:solidFill>
                <a:effectLst/>
                <a:latin typeface="Calibri" pitchFamily="34" charset="0"/>
                <a:ea typeface="LiberationSerif"/>
                <a:cs typeface="Times New Roman" pitchFamily="18" charset="0"/>
              </a:rPr>
              <a:t>Porte palières</a:t>
            </a:r>
            <a:r>
              <a:rPr kumimoji="0" lang="fr-FR" b="0" i="0" u="none" strike="noStrike" cap="none" normalizeH="0" baseline="0" dirty="0" smtClean="0">
                <a:ln>
                  <a:noFill/>
                </a:ln>
                <a:solidFill>
                  <a:srgbClr val="000000"/>
                </a:solidFill>
                <a:effectLst/>
                <a:latin typeface="Calibri" pitchFamily="34" charset="0"/>
                <a:ea typeface="LiberationSerif"/>
                <a:cs typeface="Times New Roman" pitchFamily="18" charset="0"/>
              </a:rPr>
              <a:t> : </a:t>
            </a:r>
            <a:r>
              <a:rPr kumimoji="0" lang="fr-FR"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C’est la porte externe de l’ascenseur. Chaque ascenseur est équipé d’autant de porte palière que de nombre d’étage. Elles doivent être équipés d’un dispositif empêchant leurs ouvertures si la cabine n’est pas sur le niveau et bloquant le départ pendant leur ouverture.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 </a:t>
            </a:r>
            <a:r>
              <a:rPr kumimoji="0" lang="fr-FR" b="1" i="0" u="none" strike="noStrike" cap="none" normalizeH="0" baseline="0" dirty="0" smtClean="0">
                <a:ln>
                  <a:noFill/>
                </a:ln>
                <a:solidFill>
                  <a:srgbClr val="000000"/>
                </a:solidFill>
                <a:effectLst/>
                <a:latin typeface="Calibri" pitchFamily="34" charset="0"/>
                <a:ea typeface="LiberationSerif"/>
                <a:cs typeface="Times New Roman" pitchFamily="18" charset="0"/>
              </a:rPr>
              <a:t>Boutons d'appels</a:t>
            </a:r>
            <a:r>
              <a:rPr kumimoji="0" lang="fr-FR" b="0" i="0" u="none" strike="noStrike" cap="none" normalizeH="0" baseline="0" dirty="0" smtClean="0">
                <a:ln>
                  <a:noFill/>
                </a:ln>
                <a:solidFill>
                  <a:srgbClr val="000000"/>
                </a:solidFill>
                <a:effectLst/>
                <a:latin typeface="Calibri" pitchFamily="34" charset="0"/>
                <a:ea typeface="LiberationSerif"/>
                <a:cs typeface="Times New Roman" pitchFamily="18" charset="0"/>
              </a:rPr>
              <a:t>: </a:t>
            </a:r>
            <a:r>
              <a:rPr kumimoji="0" lang="fr-FR"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On nomme boutons d'appels les boutons installés aux paliers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 </a:t>
            </a:r>
            <a:r>
              <a:rPr kumimoji="0" lang="fr-FR" b="1" i="0" u="none" strike="noStrike" cap="none" normalizeH="0" baseline="0" dirty="0" smtClean="0">
                <a:ln>
                  <a:noFill/>
                </a:ln>
                <a:solidFill>
                  <a:srgbClr val="000000"/>
                </a:solidFill>
                <a:effectLst/>
                <a:latin typeface="Calibri" pitchFamily="34" charset="0"/>
                <a:ea typeface="LiberationSerif"/>
                <a:cs typeface="Times New Roman" pitchFamily="18" charset="0"/>
              </a:rPr>
              <a:t>Boutons d'envois</a:t>
            </a:r>
            <a:r>
              <a:rPr kumimoji="0" lang="fr-FR" b="0" i="0" u="none" strike="noStrike" cap="none" normalizeH="0" baseline="0" dirty="0" smtClean="0">
                <a:ln>
                  <a:noFill/>
                </a:ln>
                <a:solidFill>
                  <a:srgbClr val="000000"/>
                </a:solidFill>
                <a:effectLst/>
                <a:latin typeface="Calibri" pitchFamily="34" charset="0"/>
                <a:ea typeface="LiberationSerif"/>
                <a:cs typeface="Times New Roman" pitchFamily="18" charset="0"/>
              </a:rPr>
              <a:t>: </a:t>
            </a:r>
            <a:r>
              <a:rPr kumimoji="0" lang="fr-FR"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Les boutons d'envois sont installes dans la </a:t>
            </a:r>
            <a:r>
              <a:rPr kumimoji="0" lang="fr-FR" b="0" i="0" u="none" strike="noStrike" cap="none" normalizeH="0" baseline="0" dirty="0" smtClean="0">
                <a:ln>
                  <a:noFill/>
                </a:ln>
                <a:solidFill>
                  <a:srgbClr val="9A33FF"/>
                </a:solidFill>
                <a:effectLst/>
                <a:latin typeface="Calibri" pitchFamily="34" charset="0"/>
                <a:ea typeface="LiberationSerif-Bold" charset="-128"/>
                <a:cs typeface="Times New Roman" pitchFamily="18" charset="0"/>
              </a:rPr>
              <a:t>cabine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 </a:t>
            </a:r>
            <a:r>
              <a:rPr kumimoji="0" lang="fr-FR" b="1" i="0" u="none" strike="noStrike" cap="none" normalizeH="0" baseline="0" dirty="0" smtClean="0">
                <a:ln>
                  <a:noFill/>
                </a:ln>
                <a:solidFill>
                  <a:srgbClr val="000000"/>
                </a:solidFill>
                <a:effectLst/>
                <a:latin typeface="Calibri" pitchFamily="34" charset="0"/>
                <a:ea typeface="LiberationSerif"/>
                <a:cs typeface="Times New Roman" pitchFamily="18" charset="0"/>
              </a:rPr>
              <a:t>Charge utile</a:t>
            </a:r>
            <a:r>
              <a:rPr kumimoji="0" lang="fr-FR" b="0" i="0" u="none" strike="noStrike" cap="none" normalizeH="0" baseline="0" dirty="0" smtClean="0">
                <a:ln>
                  <a:noFill/>
                </a:ln>
                <a:solidFill>
                  <a:srgbClr val="000000"/>
                </a:solidFill>
                <a:effectLst/>
                <a:latin typeface="Calibri" pitchFamily="34" charset="0"/>
                <a:ea typeface="LiberationSerif"/>
                <a:cs typeface="Times New Roman" pitchFamily="18" charset="0"/>
              </a:rPr>
              <a:t>: </a:t>
            </a:r>
            <a:r>
              <a:rPr kumimoji="0" lang="fr-FR"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Capacité maximum en Kg qu'une cabine d'ascenseur peut contenir. </a:t>
            </a:r>
          </a:p>
          <a:p>
            <a:pPr marL="0" marR="0" lvl="0" indent="0" algn="l" defTabSz="914400" rtl="0" eaLnBrk="0" fontAlgn="base" latinLnBrk="0" hangingPunct="0">
              <a:lnSpc>
                <a:spcPct val="100000"/>
              </a:lnSpc>
              <a:spcBef>
                <a:spcPct val="0"/>
              </a:spcBef>
              <a:spcAft>
                <a:spcPct val="0"/>
              </a:spcAft>
              <a:buClrTx/>
              <a:buSzTx/>
              <a:buFontTx/>
              <a:buNone/>
              <a:tabLst/>
            </a:pPr>
            <a:r>
              <a:rPr lang="fr-FR" dirty="0">
                <a:solidFill>
                  <a:srgbClr val="000000"/>
                </a:solidFill>
                <a:latin typeface="Calibri" pitchFamily="34" charset="0"/>
                <a:ea typeface="LiberationSerif-Bold" charset="-128"/>
                <a:cs typeface="Times New Roman" pitchFamily="18" charset="0"/>
              </a:rPr>
              <a:t> </a:t>
            </a:r>
            <a:r>
              <a:rPr lang="fr-FR" dirty="0" smtClean="0">
                <a:solidFill>
                  <a:srgbClr val="000000"/>
                </a:solidFill>
                <a:latin typeface="Calibri" pitchFamily="34" charset="0"/>
                <a:ea typeface="LiberationSerif-Bold" charset="-128"/>
                <a:cs typeface="Times New Roman" pitchFamily="18" charset="0"/>
              </a:rPr>
              <a:t>                           </a:t>
            </a:r>
            <a:r>
              <a:rPr kumimoji="0" lang="fr-FR"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La charge utile est une indication qui doit obligatoirement figurer dans la cabine.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b="0" i="0" u="none" strike="noStrike" cap="none" normalizeH="0" baseline="0" dirty="0" smtClean="0">
              <a:ln>
                <a:noFill/>
              </a:ln>
              <a:solidFill>
                <a:srgbClr val="000000"/>
              </a:solidFill>
              <a:effectLst/>
              <a:latin typeface="Times New Roman" pitchFamily="18" charset="0"/>
              <a:ea typeface="LiberationSerif-Bold"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rgbClr val="000000"/>
                </a:solidFill>
                <a:effectLst/>
                <a:latin typeface="Times New Roman" pitchFamily="18" charset="0"/>
                <a:ea typeface="LiberationSerif-Bold" charset="-128"/>
                <a:cs typeface="Times New Roman" pitchFamily="18" charset="0"/>
              </a:rPr>
              <a:t> </a:t>
            </a:r>
            <a:r>
              <a:rPr kumimoji="0" lang="fr-FR" b="1" i="0" u="none" strike="noStrike" cap="none" normalizeH="0" baseline="0" dirty="0" smtClean="0">
                <a:ln>
                  <a:noFill/>
                </a:ln>
                <a:solidFill>
                  <a:srgbClr val="000000"/>
                </a:solidFill>
                <a:effectLst/>
                <a:latin typeface="Times New Roman" pitchFamily="18" charset="0"/>
                <a:ea typeface="LiberationSerif"/>
                <a:cs typeface="Times New Roman" pitchFamily="18" charset="0"/>
              </a:rPr>
              <a:t>Contrepoids</a:t>
            </a:r>
            <a:r>
              <a:rPr kumimoji="0" lang="fr-FR" b="0" i="0" u="none" strike="noStrike" cap="none" normalizeH="0" baseline="0" dirty="0" smtClean="0">
                <a:ln>
                  <a:noFill/>
                </a:ln>
                <a:solidFill>
                  <a:srgbClr val="000000"/>
                </a:solidFill>
                <a:effectLst/>
                <a:latin typeface="Times New Roman" pitchFamily="18" charset="0"/>
                <a:ea typeface="LiberationSerif"/>
                <a:cs typeface="Times New Roman" pitchFamily="18" charset="0"/>
              </a:rPr>
              <a:t>: </a:t>
            </a:r>
            <a:r>
              <a:rPr kumimoji="0" lang="fr-FR" b="0" i="0" u="none" strike="noStrike" cap="none" normalizeH="0" baseline="0" dirty="0" smtClean="0">
                <a:ln>
                  <a:noFill/>
                </a:ln>
                <a:solidFill>
                  <a:srgbClr val="000000"/>
                </a:solidFill>
                <a:effectLst/>
                <a:latin typeface="Times New Roman" pitchFamily="18" charset="0"/>
                <a:ea typeface="LiberationSerif-Bold" charset="-128"/>
                <a:cs typeface="Times New Roman" pitchFamily="18" charset="0"/>
              </a:rPr>
              <a:t>Elément destiné à contre balancer le poids de la </a:t>
            </a:r>
            <a:r>
              <a:rPr kumimoji="0" lang="fr-FR" b="0" i="0" u="none" strike="noStrike" cap="none" normalizeH="0" baseline="0" dirty="0" smtClean="0">
                <a:ln>
                  <a:noFill/>
                </a:ln>
                <a:solidFill>
                  <a:srgbClr val="9A33FF"/>
                </a:solidFill>
                <a:effectLst/>
                <a:latin typeface="Times New Roman" pitchFamily="18" charset="0"/>
                <a:ea typeface="LiberationSerif-Bold" charset="-128"/>
                <a:cs typeface="Times New Roman" pitchFamily="18" charset="0"/>
              </a:rPr>
              <a:t>suspension cabine </a:t>
            </a:r>
            <a:r>
              <a:rPr kumimoji="0" lang="fr-FR" b="0" i="0" u="none" strike="noStrike" cap="none" normalizeH="0" baseline="0" dirty="0" smtClean="0">
                <a:ln>
                  <a:noFill/>
                </a:ln>
                <a:solidFill>
                  <a:srgbClr val="000000"/>
                </a:solidFill>
                <a:effectLst/>
                <a:latin typeface="Times New Roman" pitchFamily="18" charset="0"/>
                <a:ea typeface="LiberationSerif-Bold" charset="-128"/>
                <a:cs typeface="Times New Roman" pitchFamily="18" charset="0"/>
              </a:rPr>
              <a:t>augmente de la moitie de la </a:t>
            </a:r>
            <a:r>
              <a:rPr kumimoji="0" lang="fr-FR" b="0" i="0" u="none" strike="noStrike" cap="none" normalizeH="0" baseline="0" dirty="0" smtClean="0">
                <a:ln>
                  <a:noFill/>
                </a:ln>
                <a:solidFill>
                  <a:srgbClr val="9A33FF"/>
                </a:solidFill>
                <a:effectLst/>
                <a:latin typeface="Times New Roman" pitchFamily="18" charset="0"/>
                <a:ea typeface="LiberationSerif-Bold" charset="-128"/>
                <a:cs typeface="Times New Roman" pitchFamily="18" charset="0"/>
              </a:rPr>
              <a:t>charge utile</a:t>
            </a:r>
            <a:r>
              <a:rPr kumimoji="0" lang="fr-FR" b="0" i="0" u="none" strike="noStrike" cap="none" normalizeH="0" baseline="0" dirty="0" smtClean="0">
                <a:ln>
                  <a:noFill/>
                </a:ln>
                <a:solidFill>
                  <a:srgbClr val="000000"/>
                </a:solidFill>
                <a:effectLst/>
                <a:latin typeface="Times New Roman" pitchFamily="18" charset="0"/>
                <a:ea typeface="LiberationSerif-Bold" charset="-128"/>
                <a:cs typeface="Times New Roman" pitchFamily="18" charset="0"/>
              </a:rPr>
              <a:t>. Celui-ci est constitue d'une suspension métallique contenant des gueuzes en fonte destinées à l'alourdir. Lorsque la cabine d'ascenseur monte, le  contrepoids descend.</a:t>
            </a:r>
            <a:r>
              <a:rPr kumimoji="0" lang="fr-FR" b="0" i="0" u="none" strike="noStrike" cap="none" normalizeH="0" baseline="0" dirty="0" smtClean="0">
                <a:ln>
                  <a:noFill/>
                </a:ln>
                <a:solidFill>
                  <a:schemeClr val="tx1"/>
                </a:solidFill>
                <a:effectLst/>
                <a:latin typeface="Arial" pitchFamily="34" charset="0"/>
                <a:cs typeface="Arial" pitchFamily="34" charset="0"/>
              </a:rPr>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0" y="214290"/>
            <a:ext cx="9144000"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b="1" i="0" u="none" strike="noStrike" cap="none" normalizeH="0" baseline="0" dirty="0" smtClean="0">
              <a:ln>
                <a:noFill/>
              </a:ln>
              <a:solidFill>
                <a:srgbClr val="000000"/>
              </a:solidFill>
              <a:effectLst/>
              <a:latin typeface="Calibri" pitchFamily="34" charset="0"/>
              <a:ea typeface="LiberationSerif" charset="-128"/>
              <a:cs typeface="Times New Roman" pitchFamily="18" charset="0"/>
            </a:endParaRPr>
          </a:p>
          <a:p>
            <a:pPr lvl="0" algn="just" fontAlgn="base">
              <a:spcBef>
                <a:spcPct val="0"/>
              </a:spcBef>
              <a:spcAft>
                <a:spcPct val="0"/>
              </a:spcAft>
            </a:pPr>
            <a:r>
              <a:rPr kumimoji="0" lang="fr-FR" b="0" i="0" u="none" strike="noStrike" cap="none" normalizeH="0" baseline="0" dirty="0" smtClean="0">
                <a:ln>
                  <a:noFill/>
                </a:ln>
                <a:solidFill>
                  <a:srgbClr val="000000"/>
                </a:solidFill>
                <a:effectLst/>
                <a:latin typeface="Calibri" pitchFamily="34" charset="0"/>
                <a:ea typeface="LiberationSerif" charset="-128"/>
                <a:cs typeface="Times New Roman" pitchFamily="18" charset="0"/>
              </a:rPr>
              <a:t> </a:t>
            </a:r>
            <a:r>
              <a:rPr kumimoji="0" lang="fr-FR" b="1" i="0" u="none" strike="noStrike" cap="none" normalizeH="0" baseline="0" dirty="0" smtClean="0">
                <a:ln>
                  <a:noFill/>
                </a:ln>
                <a:solidFill>
                  <a:srgbClr val="000000"/>
                </a:solidFill>
                <a:effectLst/>
                <a:latin typeface="Calibri" pitchFamily="34" charset="0"/>
                <a:ea typeface="LiberationSerif" charset="-128"/>
                <a:cs typeface="Times New Roman" pitchFamily="18" charset="0"/>
              </a:rPr>
              <a:t>Suspension cabine</a:t>
            </a:r>
            <a:r>
              <a:rPr kumimoji="0" lang="fr-FR" b="0" i="0" u="none" strike="noStrike" cap="none" normalizeH="0" baseline="0" dirty="0" smtClean="0">
                <a:ln>
                  <a:noFill/>
                </a:ln>
                <a:solidFill>
                  <a:srgbClr val="000000"/>
                </a:solidFill>
                <a:effectLst/>
                <a:latin typeface="Calibri" pitchFamily="34" charset="0"/>
                <a:ea typeface="LiberationSerif" charset="-128"/>
                <a:cs typeface="Times New Roman" pitchFamily="18" charset="0"/>
              </a:rPr>
              <a:t>: </a:t>
            </a:r>
            <a:r>
              <a:rPr kumimoji="0" lang="fr-FR"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Cadre rigide composé de poutrelles en acier et destiné à accueillir la cabine. Ce cadre est suspendu dans la </a:t>
            </a:r>
            <a:r>
              <a:rPr kumimoji="0" lang="fr-FR" b="0" i="0" u="none" strike="noStrike" cap="none" normalizeH="0" baseline="0" dirty="0" smtClean="0">
                <a:ln>
                  <a:noFill/>
                </a:ln>
                <a:solidFill>
                  <a:srgbClr val="9A33FF"/>
                </a:solidFill>
                <a:effectLst/>
                <a:latin typeface="Calibri" pitchFamily="34" charset="0"/>
                <a:ea typeface="LiberationSerif-Bold" charset="-128"/>
                <a:cs typeface="Times New Roman" pitchFamily="18" charset="0"/>
              </a:rPr>
              <a:t>gaine </a:t>
            </a:r>
            <a:r>
              <a:rPr kumimoji="0" lang="fr-FR"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par les </a:t>
            </a:r>
            <a:r>
              <a:rPr kumimoji="0" lang="fr-FR" b="0" i="0" u="none" strike="noStrike" cap="none" normalizeH="0" baseline="0" dirty="0" smtClean="0">
                <a:ln>
                  <a:noFill/>
                </a:ln>
                <a:solidFill>
                  <a:srgbClr val="9A33FF"/>
                </a:solidFill>
                <a:effectLst/>
                <a:latin typeface="Calibri" pitchFamily="34" charset="0"/>
                <a:ea typeface="LiberationSerif-Bold" charset="-128"/>
                <a:cs typeface="Times New Roman" pitchFamily="18" charset="0"/>
              </a:rPr>
              <a:t>câbles de traction</a:t>
            </a:r>
            <a:r>
              <a:rPr kumimoji="0" lang="fr-FR"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a:t>
            </a: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Des </a:t>
            </a:r>
            <a:r>
              <a:rPr kumimoji="0" lang="fr-FR" b="0" i="0" u="none" strike="noStrike" cap="none" normalizeH="0" baseline="0" dirty="0" smtClean="0">
                <a:ln>
                  <a:noFill/>
                </a:ln>
                <a:solidFill>
                  <a:srgbClr val="9A33FF"/>
                </a:solidFill>
                <a:effectLst/>
                <a:latin typeface="Calibri" pitchFamily="34" charset="0"/>
                <a:ea typeface="LiberationSerif-Bold" charset="-128"/>
                <a:cs typeface="Times New Roman" pitchFamily="18" charset="0"/>
              </a:rPr>
              <a:t>coulisseaux </a:t>
            </a:r>
            <a:r>
              <a:rPr kumimoji="0" lang="fr-FR"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épousant la forme des </a:t>
            </a:r>
            <a:r>
              <a:rPr kumimoji="0" lang="fr-FR" b="0" i="0" u="none" strike="noStrike" cap="none" normalizeH="0" baseline="0" dirty="0" smtClean="0">
                <a:ln>
                  <a:noFill/>
                </a:ln>
                <a:solidFill>
                  <a:srgbClr val="9A33FF"/>
                </a:solidFill>
                <a:effectLst/>
                <a:latin typeface="Calibri" pitchFamily="34" charset="0"/>
                <a:ea typeface="LiberationSerif-Bold" charset="-128"/>
                <a:cs typeface="Times New Roman" pitchFamily="18" charset="0"/>
              </a:rPr>
              <a:t>guides </a:t>
            </a:r>
            <a:r>
              <a:rPr kumimoji="0" lang="fr-FR"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de cabine et fixés à la suspension assurent le déplacement parfait de la cabine. (est aussi appelé étrier)</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rgbClr val="000000"/>
                </a:solidFill>
                <a:effectLst/>
                <a:latin typeface="Calibri" pitchFamily="34" charset="0"/>
                <a:ea typeface="LiberationSerif" charset="-128"/>
                <a:cs typeface="Times New Roman" pitchFamily="18" charset="0"/>
              </a:rPr>
              <a:t> </a:t>
            </a:r>
            <a:r>
              <a:rPr kumimoji="0" lang="fr-FR" b="1"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Gaine d'ascenseur</a:t>
            </a:r>
            <a:r>
              <a:rPr kumimoji="0" lang="fr-FR"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 </a:t>
            </a:r>
            <a:r>
              <a:rPr kumimoji="0" lang="fr-FR" b="0" i="0" u="none" strike="noStrike" cap="none" normalizeH="0" baseline="0" dirty="0" smtClean="0">
                <a:ln>
                  <a:noFill/>
                </a:ln>
                <a:solidFill>
                  <a:srgbClr val="000000"/>
                </a:solidFill>
                <a:effectLst/>
                <a:latin typeface="Calibri" pitchFamily="34" charset="0"/>
                <a:ea typeface="LiberationSerif" charset="-128"/>
                <a:cs typeface="Times New Roman" pitchFamily="18" charset="0"/>
              </a:rPr>
              <a:t>Gaine verticale dans laquelle se déplace l'ascenseur et son </a:t>
            </a:r>
            <a:r>
              <a:rPr kumimoji="0" lang="fr-FR" b="0" i="0" u="none" strike="noStrike" cap="none" normalizeH="0" baseline="0" dirty="0" smtClean="0">
                <a:ln>
                  <a:noFill/>
                </a:ln>
                <a:solidFill>
                  <a:srgbClr val="9A33FF"/>
                </a:solidFill>
                <a:effectLst/>
                <a:latin typeface="Calibri" pitchFamily="34" charset="0"/>
                <a:ea typeface="LiberationSerif" charset="-128"/>
                <a:cs typeface="Times New Roman" pitchFamily="18" charset="0"/>
              </a:rPr>
              <a:t>contrepoids</a:t>
            </a:r>
            <a:r>
              <a:rPr kumimoji="0" lang="fr-FR" b="0" i="0" u="none" strike="noStrike" cap="none" normalizeH="0" baseline="0" dirty="0" smtClean="0">
                <a:ln>
                  <a:noFill/>
                </a:ln>
                <a:solidFill>
                  <a:srgbClr val="000000"/>
                </a:solidFill>
                <a:effectLst/>
                <a:latin typeface="Calibri" pitchFamily="34" charset="0"/>
                <a:ea typeface="LiberationSerif" charset="-128"/>
                <a:cs typeface="Times New Roman" pitchFamily="18" charset="0"/>
              </a:rPr>
              <a:t>. Celle-ci est équipée de </a:t>
            </a:r>
            <a:r>
              <a:rPr kumimoji="0" lang="fr-FR" b="0" i="0" u="none" strike="noStrike" cap="none" normalizeH="0" baseline="0" dirty="0" smtClean="0">
                <a:ln>
                  <a:noFill/>
                </a:ln>
                <a:solidFill>
                  <a:srgbClr val="9A33FF"/>
                </a:solidFill>
                <a:effectLst/>
                <a:latin typeface="Calibri" pitchFamily="34" charset="0"/>
                <a:ea typeface="LiberationSerif" charset="-128"/>
                <a:cs typeface="Times New Roman" pitchFamily="18" charset="0"/>
              </a:rPr>
              <a:t>guides </a:t>
            </a:r>
            <a:r>
              <a:rPr kumimoji="0" lang="fr-FR" b="0" i="0" u="none" strike="noStrike" cap="none" normalizeH="0" baseline="0" dirty="0" smtClean="0">
                <a:ln>
                  <a:noFill/>
                </a:ln>
                <a:solidFill>
                  <a:srgbClr val="000000"/>
                </a:solidFill>
                <a:effectLst/>
                <a:latin typeface="Calibri" pitchFamily="34" charset="0"/>
                <a:ea typeface="LiberationSerif" charset="-128"/>
                <a:cs typeface="Times New Roman" pitchFamily="18" charset="0"/>
              </a:rPr>
              <a:t>en acier destines à guider la </a:t>
            </a:r>
            <a:r>
              <a:rPr kumimoji="0" lang="fr-FR" b="0" i="0" u="none" strike="noStrike" cap="none" normalizeH="0" baseline="0" dirty="0" smtClean="0">
                <a:ln>
                  <a:noFill/>
                </a:ln>
                <a:solidFill>
                  <a:srgbClr val="9A33FF"/>
                </a:solidFill>
                <a:effectLst/>
                <a:latin typeface="Calibri" pitchFamily="34" charset="0"/>
                <a:ea typeface="LiberationSerif" charset="-128"/>
                <a:cs typeface="Times New Roman" pitchFamily="18" charset="0"/>
              </a:rPr>
              <a:t>suspension de cabine </a:t>
            </a:r>
            <a:r>
              <a:rPr kumimoji="0" lang="fr-FR" b="0" i="0" u="none" strike="noStrike" cap="none" normalizeH="0" baseline="0" dirty="0" smtClean="0">
                <a:ln>
                  <a:noFill/>
                </a:ln>
                <a:solidFill>
                  <a:srgbClr val="000000"/>
                </a:solidFill>
                <a:effectLst/>
                <a:latin typeface="Calibri" pitchFamily="34" charset="0"/>
                <a:ea typeface="LiberationSerif" charset="-128"/>
                <a:cs typeface="Times New Roman" pitchFamily="18" charset="0"/>
              </a:rPr>
              <a:t>et le contrepoids.</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rgbClr val="000000"/>
                </a:solidFill>
                <a:effectLst/>
                <a:latin typeface="Calibri" pitchFamily="34" charset="0"/>
                <a:ea typeface="LiberationSerif" charset="-128"/>
                <a:cs typeface="Times New Roman" pitchFamily="18" charset="0"/>
              </a:rPr>
              <a:t></a:t>
            </a:r>
            <a:r>
              <a:rPr kumimoji="0" lang="fr-FR" b="1" i="0" u="none" strike="noStrike" cap="none" normalizeH="0" baseline="0" dirty="0" smtClean="0">
                <a:ln>
                  <a:noFill/>
                </a:ln>
                <a:solidFill>
                  <a:srgbClr val="000000"/>
                </a:solidFill>
                <a:effectLst/>
                <a:latin typeface="Calibri" pitchFamily="34" charset="0"/>
                <a:ea typeface="LiberationSerif" charset="-128"/>
                <a:cs typeface="Times New Roman" pitchFamily="18" charset="0"/>
              </a:rPr>
              <a:t> Guides</a:t>
            </a:r>
            <a:r>
              <a:rPr kumimoji="0" lang="fr-FR" b="0" i="0" u="none" strike="noStrike" cap="none" normalizeH="0" baseline="0" dirty="0" smtClean="0">
                <a:ln>
                  <a:noFill/>
                </a:ln>
                <a:solidFill>
                  <a:srgbClr val="000000"/>
                </a:solidFill>
                <a:effectLst/>
                <a:latin typeface="Calibri" pitchFamily="34" charset="0"/>
                <a:ea typeface="LiberationSerif" charset="-128"/>
                <a:cs typeface="Times New Roman" pitchFamily="18" charset="0"/>
              </a:rPr>
              <a:t> : </a:t>
            </a:r>
            <a:r>
              <a:rPr kumimoji="0" lang="fr-FR"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Profiles en acier, généralement en forme de T, destines à guider la </a:t>
            </a:r>
            <a:r>
              <a:rPr kumimoji="0" lang="fr-FR" b="0" i="0" u="none" strike="noStrike" cap="none" normalizeH="0" baseline="0" dirty="0" smtClean="0">
                <a:ln>
                  <a:noFill/>
                </a:ln>
                <a:solidFill>
                  <a:srgbClr val="9A33FF"/>
                </a:solidFill>
                <a:effectLst/>
                <a:latin typeface="Calibri" pitchFamily="34" charset="0"/>
                <a:ea typeface="LiberationSerif-Bold" charset="-128"/>
                <a:cs typeface="Times New Roman" pitchFamily="18" charset="0"/>
              </a:rPr>
              <a:t>cabine </a:t>
            </a:r>
            <a:r>
              <a:rPr kumimoji="0" lang="fr-FR"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et le </a:t>
            </a:r>
            <a:r>
              <a:rPr kumimoji="0" lang="fr-FR" b="0" i="0" u="none" strike="noStrike" cap="none" normalizeH="0" baseline="0" dirty="0" smtClean="0">
                <a:ln>
                  <a:noFill/>
                </a:ln>
                <a:solidFill>
                  <a:srgbClr val="9A33FF"/>
                </a:solidFill>
                <a:effectLst/>
                <a:latin typeface="Calibri" pitchFamily="34" charset="0"/>
                <a:ea typeface="LiberationSerif-Bold" charset="-128"/>
                <a:cs typeface="Times New Roman" pitchFamily="18" charset="0"/>
              </a:rPr>
              <a:t>contrepoids </a:t>
            </a:r>
            <a:r>
              <a:rPr kumimoji="0" lang="fr-FR"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dans la </a:t>
            </a:r>
            <a:r>
              <a:rPr kumimoji="0" lang="fr-FR" b="0" i="0" u="none" strike="noStrike" cap="none" normalizeH="0" baseline="0" dirty="0" smtClean="0">
                <a:ln>
                  <a:noFill/>
                </a:ln>
                <a:solidFill>
                  <a:srgbClr val="9A33FF"/>
                </a:solidFill>
                <a:effectLst/>
                <a:latin typeface="Calibri" pitchFamily="34" charset="0"/>
                <a:ea typeface="LiberationSerif-Bold" charset="-128"/>
                <a:cs typeface="Times New Roman" pitchFamily="18" charset="0"/>
              </a:rPr>
              <a:t>gaine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rgbClr val="000000"/>
                </a:solidFill>
                <a:effectLst/>
                <a:latin typeface="Calibri" pitchFamily="34" charset="0"/>
                <a:ea typeface="LiberationSerif" charset="-128"/>
                <a:cs typeface="Times New Roman" pitchFamily="18" charset="0"/>
              </a:rPr>
              <a:t> </a:t>
            </a:r>
            <a:r>
              <a:rPr kumimoji="0" lang="fr-FR" b="1"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Ancrage de guide: </a:t>
            </a:r>
            <a:r>
              <a:rPr kumimoji="0" lang="fr-FR" b="0" i="0" u="none" strike="noStrike" cap="none" normalizeH="0" baseline="0" dirty="0" smtClean="0">
                <a:ln>
                  <a:noFill/>
                </a:ln>
                <a:solidFill>
                  <a:srgbClr val="000000"/>
                </a:solidFill>
                <a:effectLst/>
                <a:latin typeface="Calibri" pitchFamily="34" charset="0"/>
                <a:ea typeface="LiberationSerif" charset="-128"/>
                <a:cs typeface="Times New Roman" pitchFamily="18" charset="0"/>
              </a:rPr>
              <a:t>Pièce métallique servant à fixer les </a:t>
            </a:r>
            <a:r>
              <a:rPr kumimoji="0" lang="fr-FR" b="0" i="0" u="none" strike="noStrike" cap="none" normalizeH="0" baseline="0" dirty="0" smtClean="0">
                <a:ln>
                  <a:noFill/>
                </a:ln>
                <a:solidFill>
                  <a:srgbClr val="9A33FF"/>
                </a:solidFill>
                <a:effectLst/>
                <a:latin typeface="Calibri" pitchFamily="34" charset="0"/>
                <a:ea typeface="LiberationSerif" charset="-128"/>
                <a:cs typeface="Times New Roman" pitchFamily="18" charset="0"/>
              </a:rPr>
              <a:t>guides </a:t>
            </a:r>
            <a:r>
              <a:rPr kumimoji="0" lang="fr-FR" b="0" i="0" u="none" strike="noStrike" cap="none" normalizeH="0" baseline="0" dirty="0" smtClean="0">
                <a:ln>
                  <a:noFill/>
                </a:ln>
                <a:solidFill>
                  <a:srgbClr val="000000"/>
                </a:solidFill>
                <a:effectLst/>
                <a:latin typeface="Calibri" pitchFamily="34" charset="0"/>
                <a:ea typeface="LiberationSerif" charset="-128"/>
                <a:cs typeface="Times New Roman" pitchFamily="18" charset="0"/>
              </a:rPr>
              <a:t>aux murs de la </a:t>
            </a:r>
            <a:r>
              <a:rPr kumimoji="0" lang="fr-FR" b="0" i="0" u="none" strike="noStrike" cap="none" normalizeH="0" baseline="0" dirty="0" smtClean="0">
                <a:ln>
                  <a:noFill/>
                </a:ln>
                <a:solidFill>
                  <a:srgbClr val="9A33FF"/>
                </a:solidFill>
                <a:effectLst/>
                <a:latin typeface="Calibri" pitchFamily="34" charset="0"/>
                <a:ea typeface="LiberationSerif" charset="-128"/>
                <a:cs typeface="Times New Roman" pitchFamily="18" charset="0"/>
              </a:rPr>
              <a:t>gaine</a:t>
            </a:r>
            <a:r>
              <a:rPr kumimoji="0" lang="fr-FR" b="0" i="0" u="none" strike="noStrike" cap="none" normalizeH="0" baseline="0" dirty="0" smtClean="0">
                <a:ln>
                  <a:noFill/>
                </a:ln>
                <a:solidFill>
                  <a:srgbClr val="000000"/>
                </a:solidFill>
                <a:effectLst/>
                <a:latin typeface="Calibri" pitchFamily="34" charset="0"/>
                <a:ea typeface="LiberationSerif" charset="-128"/>
                <a:cs typeface="Times New Roman" pitchFamily="18" charset="0"/>
              </a:rPr>
              <a:t>.</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rgbClr val="000000"/>
                </a:solidFill>
                <a:effectLst/>
                <a:latin typeface="Calibri" pitchFamily="34" charset="0"/>
                <a:ea typeface="LiberationSerif" charset="-128"/>
                <a:cs typeface="Times New Roman" pitchFamily="18" charset="0"/>
              </a:rPr>
              <a:t> </a:t>
            </a:r>
            <a:r>
              <a:rPr kumimoji="0" lang="fr-FR" b="1" i="0" u="none" strike="noStrike" cap="none" normalizeH="0" baseline="0" dirty="0" smtClean="0">
                <a:ln>
                  <a:noFill/>
                </a:ln>
                <a:solidFill>
                  <a:srgbClr val="000000"/>
                </a:solidFill>
                <a:effectLst/>
                <a:latin typeface="Calibri" pitchFamily="34" charset="0"/>
                <a:ea typeface="LiberationSerif" charset="-128"/>
                <a:cs typeface="Times New Roman" pitchFamily="18" charset="0"/>
              </a:rPr>
              <a:t>Coulisseaux</a:t>
            </a:r>
            <a:r>
              <a:rPr kumimoji="0" lang="fr-FR" b="0" i="0" u="none" strike="noStrike" cap="none" normalizeH="0" baseline="0" dirty="0" smtClean="0">
                <a:ln>
                  <a:noFill/>
                </a:ln>
                <a:solidFill>
                  <a:srgbClr val="000000"/>
                </a:solidFill>
                <a:effectLst/>
                <a:latin typeface="Calibri" pitchFamily="34" charset="0"/>
                <a:ea typeface="LiberationSerif" charset="-128"/>
                <a:cs typeface="Times New Roman" pitchFamily="18" charset="0"/>
              </a:rPr>
              <a:t>: </a:t>
            </a:r>
            <a:r>
              <a:rPr kumimoji="0" lang="fr-FR"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Eléments fixes à la suspension, garnis d'une fourrure épousant la forme des </a:t>
            </a:r>
            <a:r>
              <a:rPr kumimoji="0" lang="fr-FR" b="0" i="0" u="none" strike="noStrike" cap="none" normalizeH="0" baseline="0" dirty="0" smtClean="0">
                <a:ln>
                  <a:noFill/>
                </a:ln>
                <a:solidFill>
                  <a:srgbClr val="9A33FF"/>
                </a:solidFill>
                <a:effectLst/>
                <a:latin typeface="Calibri" pitchFamily="34" charset="0"/>
                <a:ea typeface="LiberationSerif-Bold" charset="-128"/>
                <a:cs typeface="Times New Roman" pitchFamily="18" charset="0"/>
              </a:rPr>
              <a:t>guides </a:t>
            </a:r>
            <a:r>
              <a:rPr kumimoji="0" lang="fr-FR"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et destines à guider celle-ci dans la </a:t>
            </a:r>
            <a:r>
              <a:rPr kumimoji="0" lang="fr-FR" b="0" i="0" u="none" strike="noStrike" cap="none" normalizeH="0" baseline="0" dirty="0" smtClean="0">
                <a:ln>
                  <a:noFill/>
                </a:ln>
                <a:solidFill>
                  <a:srgbClr val="9A33FF"/>
                </a:solidFill>
                <a:effectLst/>
                <a:latin typeface="Calibri" pitchFamily="34" charset="0"/>
                <a:ea typeface="LiberationSerif-Bold" charset="-128"/>
                <a:cs typeface="Times New Roman" pitchFamily="18" charset="0"/>
              </a:rPr>
              <a:t>gaine </a:t>
            </a:r>
            <a:r>
              <a:rPr kumimoji="0" lang="fr-FR" sz="2400" b="0" i="1" u="none" strike="noStrike" cap="none" normalizeH="0" baseline="0" dirty="0" smtClean="0">
                <a:ln>
                  <a:noFill/>
                </a:ln>
                <a:solidFill>
                  <a:srgbClr val="000000"/>
                </a:solidFill>
                <a:effectLst/>
                <a:latin typeface="Calibri" pitchFamily="34" charset="0"/>
                <a:ea typeface="LiberationSerif" charset="-128"/>
                <a:cs typeface="Times New Roman" pitchFamily="18" charset="0"/>
              </a:rPr>
              <a:t>.</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0" y="0"/>
            <a:ext cx="9144000"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pPr>
            <a:r>
              <a:rPr kumimoji="0" lang="fr-FR" b="1" i="0" u="none" strike="noStrike" cap="none" normalizeH="0" baseline="0" dirty="0" smtClean="0">
                <a:ln>
                  <a:noFill/>
                </a:ln>
                <a:solidFill>
                  <a:srgbClr val="000000"/>
                </a:solidFill>
                <a:effectLst/>
                <a:latin typeface="Calibri" pitchFamily="34" charset="0"/>
                <a:ea typeface="LiberationSerif"/>
                <a:cs typeface="Times New Roman" pitchFamily="18" charset="0"/>
              </a:rPr>
              <a:t>Cuvette</a:t>
            </a:r>
            <a:r>
              <a:rPr kumimoji="0" lang="fr-FR" b="0" i="0" u="none" strike="noStrike" cap="none" normalizeH="0" baseline="0" dirty="0" smtClean="0">
                <a:ln>
                  <a:noFill/>
                </a:ln>
                <a:solidFill>
                  <a:srgbClr val="000000"/>
                </a:solidFill>
                <a:effectLst/>
                <a:latin typeface="Calibri" pitchFamily="34" charset="0"/>
                <a:ea typeface="LiberationSerif"/>
                <a:cs typeface="Times New Roman" pitchFamily="18" charset="0"/>
              </a:rPr>
              <a:t>: </a:t>
            </a:r>
            <a:r>
              <a:rPr kumimoji="0" lang="fr-FR" b="0" i="0" u="none" strike="noStrike" cap="none" normalizeH="0" baseline="0" dirty="0" smtClean="0">
                <a:ln>
                  <a:noFill/>
                </a:ln>
                <a:solidFill>
                  <a:srgbClr val="000000"/>
                </a:solidFill>
                <a:effectLst/>
                <a:latin typeface="Calibri" pitchFamily="34" charset="0"/>
                <a:ea typeface="LiberationSerif-Bold"/>
                <a:cs typeface="Times New Roman" pitchFamily="18" charset="0"/>
              </a:rPr>
              <a:t>Partie la plus basse de la </a:t>
            </a:r>
            <a:r>
              <a:rPr kumimoji="0" lang="fr-FR" b="0" i="0" u="none" strike="noStrike" cap="none" normalizeH="0" baseline="0" dirty="0" smtClean="0">
                <a:ln>
                  <a:noFill/>
                </a:ln>
                <a:solidFill>
                  <a:srgbClr val="9A33FF"/>
                </a:solidFill>
                <a:effectLst/>
                <a:latin typeface="Calibri" pitchFamily="34" charset="0"/>
                <a:ea typeface="LiberationSerif-Bold"/>
                <a:cs typeface="Times New Roman" pitchFamily="18" charset="0"/>
              </a:rPr>
              <a:t>gaine </a:t>
            </a:r>
            <a:r>
              <a:rPr kumimoji="0" lang="fr-FR" b="0" i="0" u="none" strike="noStrike" cap="none" normalizeH="0" baseline="0" dirty="0" smtClean="0">
                <a:ln>
                  <a:noFill/>
                </a:ln>
                <a:solidFill>
                  <a:srgbClr val="000000"/>
                </a:solidFill>
                <a:effectLst/>
                <a:latin typeface="Calibri" pitchFamily="34" charset="0"/>
                <a:ea typeface="LiberationSerif-Bold"/>
                <a:cs typeface="Times New Roman" pitchFamily="18" charset="0"/>
              </a:rPr>
              <a:t>de l'ascenseur contenant les </a:t>
            </a:r>
            <a:r>
              <a:rPr kumimoji="0" lang="fr-FR" b="0" i="0" u="none" strike="noStrike" cap="none" normalizeH="0" baseline="0" dirty="0" smtClean="0">
                <a:ln>
                  <a:noFill/>
                </a:ln>
                <a:solidFill>
                  <a:srgbClr val="9A33FF"/>
                </a:solidFill>
                <a:effectLst/>
                <a:latin typeface="Calibri" pitchFamily="34" charset="0"/>
                <a:ea typeface="LiberationSerif-Bold"/>
                <a:cs typeface="Times New Roman" pitchFamily="18" charset="0"/>
              </a:rPr>
              <a:t>poulies de renvoi </a:t>
            </a:r>
            <a:r>
              <a:rPr kumimoji="0" lang="fr-FR" b="0" i="0" u="none" strike="noStrike" cap="none" normalizeH="0" baseline="0" dirty="0" smtClean="0">
                <a:ln>
                  <a:noFill/>
                </a:ln>
                <a:solidFill>
                  <a:srgbClr val="000000"/>
                </a:solidFill>
                <a:effectLst/>
                <a:latin typeface="Calibri" pitchFamily="34" charset="0"/>
                <a:ea typeface="LiberationSerif-Bold"/>
                <a:cs typeface="Times New Roman" pitchFamily="18" charset="0"/>
              </a:rPr>
              <a:t>et les </a:t>
            </a:r>
            <a:r>
              <a:rPr kumimoji="0" lang="fr-FR" b="0" i="0" u="none" strike="noStrike" cap="none" normalizeH="0" baseline="0" dirty="0" smtClean="0">
                <a:ln>
                  <a:noFill/>
                </a:ln>
                <a:solidFill>
                  <a:srgbClr val="9A33FF"/>
                </a:solidFill>
                <a:effectLst/>
                <a:latin typeface="Calibri" pitchFamily="34" charset="0"/>
                <a:ea typeface="LiberationSerif-Bold"/>
                <a:cs typeface="Times New Roman" pitchFamily="18" charset="0"/>
              </a:rPr>
              <a:t>amortisseurs ;</a:t>
            </a:r>
          </a:p>
          <a:p>
            <a:pPr marL="0" marR="0" lvl="0" indent="0" algn="just" defTabSz="914400" rtl="0" eaLnBrk="1" fontAlgn="base" latinLnBrk="0" hangingPunct="1">
              <a:lnSpc>
                <a:spcPct val="100000"/>
              </a:lnSpc>
              <a:spcBef>
                <a:spcPct val="0"/>
              </a:spcBef>
              <a:spcAft>
                <a:spcPct val="0"/>
              </a:spcAft>
              <a:buClrTx/>
              <a:buSzTx/>
              <a:tabLst/>
            </a:pP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rgbClr val="000000"/>
                </a:solidFill>
                <a:effectLst/>
                <a:latin typeface="Calibri" pitchFamily="34" charset="0"/>
                <a:ea typeface="LiberationSerif"/>
                <a:cs typeface="Times New Roman" pitchFamily="18" charset="0"/>
              </a:rPr>
              <a:t> </a:t>
            </a:r>
            <a:r>
              <a:rPr kumimoji="0" lang="fr-FR" b="1" i="0" u="none" strike="noStrike" cap="none" normalizeH="0" baseline="0" dirty="0" smtClean="0">
                <a:ln>
                  <a:noFill/>
                </a:ln>
                <a:solidFill>
                  <a:srgbClr val="000000"/>
                </a:solidFill>
                <a:effectLst/>
                <a:latin typeface="Calibri" pitchFamily="34" charset="0"/>
                <a:ea typeface="LiberationSerif"/>
                <a:cs typeface="Times New Roman" pitchFamily="18" charset="0"/>
              </a:rPr>
              <a:t>Amortisseurs</a:t>
            </a:r>
            <a:r>
              <a:rPr kumimoji="0" lang="fr-FR" b="0" i="0" u="none" strike="noStrike" cap="none" normalizeH="0" baseline="0" dirty="0" smtClean="0">
                <a:ln>
                  <a:noFill/>
                </a:ln>
                <a:solidFill>
                  <a:srgbClr val="000000"/>
                </a:solidFill>
                <a:effectLst/>
                <a:latin typeface="Calibri" pitchFamily="34" charset="0"/>
                <a:ea typeface="LiberationSerif"/>
                <a:cs typeface="Times New Roman" pitchFamily="18" charset="0"/>
              </a:rPr>
              <a:t>: </a:t>
            </a:r>
            <a:r>
              <a:rPr kumimoji="0" lang="fr-FR" b="0" i="0" u="none" strike="noStrike" cap="none" normalizeH="0" baseline="0" dirty="0" smtClean="0">
                <a:ln>
                  <a:noFill/>
                </a:ln>
                <a:solidFill>
                  <a:srgbClr val="000000"/>
                </a:solidFill>
                <a:effectLst/>
                <a:latin typeface="Calibri" pitchFamily="34" charset="0"/>
                <a:ea typeface="LiberationSerif-Bold"/>
                <a:cs typeface="Times New Roman" pitchFamily="18" charset="0"/>
              </a:rPr>
              <a:t>Ressorts puissants places en </a:t>
            </a:r>
            <a:r>
              <a:rPr kumimoji="0" lang="fr-FR" b="0" i="0" u="none" strike="noStrike" cap="none" normalizeH="0" baseline="0" dirty="0" smtClean="0">
                <a:ln>
                  <a:noFill/>
                </a:ln>
                <a:solidFill>
                  <a:srgbClr val="9A33FF"/>
                </a:solidFill>
                <a:effectLst/>
                <a:latin typeface="Calibri" pitchFamily="34" charset="0"/>
                <a:ea typeface="LiberationSerif-Bold"/>
                <a:cs typeface="Times New Roman" pitchFamily="18" charset="0"/>
              </a:rPr>
              <a:t>cuvette </a:t>
            </a:r>
            <a:r>
              <a:rPr kumimoji="0" lang="fr-FR" b="0" i="0" u="none" strike="noStrike" cap="none" normalizeH="0" baseline="0" dirty="0" smtClean="0">
                <a:ln>
                  <a:noFill/>
                </a:ln>
                <a:solidFill>
                  <a:srgbClr val="000000"/>
                </a:solidFill>
                <a:effectLst/>
                <a:latin typeface="Calibri" pitchFamily="34" charset="0"/>
                <a:ea typeface="LiberationSerif-Bold"/>
                <a:cs typeface="Times New Roman" pitchFamily="18" charset="0"/>
              </a:rPr>
              <a:t>et destinés à ralentir la </a:t>
            </a:r>
            <a:r>
              <a:rPr kumimoji="0" lang="fr-FR" b="0" i="0" u="none" strike="noStrike" cap="none" normalizeH="0" baseline="0" dirty="0" smtClean="0">
                <a:ln>
                  <a:noFill/>
                </a:ln>
                <a:solidFill>
                  <a:srgbClr val="9A33FF"/>
                </a:solidFill>
                <a:effectLst/>
                <a:latin typeface="Calibri" pitchFamily="34" charset="0"/>
                <a:ea typeface="LiberationSerif-Bold"/>
                <a:cs typeface="Times New Roman" pitchFamily="18" charset="0"/>
              </a:rPr>
              <a:t>suspension cabine </a:t>
            </a:r>
            <a:r>
              <a:rPr kumimoji="0" lang="fr-FR" b="0" i="0" u="none" strike="noStrike" cap="none" normalizeH="0" baseline="0" dirty="0" smtClean="0">
                <a:ln>
                  <a:noFill/>
                </a:ln>
                <a:solidFill>
                  <a:srgbClr val="000000"/>
                </a:solidFill>
                <a:effectLst/>
                <a:latin typeface="Calibri" pitchFamily="34" charset="0"/>
                <a:ea typeface="LiberationSerif-Bold"/>
                <a:cs typeface="Times New Roman" pitchFamily="18" charset="0"/>
              </a:rPr>
              <a:t>ou le </a:t>
            </a:r>
            <a:r>
              <a:rPr kumimoji="0" lang="fr-FR" b="0" i="0" u="none" strike="noStrike" cap="none" normalizeH="0" baseline="0" dirty="0" smtClean="0">
                <a:ln>
                  <a:noFill/>
                </a:ln>
                <a:solidFill>
                  <a:srgbClr val="9A33FF"/>
                </a:solidFill>
                <a:effectLst/>
                <a:latin typeface="Calibri" pitchFamily="34" charset="0"/>
                <a:ea typeface="LiberationSerif-Bold"/>
                <a:cs typeface="Times New Roman" pitchFamily="18" charset="0"/>
              </a:rPr>
              <a:t>contrepoids </a:t>
            </a:r>
            <a:r>
              <a:rPr kumimoji="0" lang="fr-FR" b="0" i="0" u="none" strike="noStrike" cap="none" normalizeH="0" baseline="0" dirty="0" smtClean="0">
                <a:ln>
                  <a:noFill/>
                </a:ln>
                <a:solidFill>
                  <a:srgbClr val="000000"/>
                </a:solidFill>
                <a:effectLst/>
                <a:latin typeface="Calibri" pitchFamily="34" charset="0"/>
                <a:ea typeface="LiberationSerif-Bold"/>
                <a:cs typeface="Times New Roman" pitchFamily="18" charset="0"/>
              </a:rPr>
              <a:t>en cas de dépassement des "</a:t>
            </a:r>
            <a:r>
              <a:rPr kumimoji="0" lang="fr-FR" b="0" i="0" u="none" strike="noStrike" cap="none" normalizeH="0" baseline="0" dirty="0" smtClean="0">
                <a:ln>
                  <a:noFill/>
                </a:ln>
                <a:solidFill>
                  <a:srgbClr val="9A33FF"/>
                </a:solidFill>
                <a:effectLst/>
                <a:latin typeface="Calibri" pitchFamily="34" charset="0"/>
                <a:ea typeface="LiberationSerif-Bold"/>
                <a:cs typeface="Times New Roman" pitchFamily="18" charset="0"/>
              </a:rPr>
              <a:t>fin de course</a:t>
            </a:r>
            <a:r>
              <a:rPr kumimoji="0" lang="fr-FR" b="0" i="0" u="none" strike="noStrike" cap="none" normalizeH="0" baseline="0" dirty="0" smtClean="0">
                <a:ln>
                  <a:noFill/>
                </a:ln>
                <a:solidFill>
                  <a:srgbClr val="000000"/>
                </a:solidFill>
                <a:effectLst/>
                <a:latin typeface="Calibri" pitchFamily="34" charset="0"/>
                <a:ea typeface="LiberationSerif-Bold"/>
                <a:cs typeface="Times New Roman" pitchFamily="18" charset="0"/>
              </a:rPr>
              <a:t>" de sécurité. Dans le cas d'un ascenseur a grande vitesse, on utilise des amortisseurs a huile </a:t>
            </a:r>
            <a:r>
              <a:rPr kumimoji="0" lang="fr-FR" b="0" i="1" u="none" strike="noStrike" cap="none" normalizeH="0" baseline="0" dirty="0" smtClean="0">
                <a:ln>
                  <a:noFill/>
                </a:ln>
                <a:solidFill>
                  <a:srgbClr val="000000"/>
                </a:solidFill>
                <a:effectLst/>
                <a:latin typeface="Calibri" pitchFamily="34" charset="0"/>
                <a:ea typeface="LiberationSerif"/>
                <a:cs typeface="Times New Roman" pitchFamily="18" charset="0"/>
              </a:rPr>
              <a:t>(Figure)</a:t>
            </a: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 name="Image 4"/>
          <p:cNvPicPr/>
          <p:nvPr/>
        </p:nvPicPr>
        <p:blipFill>
          <a:blip r:embed="rId2"/>
          <a:srcRect/>
          <a:stretch>
            <a:fillRect/>
          </a:stretch>
        </p:blipFill>
        <p:spPr bwMode="auto">
          <a:xfrm>
            <a:off x="1714480" y="2000240"/>
            <a:ext cx="5760720" cy="4606773"/>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1" y="0"/>
            <a:ext cx="9143999"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Fin de course</a:t>
            </a:r>
            <a:r>
              <a:rPr kumimoji="0" lang="fr-FR" sz="2400"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 </a:t>
            </a:r>
            <a:r>
              <a:rPr kumimoji="0" lang="fr-FR" sz="2400" b="0" i="0" u="none" strike="noStrike" cap="none" normalizeH="0" baseline="0" dirty="0" smtClean="0">
                <a:ln>
                  <a:noFill/>
                </a:ln>
                <a:solidFill>
                  <a:srgbClr val="000000"/>
                </a:solidFill>
                <a:effectLst/>
                <a:latin typeface="Calibri" pitchFamily="34" charset="0"/>
                <a:ea typeface="LiberationSerif" charset="-128"/>
                <a:cs typeface="Times New Roman" pitchFamily="18" charset="0"/>
              </a:rPr>
              <a:t>Contact de sécurité placé généralement en </a:t>
            </a:r>
            <a:r>
              <a:rPr kumimoji="0" lang="fr-FR" sz="2400" b="0" i="0" u="none" strike="noStrike" cap="none" normalizeH="0" baseline="0" dirty="0" smtClean="0">
                <a:ln>
                  <a:noFill/>
                </a:ln>
                <a:solidFill>
                  <a:srgbClr val="9A33FF"/>
                </a:solidFill>
                <a:effectLst/>
                <a:latin typeface="Calibri" pitchFamily="34" charset="0"/>
                <a:ea typeface="LiberationSerif" charset="-128"/>
                <a:cs typeface="Times New Roman" pitchFamily="18" charset="0"/>
              </a:rPr>
              <a:t>gaine </a:t>
            </a:r>
            <a:r>
              <a:rPr kumimoji="0" lang="fr-FR" sz="2400" b="0" i="0" u="none" strike="noStrike" cap="none" normalizeH="0" baseline="0" dirty="0" smtClean="0">
                <a:ln>
                  <a:noFill/>
                </a:ln>
                <a:solidFill>
                  <a:srgbClr val="000000"/>
                </a:solidFill>
                <a:effectLst/>
                <a:latin typeface="Calibri" pitchFamily="34" charset="0"/>
                <a:ea typeface="LiberationSerif" charset="-128"/>
                <a:cs typeface="Times New Roman" pitchFamily="18" charset="0"/>
              </a:rPr>
              <a:t>et destiné à stopper l'ascenseur en cas de dépassement de sa course normale. La fin de course peut aussi se trouver en machinerie. Dans ce cas, il est actionne soit par le </a:t>
            </a:r>
            <a:r>
              <a:rPr kumimoji="0" lang="fr-FR" sz="2400" b="0" i="0" u="none" strike="noStrike" cap="none" normalizeH="0" baseline="0" dirty="0" smtClean="0">
                <a:ln>
                  <a:noFill/>
                </a:ln>
                <a:solidFill>
                  <a:srgbClr val="9A33FF"/>
                </a:solidFill>
                <a:effectLst/>
                <a:latin typeface="Calibri" pitchFamily="34" charset="0"/>
                <a:ea typeface="LiberationSerif" charset="-128"/>
                <a:cs typeface="Times New Roman" pitchFamily="18" charset="0"/>
              </a:rPr>
              <a:t>tambour de traction </a:t>
            </a:r>
            <a:r>
              <a:rPr kumimoji="0" lang="fr-FR" sz="2400" b="0" i="0" u="none" strike="noStrike" cap="none" normalizeH="0" baseline="0" dirty="0" smtClean="0">
                <a:ln>
                  <a:noFill/>
                </a:ln>
                <a:solidFill>
                  <a:srgbClr val="000000"/>
                </a:solidFill>
                <a:effectLst/>
                <a:latin typeface="Calibri" pitchFamily="34" charset="0"/>
                <a:ea typeface="LiberationSerif" charset="-128"/>
                <a:cs typeface="Times New Roman" pitchFamily="18" charset="0"/>
              </a:rPr>
              <a:t>soit par le </a:t>
            </a:r>
            <a:r>
              <a:rPr kumimoji="0" lang="fr-FR" sz="2400" b="0" i="0" u="none" strike="noStrike" cap="none" normalizeH="0" baseline="0" dirty="0" smtClean="0">
                <a:ln>
                  <a:noFill/>
                </a:ln>
                <a:solidFill>
                  <a:srgbClr val="9A33FF"/>
                </a:solidFill>
                <a:effectLst/>
                <a:latin typeface="Calibri" pitchFamily="34" charset="0"/>
                <a:ea typeface="LiberationSerif" charset="-128"/>
                <a:cs typeface="Times New Roman" pitchFamily="18" charset="0"/>
              </a:rPr>
              <a:t>câble du limiteur</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 name="Image 4"/>
          <p:cNvPicPr/>
          <p:nvPr/>
        </p:nvPicPr>
        <p:blipFill>
          <a:blip r:embed="rId2"/>
          <a:srcRect/>
          <a:stretch>
            <a:fillRect/>
          </a:stretch>
        </p:blipFill>
        <p:spPr bwMode="auto">
          <a:xfrm>
            <a:off x="1714480" y="1643050"/>
            <a:ext cx="7215238" cy="5000660"/>
          </a:xfrm>
          <a:prstGeom prst="rect">
            <a:avLst/>
          </a:prstGeom>
          <a:noFill/>
          <a:ln w="28575">
            <a:solidFill>
              <a:schemeClr val="tx1"/>
            </a:solid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0" y="285728"/>
            <a:ext cx="9144000" cy="53245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rgbClr val="000000"/>
                </a:solidFill>
                <a:effectLst/>
                <a:latin typeface="Calibri" pitchFamily="34" charset="0"/>
                <a:ea typeface="LiberationSerif"/>
                <a:cs typeface="Times New Roman" pitchFamily="18" charset="0"/>
              </a:rPr>
              <a:t>Câble de sélecteur d'étage</a:t>
            </a:r>
            <a:r>
              <a:rPr kumimoji="0" lang="fr-FR" sz="2000" b="0" i="0" u="none" strike="noStrike" cap="none" normalizeH="0" baseline="0" dirty="0" smtClean="0">
                <a:ln>
                  <a:noFill/>
                </a:ln>
                <a:solidFill>
                  <a:srgbClr val="000000"/>
                </a:solidFill>
                <a:effectLst/>
                <a:latin typeface="Calibri" pitchFamily="34" charset="0"/>
                <a:ea typeface="LiberationSerif"/>
                <a:cs typeface="Times New Roman" pitchFamily="18" charset="0"/>
              </a:rPr>
              <a:t>: </a:t>
            </a:r>
            <a:r>
              <a:rPr kumimoji="0" lang="fr-FR" sz="20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Généralement, les </a:t>
            </a:r>
            <a:r>
              <a:rPr kumimoji="0" lang="fr-FR" sz="2000" b="0" i="0" u="none" strike="noStrike" cap="none" normalizeH="0" baseline="0" dirty="0" smtClean="0">
                <a:ln>
                  <a:noFill/>
                </a:ln>
                <a:solidFill>
                  <a:srgbClr val="9A33FF"/>
                </a:solidFill>
                <a:effectLst/>
                <a:latin typeface="Calibri" pitchFamily="34" charset="0"/>
                <a:ea typeface="LiberationSerif-Bold"/>
                <a:cs typeface="Times New Roman" pitchFamily="18" charset="0"/>
              </a:rPr>
              <a:t>sélecteurs d'étage </a:t>
            </a:r>
            <a:r>
              <a:rPr kumimoji="0" lang="fr-FR" sz="20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mécaniques sont entraines par le </a:t>
            </a:r>
            <a:r>
              <a:rPr kumimoji="0" lang="fr-FR" sz="2000" b="0" i="0" u="none" strike="noStrike" cap="none" normalizeH="0" baseline="0" dirty="0" smtClean="0">
                <a:ln>
                  <a:noFill/>
                </a:ln>
                <a:solidFill>
                  <a:srgbClr val="9A33FF"/>
                </a:solidFill>
                <a:effectLst/>
                <a:latin typeface="Calibri" pitchFamily="34" charset="0"/>
                <a:ea typeface="LiberationSerif-Bold"/>
                <a:cs typeface="Times New Roman" pitchFamily="18" charset="0"/>
              </a:rPr>
              <a:t>treuil </a:t>
            </a:r>
            <a:r>
              <a:rPr kumimoji="0" lang="fr-FR" sz="20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ou le </a:t>
            </a:r>
            <a:r>
              <a:rPr kumimoji="0" lang="fr-FR" sz="2000" b="0" i="0" u="none" strike="noStrike" cap="none" normalizeH="0" baseline="0" dirty="0" smtClean="0">
                <a:ln>
                  <a:noFill/>
                </a:ln>
                <a:solidFill>
                  <a:srgbClr val="9A33FF"/>
                </a:solidFill>
                <a:effectLst/>
                <a:latin typeface="Calibri" pitchFamily="34" charset="0"/>
                <a:ea typeface="LiberationSerif-Bold"/>
                <a:cs typeface="Times New Roman" pitchFamily="18" charset="0"/>
              </a:rPr>
              <a:t>limiteur de vitesse</a:t>
            </a:r>
            <a:r>
              <a:rPr kumimoji="0" lang="fr-FR" sz="20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 Cependant, certains sélecteurs d'étage ont leur propre câble d'entrainement. Celui-ci, relie entre la </a:t>
            </a:r>
            <a:r>
              <a:rPr kumimoji="0" lang="fr-FR" sz="2000" b="0" i="0" u="none" strike="noStrike" cap="none" normalizeH="0" baseline="0" dirty="0" smtClean="0">
                <a:ln>
                  <a:noFill/>
                </a:ln>
                <a:solidFill>
                  <a:srgbClr val="9A33FF"/>
                </a:solidFill>
                <a:effectLst/>
                <a:latin typeface="Calibri" pitchFamily="34" charset="0"/>
                <a:ea typeface="LiberationSerif-Bold"/>
                <a:cs typeface="Times New Roman" pitchFamily="18" charset="0"/>
              </a:rPr>
              <a:t>cabine d'ascenseur </a:t>
            </a:r>
            <a:r>
              <a:rPr kumimoji="0" lang="fr-FR" sz="20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et le </a:t>
            </a:r>
            <a:r>
              <a:rPr kumimoji="0" lang="fr-FR" sz="2000" b="0" i="0" u="none" strike="noStrike" cap="none" normalizeH="0" baseline="0" dirty="0" smtClean="0">
                <a:ln>
                  <a:noFill/>
                </a:ln>
                <a:solidFill>
                  <a:srgbClr val="9A33FF"/>
                </a:solidFill>
                <a:effectLst/>
                <a:latin typeface="Calibri" pitchFamily="34" charset="0"/>
                <a:ea typeface="LiberationSerif-Bold"/>
                <a:cs typeface="Times New Roman" pitchFamily="18" charset="0"/>
              </a:rPr>
              <a:t>contrepoids </a:t>
            </a:r>
            <a:r>
              <a:rPr kumimoji="0" lang="fr-FR" sz="20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entraine un petit tambour qui actionne le sélecteur d'étage.</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rgbClr val="000000"/>
                </a:solidFill>
                <a:effectLst/>
                <a:latin typeface="Calibri" pitchFamily="34" charset="0"/>
                <a:ea typeface="LiberationSerif"/>
                <a:cs typeface="Times New Roman" pitchFamily="18" charset="0"/>
              </a:rPr>
              <a:t> </a:t>
            </a:r>
            <a:r>
              <a:rPr kumimoji="0" lang="fr-FR" sz="2000" b="1" i="0" u="none" strike="noStrike" cap="none" normalizeH="0" baseline="0" dirty="0" smtClean="0">
                <a:ln>
                  <a:noFill/>
                </a:ln>
                <a:solidFill>
                  <a:srgbClr val="000000"/>
                </a:solidFill>
                <a:effectLst/>
                <a:latin typeface="Calibri" pitchFamily="34" charset="0"/>
                <a:ea typeface="LiberationSerif"/>
                <a:cs typeface="Times New Roman" pitchFamily="18" charset="0"/>
              </a:rPr>
              <a:t>Machinerie</a:t>
            </a:r>
            <a:r>
              <a:rPr kumimoji="0" lang="fr-FR" sz="2000" b="0" i="0" u="none" strike="noStrike" cap="none" normalizeH="0" baseline="0" dirty="0" smtClean="0">
                <a:ln>
                  <a:noFill/>
                </a:ln>
                <a:solidFill>
                  <a:srgbClr val="000000"/>
                </a:solidFill>
                <a:effectLst/>
                <a:latin typeface="Calibri" pitchFamily="34" charset="0"/>
                <a:ea typeface="LiberationSerif"/>
                <a:cs typeface="Times New Roman" pitchFamily="18" charset="0"/>
              </a:rPr>
              <a:t>: </a:t>
            </a:r>
            <a:r>
              <a:rPr kumimoji="0" lang="fr-FR" sz="20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Local généralement place au-dessus de la </a:t>
            </a:r>
            <a:r>
              <a:rPr kumimoji="0" lang="fr-FR" sz="2000" b="0" i="0" u="none" strike="noStrike" cap="none" normalizeH="0" baseline="0" dirty="0" smtClean="0">
                <a:ln>
                  <a:noFill/>
                </a:ln>
                <a:solidFill>
                  <a:srgbClr val="9A33FF"/>
                </a:solidFill>
                <a:effectLst/>
                <a:latin typeface="Calibri" pitchFamily="34" charset="0"/>
                <a:ea typeface="LiberationSerif-Bold"/>
                <a:cs typeface="Times New Roman" pitchFamily="18" charset="0"/>
              </a:rPr>
              <a:t>gaine </a:t>
            </a:r>
            <a:r>
              <a:rPr kumimoji="0" lang="fr-FR" sz="20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et destiné à contenir l'</a:t>
            </a:r>
            <a:r>
              <a:rPr kumimoji="0" lang="fr-FR" sz="2000" b="0" i="0" u="none" strike="noStrike" cap="none" normalizeH="0" baseline="0" dirty="0" smtClean="0">
                <a:ln>
                  <a:noFill/>
                </a:ln>
                <a:solidFill>
                  <a:srgbClr val="9A33FF"/>
                </a:solidFill>
                <a:effectLst/>
                <a:latin typeface="Calibri" pitchFamily="34" charset="0"/>
                <a:ea typeface="LiberationSerif-Bold"/>
                <a:cs typeface="Times New Roman" pitchFamily="18" charset="0"/>
              </a:rPr>
              <a:t>appareillage </a:t>
            </a:r>
            <a:r>
              <a:rPr kumimoji="0" lang="fr-FR" sz="20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et le </a:t>
            </a:r>
            <a:r>
              <a:rPr kumimoji="0" lang="fr-FR" sz="2000" b="0" i="0" u="none" strike="noStrike" cap="none" normalizeH="0" baseline="0" dirty="0" smtClean="0">
                <a:ln>
                  <a:noFill/>
                </a:ln>
                <a:solidFill>
                  <a:srgbClr val="9A33FF"/>
                </a:solidFill>
                <a:effectLst/>
                <a:latin typeface="Calibri" pitchFamily="34" charset="0"/>
                <a:ea typeface="LiberationSerif-Bold"/>
                <a:cs typeface="Times New Roman" pitchFamily="18" charset="0"/>
              </a:rPr>
              <a:t>système de traction</a:t>
            </a:r>
            <a:r>
              <a:rPr kumimoji="0" lang="fr-FR" sz="20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 Aussi appelé "salle des machines "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rgbClr val="000000"/>
                </a:solidFill>
                <a:effectLst/>
                <a:latin typeface="Calibri" pitchFamily="34" charset="0"/>
                <a:ea typeface="LiberationSerif"/>
                <a:cs typeface="Times New Roman" pitchFamily="18" charset="0"/>
              </a:rPr>
              <a:t> </a:t>
            </a:r>
            <a:r>
              <a:rPr kumimoji="0" lang="fr-FR" sz="2000" b="1" i="0" u="none" strike="noStrike" cap="none" normalizeH="0" baseline="0" dirty="0" smtClean="0">
                <a:ln>
                  <a:noFill/>
                </a:ln>
                <a:solidFill>
                  <a:srgbClr val="000000"/>
                </a:solidFill>
                <a:effectLst/>
                <a:latin typeface="Calibri" pitchFamily="34" charset="0"/>
                <a:ea typeface="LiberationSerif-Bold"/>
                <a:cs typeface="Times New Roman" pitchFamily="18" charset="0"/>
              </a:rPr>
              <a:t>Appareillage</a:t>
            </a:r>
            <a:r>
              <a:rPr kumimoji="0" lang="fr-FR" sz="2000" b="0" i="0" u="none" strike="noStrike" cap="none" normalizeH="0" baseline="0" dirty="0" smtClean="0">
                <a:ln>
                  <a:noFill/>
                </a:ln>
                <a:solidFill>
                  <a:srgbClr val="000000"/>
                </a:solidFill>
                <a:effectLst/>
                <a:latin typeface="Calibri" pitchFamily="34" charset="0"/>
                <a:ea typeface="LiberationSerif"/>
                <a:cs typeface="Times New Roman" pitchFamily="18" charset="0"/>
              </a:rPr>
              <a:t>: Armoire placée en </a:t>
            </a:r>
            <a:r>
              <a:rPr kumimoji="0" lang="fr-FR" sz="2000" b="0" i="0" u="none" strike="noStrike" cap="none" normalizeH="0" baseline="0" dirty="0" smtClean="0">
                <a:ln>
                  <a:noFill/>
                </a:ln>
                <a:solidFill>
                  <a:srgbClr val="9A33FF"/>
                </a:solidFill>
                <a:effectLst/>
                <a:latin typeface="Calibri" pitchFamily="34" charset="0"/>
                <a:ea typeface="LiberationSerif"/>
                <a:cs typeface="Times New Roman" pitchFamily="18" charset="0"/>
              </a:rPr>
              <a:t>machinerie </a:t>
            </a:r>
            <a:r>
              <a:rPr kumimoji="0" lang="fr-FR" sz="2000" b="0" i="0" u="none" strike="noStrike" cap="none" normalizeH="0" baseline="0" dirty="0" smtClean="0">
                <a:ln>
                  <a:noFill/>
                </a:ln>
                <a:solidFill>
                  <a:srgbClr val="000000"/>
                </a:solidFill>
                <a:effectLst/>
                <a:latin typeface="Calibri" pitchFamily="34" charset="0"/>
                <a:ea typeface="LiberationSerif"/>
                <a:cs typeface="Times New Roman" pitchFamily="18" charset="0"/>
              </a:rPr>
              <a:t>et contenant les relais, et autres équipements destinés à commander l'ascenseur.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rgbClr val="000000"/>
                </a:solidFill>
                <a:effectLst/>
                <a:latin typeface="Calibri" pitchFamily="34" charset="0"/>
                <a:ea typeface="LiberationSerif"/>
                <a:cs typeface="Times New Roman" pitchFamily="18" charset="0"/>
              </a:rPr>
              <a:t> </a:t>
            </a:r>
            <a:r>
              <a:rPr kumimoji="0" lang="fr-FR" sz="2000" b="1" i="0" u="none" strike="noStrike" cap="none" normalizeH="0" baseline="0" dirty="0" smtClean="0">
                <a:ln>
                  <a:noFill/>
                </a:ln>
                <a:solidFill>
                  <a:srgbClr val="000000"/>
                </a:solidFill>
                <a:effectLst/>
                <a:latin typeface="Calibri" pitchFamily="34" charset="0"/>
                <a:ea typeface="LiberationSerif"/>
                <a:cs typeface="Times New Roman" pitchFamily="18" charset="0"/>
              </a:rPr>
              <a:t>Treuil</a:t>
            </a:r>
            <a:r>
              <a:rPr kumimoji="0" lang="fr-FR" sz="2000" b="0" i="0" u="none" strike="noStrike" cap="none" normalizeH="0" baseline="0" dirty="0" smtClean="0">
                <a:ln>
                  <a:noFill/>
                </a:ln>
                <a:solidFill>
                  <a:srgbClr val="000000"/>
                </a:solidFill>
                <a:effectLst/>
                <a:latin typeface="Calibri" pitchFamily="34" charset="0"/>
                <a:ea typeface="LiberationSerif"/>
                <a:cs typeface="Times New Roman" pitchFamily="18" charset="0"/>
              </a:rPr>
              <a:t>: </a:t>
            </a:r>
            <a:r>
              <a:rPr kumimoji="0" lang="fr-FR" sz="20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Machine composée d'un dispositif de freinage et d'un moteur et destinée à actionner les </a:t>
            </a:r>
            <a:r>
              <a:rPr kumimoji="0" lang="fr-FR" sz="2000" b="0" i="0" u="none" strike="noStrike" cap="none" normalizeH="0" baseline="0" dirty="0" smtClean="0">
                <a:ln>
                  <a:noFill/>
                </a:ln>
                <a:solidFill>
                  <a:srgbClr val="9A33FF"/>
                </a:solidFill>
                <a:effectLst/>
                <a:latin typeface="Calibri" pitchFamily="34" charset="0"/>
                <a:ea typeface="LiberationSerif-Bold"/>
                <a:cs typeface="Times New Roman" pitchFamily="18" charset="0"/>
              </a:rPr>
              <a:t>câbles de traction </a:t>
            </a:r>
            <a:r>
              <a:rPr kumimoji="0" lang="fr-FR" sz="20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de l'ascenseur. On distingue trois types de treuil : </a:t>
            </a:r>
          </a:p>
          <a:p>
            <a:pPr marL="900113" marR="0" lvl="0" indent="174625" algn="l" defTabSz="914400" rtl="0" eaLnBrk="0" fontAlgn="base" latinLnBrk="0" hangingPunct="0">
              <a:lnSpc>
                <a:spcPct val="100000"/>
              </a:lnSpc>
              <a:spcBef>
                <a:spcPct val="0"/>
              </a:spcBef>
              <a:spcAft>
                <a:spcPct val="0"/>
              </a:spcAft>
              <a:buClrTx/>
              <a:buSzTx/>
              <a:buFont typeface="Wingdings" pitchFamily="2" charset="2"/>
              <a:buChar char="§"/>
              <a:tabLst/>
            </a:pPr>
            <a:r>
              <a:rPr kumimoji="0" lang="fr-FR" sz="20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Les anciennes machines à </a:t>
            </a:r>
            <a:r>
              <a:rPr kumimoji="0" lang="fr-FR" sz="2000" b="0" i="0" u="none" strike="noStrike" cap="none" normalizeH="0" baseline="0" dirty="0" smtClean="0">
                <a:ln>
                  <a:noFill/>
                </a:ln>
                <a:solidFill>
                  <a:srgbClr val="9A33FF"/>
                </a:solidFill>
                <a:effectLst/>
                <a:latin typeface="Calibri" pitchFamily="34" charset="0"/>
                <a:ea typeface="LiberationSerif-Bold"/>
                <a:cs typeface="Times New Roman" pitchFamily="18" charset="0"/>
              </a:rPr>
              <a:t>tambour de traction</a:t>
            </a:r>
            <a:r>
              <a:rPr kumimoji="0" lang="fr-FR" sz="20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 </a:t>
            </a:r>
          </a:p>
          <a:p>
            <a:pPr marL="987425" marR="0" lvl="0" algn="l" defTabSz="914400" rtl="0" eaLnBrk="0" fontAlgn="base" latinLnBrk="0" hangingPunct="0">
              <a:lnSpc>
                <a:spcPct val="100000"/>
              </a:lnSpc>
              <a:spcBef>
                <a:spcPct val="0"/>
              </a:spcBef>
              <a:spcAft>
                <a:spcPct val="0"/>
              </a:spcAft>
              <a:buClrTx/>
              <a:buSzTx/>
              <a:buFont typeface="Wingdings" pitchFamily="2" charset="2"/>
              <a:buChar char="§"/>
              <a:tabLst/>
            </a:pPr>
            <a:r>
              <a:rPr lang="fr-FR" sz="2000" dirty="0">
                <a:solidFill>
                  <a:srgbClr val="000000"/>
                </a:solidFill>
                <a:latin typeface="Calibri" pitchFamily="34" charset="0"/>
                <a:ea typeface="LiberationSerif-Bold"/>
                <a:cs typeface="Times New Roman" pitchFamily="18" charset="0"/>
              </a:rPr>
              <a:t> </a:t>
            </a:r>
            <a:r>
              <a:rPr lang="fr-FR" sz="2000" dirty="0" smtClean="0">
                <a:solidFill>
                  <a:srgbClr val="000000"/>
                </a:solidFill>
                <a:latin typeface="Calibri" pitchFamily="34" charset="0"/>
                <a:ea typeface="LiberationSerif-Bold"/>
                <a:cs typeface="Times New Roman" pitchFamily="18" charset="0"/>
              </a:rPr>
              <a:t>  </a:t>
            </a:r>
            <a:r>
              <a:rPr kumimoji="0" lang="fr-FR" sz="20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Les machines, équipées d'un </a:t>
            </a:r>
            <a:r>
              <a:rPr kumimoji="0" lang="fr-FR" sz="2000" b="0" i="0" u="none" strike="noStrike" cap="none" normalizeH="0" baseline="0" dirty="0" smtClean="0">
                <a:ln>
                  <a:noFill/>
                </a:ln>
                <a:solidFill>
                  <a:srgbClr val="9A33FF"/>
                </a:solidFill>
                <a:effectLst/>
                <a:latin typeface="Calibri" pitchFamily="34" charset="0"/>
                <a:ea typeface="LiberationSerif-Bold"/>
                <a:cs typeface="Times New Roman" pitchFamily="18" charset="0"/>
              </a:rPr>
              <a:t>réducteur</a:t>
            </a:r>
            <a:r>
              <a:rPr kumimoji="0" lang="fr-FR" sz="20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 </a:t>
            </a:r>
            <a:r>
              <a:rPr kumimoji="0" lang="fr-FR" sz="2000" b="0" i="0" u="none" strike="noStrike" cap="none" normalizeH="0" baseline="0" dirty="0" err="1" smtClean="0">
                <a:ln>
                  <a:noFill/>
                </a:ln>
                <a:solidFill>
                  <a:srgbClr val="000000"/>
                </a:solidFill>
                <a:effectLst/>
                <a:latin typeface="Calibri" pitchFamily="34" charset="0"/>
                <a:ea typeface="LiberationSerif-Bold"/>
                <a:cs typeface="Times New Roman" pitchFamily="18" charset="0"/>
              </a:rPr>
              <a:t>appelees</a:t>
            </a:r>
            <a:r>
              <a:rPr kumimoji="0" lang="fr-FR" sz="20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 </a:t>
            </a:r>
            <a:r>
              <a:rPr kumimoji="0" lang="fr-FR" sz="2000" b="0" i="0" u="none" strike="noStrike" cap="none" normalizeH="0" baseline="0" dirty="0" err="1" smtClean="0">
                <a:ln>
                  <a:noFill/>
                </a:ln>
                <a:solidFill>
                  <a:srgbClr val="9A33FF"/>
                </a:solidFill>
                <a:effectLst/>
                <a:latin typeface="Calibri" pitchFamily="34" charset="0"/>
                <a:ea typeface="LiberationSerif-Bold"/>
                <a:cs typeface="Times New Roman" pitchFamily="18" charset="0"/>
              </a:rPr>
              <a:t>Geared</a:t>
            </a:r>
            <a:r>
              <a:rPr kumimoji="0" lang="fr-FR" sz="2000" b="0" i="0" u="none" strike="noStrike" cap="none" normalizeH="0" baseline="0" dirty="0" smtClean="0">
                <a:ln>
                  <a:noFill/>
                </a:ln>
                <a:solidFill>
                  <a:srgbClr val="9A33FF"/>
                </a:solidFill>
                <a:effectLst/>
                <a:latin typeface="Calibri" pitchFamily="34" charset="0"/>
                <a:ea typeface="LiberationSerif-Bold"/>
                <a:cs typeface="Times New Roman" pitchFamily="18" charset="0"/>
              </a:rPr>
              <a:t> </a:t>
            </a:r>
            <a:r>
              <a:rPr kumimoji="0" lang="fr-FR" sz="20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a:t>
            </a:r>
            <a:r>
              <a:rPr kumimoji="0" lang="fr-FR" sz="14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avec boite de vitess</a:t>
            </a:r>
            <a:r>
              <a:rPr kumimoji="0" lang="fr-FR" b="0" i="0" u="none" strike="noStrike" cap="none" normalizeH="0" baseline="0" dirty="0" smtClean="0">
                <a:ln>
                  <a:noFill/>
                </a:ln>
                <a:solidFill>
                  <a:srgbClr val="000000"/>
                </a:solidFill>
                <a:effectLst/>
                <a:latin typeface="Calibri" pitchFamily="34" charset="0"/>
                <a:ea typeface="LiberationSerif-Bold"/>
                <a:cs typeface="Times New Roman" pitchFamily="18" charset="0"/>
              </a:rPr>
              <a:t>e</a:t>
            </a:r>
            <a:r>
              <a:rPr kumimoji="0" lang="fr-FR" sz="20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 </a:t>
            </a:r>
          </a:p>
          <a:p>
            <a:pPr marL="1262063" marR="0" lvl="0" algn="l" defTabSz="914400" rtl="0" eaLnBrk="0" fontAlgn="base" latinLnBrk="0" hangingPunct="0">
              <a:lnSpc>
                <a:spcPct val="100000"/>
              </a:lnSpc>
              <a:spcBef>
                <a:spcPct val="0"/>
              </a:spcBef>
              <a:spcAft>
                <a:spcPct val="0"/>
              </a:spcAft>
              <a:buClrTx/>
              <a:buSzTx/>
              <a:buFont typeface="Wingdings" pitchFamily="2" charset="2"/>
              <a:buChar char="§"/>
              <a:tabLst/>
            </a:pPr>
            <a:r>
              <a:rPr lang="fr-FR" sz="2000" dirty="0" smtClean="0">
                <a:solidFill>
                  <a:srgbClr val="000000"/>
                </a:solidFill>
                <a:latin typeface="Calibri" pitchFamily="34" charset="0"/>
                <a:ea typeface="LiberationSerif-Bold"/>
                <a:cs typeface="Times New Roman" pitchFamily="18" charset="0"/>
              </a:rPr>
              <a:t> </a:t>
            </a:r>
            <a:r>
              <a:rPr kumimoji="0" lang="fr-FR" sz="20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Les machines à traction directe (sans boite de vitesse) sont appelées </a:t>
            </a:r>
            <a:r>
              <a:rPr kumimoji="0" lang="fr-FR" sz="2000" b="0" i="0" u="none" strike="noStrike" cap="none" normalizeH="0" baseline="0" dirty="0" err="1" smtClean="0">
                <a:ln>
                  <a:noFill/>
                </a:ln>
                <a:solidFill>
                  <a:srgbClr val="9A33FF"/>
                </a:solidFill>
                <a:effectLst/>
                <a:latin typeface="Calibri" pitchFamily="34" charset="0"/>
                <a:ea typeface="LiberationSerif-Bold"/>
                <a:cs typeface="Times New Roman" pitchFamily="18" charset="0"/>
              </a:rPr>
              <a:t>Gearless</a:t>
            </a:r>
            <a:r>
              <a:rPr kumimoji="0" lang="fr-FR" sz="20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a:t>
            </a:r>
            <a:r>
              <a:rPr lang="fr-FR" sz="2000" dirty="0" smtClean="0">
                <a:solidFill>
                  <a:srgbClr val="000000"/>
                </a:solidFill>
                <a:latin typeface="Calibri" pitchFamily="34" charset="0"/>
                <a:ea typeface="LiberationSerif-Bold"/>
                <a:cs typeface="Times New Roman" pitchFamily="18" charset="0"/>
              </a:rPr>
              <a:t> </a:t>
            </a:r>
            <a:r>
              <a:rPr kumimoji="0" lang="fr-FR" sz="20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  Ce sont les plus modernes et les plus performantes.</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0" y="500042"/>
            <a:ext cx="9144000"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rgbClr val="000000"/>
                </a:solidFill>
                <a:effectLst/>
                <a:latin typeface="Calibri" pitchFamily="34" charset="0"/>
                <a:ea typeface="LiberationSerif"/>
                <a:cs typeface="Times New Roman" pitchFamily="18" charset="0"/>
              </a:rPr>
              <a:t>Machine </a:t>
            </a:r>
            <a:r>
              <a:rPr kumimoji="0" lang="fr-FR" sz="2000" b="1" i="0" u="none" strike="noStrike" cap="none" normalizeH="0" baseline="0" dirty="0" err="1" smtClean="0">
                <a:ln>
                  <a:noFill/>
                </a:ln>
                <a:solidFill>
                  <a:srgbClr val="000000"/>
                </a:solidFill>
                <a:effectLst/>
                <a:latin typeface="Calibri" pitchFamily="34" charset="0"/>
                <a:ea typeface="LiberationSerif"/>
                <a:cs typeface="Times New Roman" pitchFamily="18" charset="0"/>
              </a:rPr>
              <a:t>geared</a:t>
            </a:r>
            <a:r>
              <a:rPr kumimoji="0" lang="fr-FR" sz="2000" b="0" i="1" u="none" strike="noStrike" cap="none" normalizeH="0" baseline="0" dirty="0" smtClean="0">
                <a:ln>
                  <a:noFill/>
                </a:ln>
                <a:solidFill>
                  <a:srgbClr val="000000"/>
                </a:solidFill>
                <a:effectLst/>
                <a:latin typeface="Calibri" pitchFamily="34" charset="0"/>
                <a:ea typeface="LiberationSerif"/>
                <a:cs typeface="Times New Roman" pitchFamily="18" charset="0"/>
              </a:rPr>
              <a:t>: </a:t>
            </a:r>
            <a:r>
              <a:rPr kumimoji="0" lang="fr-FR" sz="2000" b="0" i="0" u="none" strike="noStrike" cap="none" normalizeH="0" baseline="0" dirty="0" smtClean="0">
                <a:ln>
                  <a:noFill/>
                </a:ln>
                <a:solidFill>
                  <a:srgbClr val="9A33FF"/>
                </a:solidFill>
                <a:effectLst/>
                <a:latin typeface="Calibri" pitchFamily="34" charset="0"/>
                <a:ea typeface="LiberationSerif-Bold"/>
                <a:cs typeface="Times New Roman" pitchFamily="18" charset="0"/>
              </a:rPr>
              <a:t>Treuil </a:t>
            </a:r>
            <a:r>
              <a:rPr kumimoji="0" lang="fr-FR" sz="20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d'ascenseur équipé d'un </a:t>
            </a:r>
            <a:r>
              <a:rPr kumimoji="0" lang="fr-FR" sz="2000" b="0" i="0" u="none" strike="noStrike" cap="none" normalizeH="0" baseline="0" dirty="0" smtClean="0">
                <a:ln>
                  <a:noFill/>
                </a:ln>
                <a:solidFill>
                  <a:srgbClr val="9A33FF"/>
                </a:solidFill>
                <a:effectLst/>
                <a:latin typeface="Calibri" pitchFamily="34" charset="0"/>
                <a:ea typeface="LiberationSerif-Bold"/>
                <a:cs typeface="Times New Roman" pitchFamily="18" charset="0"/>
              </a:rPr>
              <a:t>réducteur</a:t>
            </a:r>
            <a:r>
              <a:rPr kumimoji="0" lang="fr-FR" sz="20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 Machine actuellement la plus répandue.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rgbClr val="000000"/>
                </a:solidFill>
                <a:effectLst/>
                <a:latin typeface="Calibri" pitchFamily="34" charset="0"/>
                <a:ea typeface="LiberationSerif"/>
                <a:cs typeface="Times New Roman" pitchFamily="18" charset="0"/>
              </a:rPr>
              <a:t> </a:t>
            </a:r>
            <a:r>
              <a:rPr kumimoji="0" lang="fr-FR" sz="2000" b="1" i="0" u="none" strike="noStrike" cap="none" normalizeH="0" baseline="0" dirty="0" smtClean="0">
                <a:ln>
                  <a:noFill/>
                </a:ln>
                <a:solidFill>
                  <a:srgbClr val="000000"/>
                </a:solidFill>
                <a:effectLst/>
                <a:latin typeface="Calibri" pitchFamily="34" charset="0"/>
                <a:ea typeface="LiberationSerif"/>
                <a:cs typeface="Times New Roman" pitchFamily="18" charset="0"/>
              </a:rPr>
              <a:t>Moteur de traction</a:t>
            </a:r>
            <a:r>
              <a:rPr kumimoji="0" lang="fr-FR" sz="2000" b="0" i="0" u="none" strike="noStrike" cap="none" normalizeH="0" baseline="0" dirty="0" smtClean="0">
                <a:ln>
                  <a:noFill/>
                </a:ln>
                <a:solidFill>
                  <a:srgbClr val="000000"/>
                </a:solidFill>
                <a:effectLst/>
                <a:latin typeface="Calibri" pitchFamily="34" charset="0"/>
                <a:ea typeface="LiberationSerif"/>
                <a:cs typeface="Times New Roman" pitchFamily="18" charset="0"/>
              </a:rPr>
              <a:t>: </a:t>
            </a:r>
            <a:r>
              <a:rPr kumimoji="0" lang="fr-FR" sz="20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Moteur équipant le treuil de l’ascenseur et placé dans la</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Machinerie.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rgbClr val="000000"/>
                </a:solidFill>
                <a:effectLst/>
                <a:latin typeface="Calibri" pitchFamily="34" charset="0"/>
                <a:ea typeface="LiberationSerif"/>
                <a:cs typeface="Times New Roman" pitchFamily="18" charset="0"/>
              </a:rPr>
              <a:t> </a:t>
            </a:r>
            <a:r>
              <a:rPr kumimoji="0" lang="fr-FR" sz="2000" b="1" i="0" u="none" strike="noStrike" cap="none" normalizeH="0" baseline="0" dirty="0" smtClean="0">
                <a:ln>
                  <a:noFill/>
                </a:ln>
                <a:solidFill>
                  <a:srgbClr val="000000"/>
                </a:solidFill>
                <a:effectLst/>
                <a:latin typeface="Calibri" pitchFamily="34" charset="0"/>
                <a:ea typeface="LiberationSerif"/>
                <a:cs typeface="Times New Roman" pitchFamily="18" charset="0"/>
              </a:rPr>
              <a:t>Réducteur</a:t>
            </a:r>
            <a:r>
              <a:rPr kumimoji="0" lang="fr-FR" sz="2000" b="0" i="0" u="none" strike="noStrike" cap="none" normalizeH="0" baseline="0" dirty="0" smtClean="0">
                <a:ln>
                  <a:noFill/>
                </a:ln>
                <a:solidFill>
                  <a:srgbClr val="000000"/>
                </a:solidFill>
                <a:effectLst/>
                <a:latin typeface="Calibri" pitchFamily="34" charset="0"/>
                <a:ea typeface="LiberationSerif"/>
                <a:cs typeface="Times New Roman" pitchFamily="18" charset="0"/>
              </a:rPr>
              <a:t>: </a:t>
            </a:r>
            <a:r>
              <a:rPr kumimoji="0" lang="fr-FR" sz="20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Le réducteur du </a:t>
            </a:r>
            <a:r>
              <a:rPr kumimoji="0" lang="fr-FR" sz="2000" b="0" i="0" u="none" strike="noStrike" cap="none" normalizeH="0" baseline="0" dirty="0" smtClean="0">
                <a:ln>
                  <a:noFill/>
                </a:ln>
                <a:solidFill>
                  <a:srgbClr val="9A33FF"/>
                </a:solidFill>
                <a:effectLst/>
                <a:latin typeface="Calibri" pitchFamily="34" charset="0"/>
                <a:ea typeface="LiberationSerif-Bold"/>
                <a:cs typeface="Times New Roman" pitchFamily="18" charset="0"/>
              </a:rPr>
              <a:t>treuil </a:t>
            </a:r>
            <a:r>
              <a:rPr kumimoji="0" lang="fr-FR" sz="20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est une boite de vitesse </a:t>
            </a:r>
          </a:p>
          <a:p>
            <a:pPr marL="0" marR="0" lvl="0" indent="0" algn="l" defTabSz="914400" rtl="0" eaLnBrk="0" fontAlgn="base" latinLnBrk="0" hangingPunct="0">
              <a:lnSpc>
                <a:spcPct val="100000"/>
              </a:lnSpc>
              <a:spcBef>
                <a:spcPct val="0"/>
              </a:spcBef>
              <a:spcAft>
                <a:spcPct val="0"/>
              </a:spcAft>
              <a:buClrTx/>
              <a:buSzTx/>
              <a:buFontTx/>
              <a:buNone/>
              <a:tabLst/>
            </a:pPr>
            <a:r>
              <a:rPr lang="fr-FR" sz="2000" dirty="0">
                <a:solidFill>
                  <a:srgbClr val="000000"/>
                </a:solidFill>
                <a:latin typeface="Calibri" pitchFamily="34" charset="0"/>
                <a:cs typeface="Times New Roman" pitchFamily="18" charset="0"/>
              </a:rPr>
              <a:t> </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rgbClr val="000000"/>
                </a:solidFill>
                <a:effectLst/>
                <a:latin typeface="Calibri" pitchFamily="34" charset="0"/>
                <a:ea typeface="LiberationSerif"/>
                <a:cs typeface="Times New Roman" pitchFamily="18" charset="0"/>
              </a:rPr>
              <a:t> </a:t>
            </a:r>
            <a:r>
              <a:rPr kumimoji="0" lang="fr-FR" sz="2000" b="1" i="0" u="none" strike="noStrike" cap="none" normalizeH="0" baseline="0" dirty="0" smtClean="0">
                <a:ln>
                  <a:noFill/>
                </a:ln>
                <a:solidFill>
                  <a:srgbClr val="000000"/>
                </a:solidFill>
                <a:effectLst/>
                <a:latin typeface="Calibri" pitchFamily="34" charset="0"/>
                <a:ea typeface="LiberationSerif"/>
                <a:cs typeface="Times New Roman" pitchFamily="18" charset="0"/>
              </a:rPr>
              <a:t>Tambour de traction</a:t>
            </a:r>
            <a:r>
              <a:rPr kumimoji="0" lang="fr-FR" sz="2000" b="0" i="0" u="none" strike="noStrike" cap="none" normalizeH="0" baseline="0" dirty="0" smtClean="0">
                <a:ln>
                  <a:noFill/>
                </a:ln>
                <a:solidFill>
                  <a:srgbClr val="000000"/>
                </a:solidFill>
                <a:effectLst/>
                <a:latin typeface="Calibri" pitchFamily="34" charset="0"/>
                <a:ea typeface="LiberationSerif"/>
                <a:cs typeface="Times New Roman" pitchFamily="18" charset="0"/>
              </a:rPr>
              <a:t>: </a:t>
            </a:r>
            <a:r>
              <a:rPr kumimoji="0" lang="fr-FR" sz="20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Le tambour de traction est une pièce cylindrique creuse équipée de 2 gorges en forme de pas de vis. 2 </a:t>
            </a:r>
            <a:r>
              <a:rPr kumimoji="0" lang="fr-FR" sz="2000" b="0" i="0" u="none" strike="noStrike" cap="none" normalizeH="0" baseline="0" dirty="0" smtClean="0">
                <a:ln>
                  <a:noFill/>
                </a:ln>
                <a:solidFill>
                  <a:srgbClr val="9A33FF"/>
                </a:solidFill>
                <a:effectLst/>
                <a:latin typeface="Calibri" pitchFamily="34" charset="0"/>
                <a:ea typeface="LiberationSerif-Bold"/>
                <a:cs typeface="Times New Roman" pitchFamily="18" charset="0"/>
              </a:rPr>
              <a:t>câbles de traction </a:t>
            </a:r>
            <a:r>
              <a:rPr kumimoji="0" lang="fr-FR" sz="20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sont fixes au tambour et à la </a:t>
            </a:r>
            <a:r>
              <a:rPr kumimoji="0" lang="fr-FR" sz="2000" b="0" i="0" u="none" strike="noStrike" cap="none" normalizeH="0" baseline="0" dirty="0" smtClean="0">
                <a:ln>
                  <a:noFill/>
                </a:ln>
                <a:solidFill>
                  <a:srgbClr val="9A33FF"/>
                </a:solidFill>
                <a:effectLst/>
                <a:latin typeface="Calibri" pitchFamily="34" charset="0"/>
                <a:ea typeface="LiberationSerif-Bold"/>
                <a:cs typeface="Times New Roman" pitchFamily="18" charset="0"/>
              </a:rPr>
              <a:t>suspension cabine</a:t>
            </a:r>
            <a:r>
              <a:rPr kumimoji="0" lang="fr-FR" sz="20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 2 autres au tambour et au </a:t>
            </a:r>
            <a:r>
              <a:rPr kumimoji="0" lang="fr-FR" sz="2000" b="0" i="0" u="none" strike="noStrike" cap="none" normalizeH="0" baseline="0" dirty="0" smtClean="0">
                <a:ln>
                  <a:noFill/>
                </a:ln>
                <a:solidFill>
                  <a:srgbClr val="9A33FF"/>
                </a:solidFill>
                <a:effectLst/>
                <a:latin typeface="Calibri" pitchFamily="34" charset="0"/>
                <a:ea typeface="LiberationSerif-Bold"/>
                <a:cs typeface="Times New Roman" pitchFamily="18" charset="0"/>
              </a:rPr>
              <a:t>contrepoids</a:t>
            </a:r>
            <a:endParaRPr kumimoji="0" lang="fr-FR" sz="2000" b="0" i="0" u="none" strike="noStrike" cap="none" normalizeH="0" baseline="0" dirty="0" smtClean="0">
              <a:ln>
                <a:noFill/>
              </a:ln>
              <a:solidFill>
                <a:srgbClr val="000000"/>
              </a:solidFill>
              <a:effectLst/>
              <a:latin typeface="Calibri" pitchFamily="34" charset="0"/>
              <a:ea typeface="LiberationSerif-Bold"/>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rgbClr val="000000"/>
                </a:solidFill>
                <a:effectLst/>
                <a:latin typeface="Calibri" pitchFamily="34" charset="0"/>
                <a:ea typeface="LiberationSerif"/>
                <a:cs typeface="Times New Roman" pitchFamily="18" charset="0"/>
              </a:rPr>
              <a:t> </a:t>
            </a:r>
            <a:r>
              <a:rPr kumimoji="0" lang="fr-FR" sz="2000" b="1" i="0" u="none" strike="noStrike" cap="none" normalizeH="0" baseline="0" dirty="0" smtClean="0">
                <a:ln>
                  <a:noFill/>
                </a:ln>
                <a:solidFill>
                  <a:srgbClr val="000000"/>
                </a:solidFill>
                <a:effectLst/>
                <a:latin typeface="Calibri" pitchFamily="34" charset="0"/>
                <a:ea typeface="LiberationSerif"/>
                <a:cs typeface="Times New Roman" pitchFamily="18" charset="0"/>
              </a:rPr>
              <a:t>Poulie de traction</a:t>
            </a:r>
            <a:r>
              <a:rPr kumimoji="0" lang="fr-FR" sz="2000" b="0" i="0" u="none" strike="noStrike" cap="none" normalizeH="0" baseline="0" dirty="0" smtClean="0">
                <a:ln>
                  <a:noFill/>
                </a:ln>
                <a:solidFill>
                  <a:srgbClr val="000000"/>
                </a:solidFill>
                <a:effectLst/>
                <a:latin typeface="Calibri" pitchFamily="34" charset="0"/>
                <a:ea typeface="LiberationSerif"/>
                <a:cs typeface="Times New Roman" pitchFamily="18" charset="0"/>
              </a:rPr>
              <a:t>: </a:t>
            </a:r>
            <a:r>
              <a:rPr kumimoji="0" lang="fr-FR" sz="20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Poulie équipée généralement de gorges taillées en forme de V de manière à agripper les </a:t>
            </a:r>
            <a:r>
              <a:rPr kumimoji="0" lang="fr-FR" sz="2000" b="0" i="0" u="none" strike="noStrike" cap="none" normalizeH="0" baseline="0" dirty="0" smtClean="0">
                <a:ln>
                  <a:noFill/>
                </a:ln>
                <a:solidFill>
                  <a:srgbClr val="9A33FF"/>
                </a:solidFill>
                <a:effectLst/>
                <a:latin typeface="Calibri" pitchFamily="34" charset="0"/>
                <a:ea typeface="LiberationSerif-Bold"/>
                <a:cs typeface="Times New Roman" pitchFamily="18" charset="0"/>
              </a:rPr>
              <a:t>câbles de traction</a:t>
            </a:r>
            <a:r>
              <a:rPr kumimoji="0" lang="fr-FR" sz="20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 Cette poulie, solidaire du </a:t>
            </a:r>
            <a:r>
              <a:rPr kumimoji="0" lang="fr-FR" sz="2000" b="0" i="0" u="none" strike="noStrike" cap="none" normalizeH="0" baseline="0" dirty="0" smtClean="0">
                <a:ln>
                  <a:noFill/>
                </a:ln>
                <a:solidFill>
                  <a:srgbClr val="9A33FF"/>
                </a:solidFill>
                <a:effectLst/>
                <a:latin typeface="Calibri" pitchFamily="34" charset="0"/>
                <a:ea typeface="LiberationSerif-Bold"/>
                <a:cs typeface="Times New Roman" pitchFamily="18" charset="0"/>
              </a:rPr>
              <a:t>treuil, </a:t>
            </a:r>
            <a:r>
              <a:rPr kumimoji="0" lang="fr-FR" sz="20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fait lors de sa rotation se déplacer l'ensemble </a:t>
            </a:r>
            <a:r>
              <a:rPr kumimoji="0" lang="fr-FR" sz="2000" b="0" i="0" u="none" strike="noStrike" cap="none" normalizeH="0" baseline="0" dirty="0" smtClean="0">
                <a:ln>
                  <a:noFill/>
                </a:ln>
                <a:solidFill>
                  <a:srgbClr val="9A33FF"/>
                </a:solidFill>
                <a:effectLst/>
                <a:latin typeface="Calibri" pitchFamily="34" charset="0"/>
                <a:ea typeface="LiberationSerif-Bold"/>
                <a:cs typeface="Times New Roman" pitchFamily="18" charset="0"/>
              </a:rPr>
              <a:t>cabine </a:t>
            </a:r>
            <a:r>
              <a:rPr kumimoji="0" lang="fr-FR" sz="20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et </a:t>
            </a:r>
            <a:r>
              <a:rPr kumimoji="0" lang="fr-FR" sz="2000" b="0" i="0" u="none" strike="noStrike" cap="none" normalizeH="0" baseline="0" dirty="0" smtClean="0">
                <a:ln>
                  <a:noFill/>
                </a:ln>
                <a:solidFill>
                  <a:srgbClr val="9A33FF"/>
                </a:solidFill>
                <a:effectLst/>
                <a:latin typeface="Calibri" pitchFamily="34" charset="0"/>
                <a:ea typeface="LiberationSerif-Bold"/>
                <a:cs typeface="Times New Roman" pitchFamily="18" charset="0"/>
              </a:rPr>
              <a:t>contrepoids</a:t>
            </a:r>
            <a:r>
              <a:rPr kumimoji="0" lang="fr-FR" sz="20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ChangeArrowheads="1"/>
          </p:cNvSpPr>
          <p:nvPr/>
        </p:nvSpPr>
        <p:spPr bwMode="auto">
          <a:xfrm>
            <a:off x="0" y="357166"/>
            <a:ext cx="9144000" cy="480131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dirty="0" smtClean="0">
                <a:ln>
                  <a:noFill/>
                </a:ln>
                <a:solidFill>
                  <a:srgbClr val="000000"/>
                </a:solidFill>
                <a:effectLst/>
                <a:latin typeface="Calibri" pitchFamily="34" charset="0"/>
                <a:ea typeface="LiberationSerif" charset="-128"/>
                <a:cs typeface="Times New Roman" pitchFamily="18" charset="0"/>
              </a:rPr>
              <a:t> </a:t>
            </a:r>
            <a:r>
              <a:rPr kumimoji="0" lang="fr-FR" b="1" i="0" u="none" strike="noStrike" cap="none" normalizeH="0" baseline="0" dirty="0" smtClean="0">
                <a:ln>
                  <a:noFill/>
                </a:ln>
                <a:solidFill>
                  <a:srgbClr val="000000"/>
                </a:solidFill>
                <a:effectLst/>
                <a:latin typeface="Calibri" pitchFamily="34" charset="0"/>
                <a:ea typeface="LiberationSerif" charset="-128"/>
                <a:cs typeface="Times New Roman" pitchFamily="18" charset="0"/>
              </a:rPr>
              <a:t>Volant de dépannage</a:t>
            </a:r>
            <a:r>
              <a:rPr kumimoji="0" lang="fr-FR" b="0" i="0" u="none" strike="noStrike" cap="none" normalizeH="0" baseline="0" dirty="0" smtClean="0">
                <a:ln>
                  <a:noFill/>
                </a:ln>
                <a:solidFill>
                  <a:srgbClr val="000000"/>
                </a:solidFill>
                <a:effectLst/>
                <a:latin typeface="Calibri" pitchFamily="34" charset="0"/>
                <a:ea typeface="LiberationSerif" charset="-128"/>
                <a:cs typeface="Times New Roman" pitchFamily="18" charset="0"/>
              </a:rPr>
              <a:t>: </a:t>
            </a:r>
            <a:r>
              <a:rPr kumimoji="0" lang="fr-FR"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Dans le but d'assurer le déplacement manuel de l'ascenseur, un volant de dépannage est généralement fixe soit sur l'arbre du </a:t>
            </a:r>
            <a:r>
              <a:rPr kumimoji="0" lang="fr-FR" b="0" i="0" u="none" strike="noStrike" cap="none" normalizeH="0" baseline="0" dirty="0" smtClean="0">
                <a:ln>
                  <a:noFill/>
                </a:ln>
                <a:solidFill>
                  <a:srgbClr val="9A33FF"/>
                </a:solidFill>
                <a:effectLst/>
                <a:latin typeface="Calibri" pitchFamily="34" charset="0"/>
                <a:ea typeface="LiberationSerif-Bold" charset="-128"/>
                <a:cs typeface="Times New Roman" pitchFamily="18" charset="0"/>
              </a:rPr>
              <a:t>moteur de traction </a:t>
            </a:r>
            <a:r>
              <a:rPr kumimoji="0" lang="fr-FR"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soit sur l'axe du </a:t>
            </a:r>
            <a:r>
              <a:rPr kumimoji="0" lang="fr-FR" b="0" i="0" u="none" strike="noStrike" cap="none" normalizeH="0" baseline="0" dirty="0" smtClean="0">
                <a:ln>
                  <a:noFill/>
                </a:ln>
                <a:solidFill>
                  <a:srgbClr val="9A33FF"/>
                </a:solidFill>
                <a:effectLst/>
                <a:latin typeface="Calibri" pitchFamily="34" charset="0"/>
                <a:ea typeface="LiberationSerif-Bold" charset="-128"/>
                <a:cs typeface="Times New Roman" pitchFamily="18" charset="0"/>
              </a:rPr>
              <a:t>treuil</a:t>
            </a:r>
            <a:r>
              <a:rPr kumimoji="0" lang="fr-FR"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lang="fr-FR" dirty="0">
              <a:solidFill>
                <a:srgbClr val="000000"/>
              </a:solidFill>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rgbClr val="000000"/>
                </a:solidFill>
                <a:effectLst/>
                <a:latin typeface="Calibri" pitchFamily="34" charset="0"/>
                <a:ea typeface="LiberationSerif" charset="-128"/>
                <a:cs typeface="Times New Roman" pitchFamily="18" charset="0"/>
              </a:rPr>
              <a:t> </a:t>
            </a:r>
            <a:r>
              <a:rPr kumimoji="0" lang="fr-FR" b="1" i="0" u="none" strike="noStrike" cap="none" normalizeH="0" baseline="0" dirty="0" smtClean="0">
                <a:ln>
                  <a:noFill/>
                </a:ln>
                <a:solidFill>
                  <a:srgbClr val="000000"/>
                </a:solidFill>
                <a:effectLst/>
                <a:latin typeface="Calibri" pitchFamily="34" charset="0"/>
                <a:ea typeface="LiberationSerif" charset="-128"/>
                <a:cs typeface="Times New Roman" pitchFamily="18" charset="0"/>
              </a:rPr>
              <a:t>Marquage des câbles</a:t>
            </a:r>
            <a:r>
              <a:rPr kumimoji="0" lang="fr-FR" b="0" i="0" u="none" strike="noStrike" cap="none" normalizeH="0" baseline="0" dirty="0" smtClean="0">
                <a:ln>
                  <a:noFill/>
                </a:ln>
                <a:solidFill>
                  <a:srgbClr val="000000"/>
                </a:solidFill>
                <a:effectLst/>
                <a:latin typeface="Calibri" pitchFamily="34" charset="0"/>
                <a:ea typeface="LiberationSerif" charset="-128"/>
                <a:cs typeface="Times New Roman" pitchFamily="18" charset="0"/>
              </a:rPr>
              <a:t>: </a:t>
            </a:r>
            <a:r>
              <a:rPr kumimoji="0" lang="fr-FR"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Tous les ascenseurs équipés de </a:t>
            </a:r>
            <a:r>
              <a:rPr kumimoji="0" lang="fr-FR" b="0" i="0" u="none" strike="noStrike" cap="none" normalizeH="0" baseline="0" dirty="0" smtClean="0">
                <a:ln>
                  <a:noFill/>
                </a:ln>
                <a:solidFill>
                  <a:srgbClr val="9A33FF"/>
                </a:solidFill>
                <a:effectLst/>
                <a:latin typeface="Calibri" pitchFamily="34" charset="0"/>
                <a:ea typeface="LiberationSerif-Bold" charset="-128"/>
                <a:cs typeface="Times New Roman" pitchFamily="18" charset="0"/>
              </a:rPr>
              <a:t>treuil </a:t>
            </a:r>
            <a:r>
              <a:rPr kumimoji="0" lang="fr-FR"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devraient être équipés d'un marquage sur les </a:t>
            </a:r>
            <a:r>
              <a:rPr kumimoji="0" lang="fr-FR" b="0" i="0" u="none" strike="noStrike" cap="none" normalizeH="0" baseline="0" dirty="0" smtClean="0">
                <a:ln>
                  <a:noFill/>
                </a:ln>
                <a:solidFill>
                  <a:srgbClr val="9A33FF"/>
                </a:solidFill>
                <a:effectLst/>
                <a:latin typeface="Calibri" pitchFamily="34" charset="0"/>
                <a:ea typeface="LiberationSerif-Bold" charset="-128"/>
                <a:cs typeface="Times New Roman" pitchFamily="18" charset="0"/>
              </a:rPr>
              <a:t>câbles de traction </a:t>
            </a:r>
            <a:r>
              <a:rPr kumimoji="0" lang="fr-FR"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matérialisant la mise à niveau de la cabine. Celui-ci est à niveau lorsque la marque des câbles est en face d'une marque de même couleur peinte sur le châssis du treuil. Certains ascenseurs possèdent quant à eux un voyant installé sur l'appareillage qui lorsqu'il est allume, informe de la mise à niveau de la cabine.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rgbClr val="000000"/>
                </a:solidFill>
                <a:effectLst/>
                <a:latin typeface="Calibri" pitchFamily="34" charset="0"/>
                <a:ea typeface="LiberationSerif" charset="-128"/>
                <a:cs typeface="Times New Roman" pitchFamily="18" charset="0"/>
              </a:rPr>
              <a:t> </a:t>
            </a:r>
            <a:r>
              <a:rPr kumimoji="0" lang="fr-FR" b="1" i="0" u="none" strike="noStrike" cap="none" normalizeH="0" baseline="0" dirty="0" smtClean="0">
                <a:ln>
                  <a:noFill/>
                </a:ln>
                <a:solidFill>
                  <a:srgbClr val="000000"/>
                </a:solidFill>
                <a:effectLst/>
                <a:latin typeface="Calibri" pitchFamily="34" charset="0"/>
                <a:ea typeface="LiberationSerif" charset="-128"/>
                <a:cs typeface="Times New Roman" pitchFamily="18" charset="0"/>
              </a:rPr>
              <a:t>Câbles de compensation</a:t>
            </a:r>
            <a:r>
              <a:rPr kumimoji="0" lang="fr-FR" b="0" i="0" u="none" strike="noStrike" cap="none" normalizeH="0" baseline="0" dirty="0" smtClean="0">
                <a:ln>
                  <a:noFill/>
                </a:ln>
                <a:solidFill>
                  <a:srgbClr val="000000"/>
                </a:solidFill>
                <a:effectLst/>
                <a:latin typeface="Calibri" pitchFamily="34" charset="0"/>
                <a:ea typeface="LiberationSerif" charset="-128"/>
                <a:cs typeface="Times New Roman" pitchFamily="18" charset="0"/>
              </a:rPr>
              <a:t>: </a:t>
            </a:r>
            <a:r>
              <a:rPr kumimoji="0" lang="fr-FR"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Dans les immeubles de grande hauteur, le poids des </a:t>
            </a:r>
            <a:r>
              <a:rPr kumimoji="0" lang="fr-FR" b="0" i="0" u="none" strike="noStrike" cap="none" normalizeH="0" baseline="0" dirty="0" smtClean="0">
                <a:ln>
                  <a:noFill/>
                </a:ln>
                <a:solidFill>
                  <a:srgbClr val="9A33FF"/>
                </a:solidFill>
                <a:effectLst/>
                <a:latin typeface="Calibri" pitchFamily="34" charset="0"/>
                <a:ea typeface="LiberationSerif-Bold" charset="-128"/>
                <a:cs typeface="Times New Roman" pitchFamily="18" charset="0"/>
              </a:rPr>
              <a:t>câbles de traction </a:t>
            </a:r>
            <a:r>
              <a:rPr kumimoji="0" lang="fr-FR"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devient trop important par rapport à  la </a:t>
            </a:r>
            <a:r>
              <a:rPr kumimoji="0" lang="fr-FR" b="0" i="0" u="none" strike="noStrike" cap="none" normalizeH="0" baseline="0" dirty="0" smtClean="0">
                <a:ln>
                  <a:noFill/>
                </a:ln>
                <a:solidFill>
                  <a:srgbClr val="9A33FF"/>
                </a:solidFill>
                <a:effectLst/>
                <a:latin typeface="Calibri" pitchFamily="34" charset="0"/>
                <a:ea typeface="LiberationSerif-Bold" charset="-128"/>
                <a:cs typeface="Times New Roman" pitchFamily="18" charset="0"/>
              </a:rPr>
              <a:t>charge utile </a:t>
            </a:r>
            <a:r>
              <a:rPr kumimoji="0" lang="fr-FR"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de la </a:t>
            </a:r>
            <a:r>
              <a:rPr kumimoji="0" lang="fr-FR" b="0" i="0" u="none" strike="noStrike" cap="none" normalizeH="0" baseline="0" dirty="0" smtClean="0">
                <a:ln>
                  <a:noFill/>
                </a:ln>
                <a:solidFill>
                  <a:srgbClr val="9A33FF"/>
                </a:solidFill>
                <a:effectLst/>
                <a:latin typeface="Calibri" pitchFamily="34" charset="0"/>
                <a:ea typeface="LiberationSerif-Bold" charset="-128"/>
                <a:cs typeface="Times New Roman" pitchFamily="18" charset="0"/>
              </a:rPr>
              <a:t>cabine d'ascenseur</a:t>
            </a:r>
            <a:r>
              <a:rPr kumimoji="0" lang="fr-FR"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 Il existe donc une forte différence selon que la cabine se trouve en haut ou en bas de la </a:t>
            </a:r>
            <a:r>
              <a:rPr kumimoji="0" lang="fr-FR" b="0" i="0" u="none" strike="noStrike" cap="none" normalizeH="0" baseline="0" dirty="0" smtClean="0">
                <a:ln>
                  <a:noFill/>
                </a:ln>
                <a:solidFill>
                  <a:srgbClr val="9A33FF"/>
                </a:solidFill>
                <a:effectLst/>
                <a:latin typeface="Calibri" pitchFamily="34" charset="0"/>
                <a:ea typeface="LiberationSerif-Bold" charset="-128"/>
                <a:cs typeface="Times New Roman" pitchFamily="18" charset="0"/>
              </a:rPr>
              <a:t>gaine</a:t>
            </a:r>
            <a:r>
              <a:rPr kumimoji="0" lang="fr-FR"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 On résout ce problème par l'adjonction de câbles ou de chaine de compensation. Ceux-ci, d'un poids identique aux câbles de traction sont pendus entre la cabine et le </a:t>
            </a:r>
            <a:r>
              <a:rPr kumimoji="0" lang="fr-FR" b="0" i="0" u="none" strike="noStrike" cap="none" normalizeH="0" baseline="0" dirty="0" smtClean="0">
                <a:ln>
                  <a:noFill/>
                </a:ln>
                <a:solidFill>
                  <a:srgbClr val="9A33FF"/>
                </a:solidFill>
                <a:effectLst/>
                <a:latin typeface="Calibri" pitchFamily="34" charset="0"/>
                <a:ea typeface="LiberationSerif-Bold" charset="-128"/>
                <a:cs typeface="Times New Roman" pitchFamily="18" charset="0"/>
              </a:rPr>
              <a:t>contrepoids </a:t>
            </a:r>
            <a:r>
              <a:rPr kumimoji="0" lang="fr-FR"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et permettent de maintenir l'ensemble en équilibre quelle que soit la position de la cabine.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142852"/>
            <a:ext cx="9144000" cy="56938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571500" marR="0" lvl="0" indent="-571500" algn="l" defTabSz="914400" rtl="0" eaLnBrk="1" fontAlgn="base" latinLnBrk="0" hangingPunct="1">
              <a:lnSpc>
                <a:spcPct val="100000"/>
              </a:lnSpc>
              <a:spcBef>
                <a:spcPct val="0"/>
              </a:spcBef>
              <a:spcAft>
                <a:spcPct val="0"/>
              </a:spcAft>
              <a:buClrTx/>
              <a:buSzTx/>
              <a:buFontTx/>
              <a:buAutoNum type="romanUcPeriod"/>
              <a:tabLst/>
            </a:pPr>
            <a:r>
              <a:rPr kumimoji="0" lang="fr-FR" sz="2800" b="1" i="0" u="none" strike="noStrike" cap="none" normalizeH="0" baseline="0" dirty="0" smtClean="0">
                <a:ln>
                  <a:noFill/>
                </a:ln>
                <a:solidFill>
                  <a:schemeClr val="tx1"/>
                </a:solidFill>
                <a:effectLst/>
                <a:latin typeface="Calibri" pitchFamily="34" charset="0"/>
                <a:ea typeface="LiberationSerif-Bold"/>
                <a:cs typeface="Times New Roman" pitchFamily="18" charset="0"/>
              </a:rPr>
              <a:t>Définitions</a:t>
            </a:r>
          </a:p>
          <a:p>
            <a:pPr marL="571500" marR="0" lvl="0" indent="-571500" algn="l" defTabSz="914400" rtl="0" eaLnBrk="1" fontAlgn="base" latinLnBrk="0" hangingPunct="1">
              <a:lnSpc>
                <a:spcPct val="100000"/>
              </a:lnSpc>
              <a:spcBef>
                <a:spcPct val="0"/>
              </a:spcBef>
              <a:spcAft>
                <a:spcPct val="0"/>
              </a:spcAft>
              <a:buClrTx/>
              <a:buSzTx/>
              <a:tabLst/>
            </a:pP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800" b="0" i="0" u="none" strike="noStrike" cap="none" normalizeH="0" baseline="0" dirty="0" smtClean="0">
                <a:ln>
                  <a:noFill/>
                </a:ln>
                <a:solidFill>
                  <a:schemeClr val="tx1"/>
                </a:solidFill>
                <a:effectLst/>
                <a:latin typeface="Calibri" pitchFamily="34" charset="0"/>
                <a:ea typeface="LiberationSerif"/>
                <a:cs typeface="Times New Roman" pitchFamily="18" charset="0"/>
              </a:rPr>
              <a:t>1.</a:t>
            </a:r>
            <a:r>
              <a:rPr kumimoji="0" lang="fr-FR" sz="2800" b="1" i="0" u="none" strike="noStrike" cap="none" normalizeH="0" baseline="0" dirty="0" smtClean="0">
                <a:ln>
                  <a:noFill/>
                </a:ln>
                <a:solidFill>
                  <a:schemeClr val="tx1"/>
                </a:solidFill>
                <a:effectLst/>
                <a:latin typeface="Calibri" pitchFamily="34" charset="0"/>
                <a:ea typeface="LiberationSerif-Bold"/>
                <a:cs typeface="Times New Roman" pitchFamily="18" charset="0"/>
              </a:rPr>
              <a:t> Ascenseur</a:t>
            </a:r>
            <a:endParaRPr kumimoji="0" lang="fr-FR" sz="2800" b="0" i="0" u="none" strike="noStrike" cap="none" normalizeH="0" baseline="0" dirty="0" smtClean="0">
              <a:ln>
                <a:noFill/>
              </a:ln>
              <a:solidFill>
                <a:schemeClr val="tx1"/>
              </a:solidFill>
              <a:effectLst/>
              <a:latin typeface="Times New Roman" pitchFamily="18" charset="0"/>
              <a:ea typeface="LiberationSerif-Bold"/>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800" b="0" i="0" u="none" strike="noStrike" cap="none" normalizeH="0" baseline="0" dirty="0" smtClean="0">
                <a:ln>
                  <a:noFill/>
                </a:ln>
                <a:solidFill>
                  <a:schemeClr val="tx1"/>
                </a:solidFill>
                <a:effectLst/>
                <a:latin typeface="Times New Roman" pitchFamily="18" charset="0"/>
                <a:ea typeface="LiberationSerif-Bold"/>
                <a:cs typeface="Times New Roman" pitchFamily="18" charset="0"/>
              </a:rPr>
              <a:t>	</a:t>
            </a:r>
            <a:r>
              <a:rPr kumimoji="0" lang="fr-FR" sz="3600" b="0" i="0" u="none" strike="noStrike" cap="none" normalizeH="0" baseline="0" dirty="0" smtClean="0">
                <a:ln>
                  <a:noFill/>
                </a:ln>
                <a:solidFill>
                  <a:schemeClr val="tx1"/>
                </a:solidFill>
                <a:effectLst/>
                <a:latin typeface="Times New Roman" pitchFamily="18" charset="0"/>
                <a:ea typeface="LiberationSerif-Bold"/>
                <a:cs typeface="Times New Roman" pitchFamily="18" charset="0"/>
              </a:rPr>
              <a:t>Appareil élévateur installé à demeure, desservant des niveaux définis, comportant une cabine, dont les </a:t>
            </a:r>
            <a:r>
              <a:rPr lang="fr-FR" sz="3600" dirty="0" smtClean="0">
                <a:latin typeface="Times New Roman" pitchFamily="18" charset="0"/>
                <a:ea typeface="LiberationSerif-Bold"/>
                <a:cs typeface="Times New Roman" pitchFamily="18" charset="0"/>
              </a:rPr>
              <a:t>dimensions </a:t>
            </a:r>
            <a:r>
              <a:rPr lang="fr-FR" sz="3600" dirty="0">
                <a:latin typeface="Times New Roman" pitchFamily="18" charset="0"/>
                <a:ea typeface="LiberationSerif-Bold"/>
                <a:cs typeface="Times New Roman" pitchFamily="18" charset="0"/>
              </a:rPr>
              <a:t>et la constitution permettent manifestement l'accès des personnes, se déplaçant, au moins </a:t>
            </a:r>
            <a:r>
              <a:rPr lang="fr-FR" sz="3600" dirty="0" smtClean="0">
                <a:latin typeface="Times New Roman" pitchFamily="18" charset="0"/>
                <a:ea typeface="LiberationSerif-Bold"/>
                <a:cs typeface="Times New Roman" pitchFamily="18" charset="0"/>
              </a:rPr>
              <a:t>partiellement, le </a:t>
            </a:r>
            <a:r>
              <a:rPr lang="fr-FR" sz="3600" dirty="0">
                <a:latin typeface="Times New Roman" pitchFamily="18" charset="0"/>
                <a:ea typeface="LiberationSerif-Bold"/>
                <a:cs typeface="Times New Roman" pitchFamily="18" charset="0"/>
              </a:rPr>
              <a:t>long de guides verticaux  ou dont l'inclinaison sur la verticale est inferieure à 15°.</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800" b="0" i="0" u="none" strike="noStrike" cap="none" normalizeH="0" baseline="0" dirty="0" smtClean="0">
                <a:ln>
                  <a:noFill/>
                </a:ln>
                <a:solidFill>
                  <a:schemeClr val="tx1"/>
                </a:solidFill>
                <a:effectLst/>
                <a:latin typeface="Arial" pitchFamily="34" charset="0"/>
                <a:cs typeface="Arial" pitchFamily="34" charset="0"/>
              </a:rPr>
              <a:t>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p:nvPr/>
        </p:nvPicPr>
        <p:blipFill>
          <a:blip r:embed="rId2"/>
          <a:srcRect/>
          <a:stretch>
            <a:fillRect/>
          </a:stretch>
        </p:blipFill>
        <p:spPr bwMode="auto">
          <a:xfrm>
            <a:off x="0" y="0"/>
            <a:ext cx="9144000" cy="6857999"/>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ChangeArrowheads="1"/>
          </p:cNvSpPr>
          <p:nvPr/>
        </p:nvSpPr>
        <p:spPr bwMode="auto">
          <a:xfrm>
            <a:off x="0" y="0"/>
            <a:ext cx="91440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fr-FR" sz="2400" b="1" i="0" u="none" strike="noStrike" cap="none" normalizeH="0" baseline="0" dirty="0" smtClean="0">
                <a:ln>
                  <a:noFill/>
                </a:ln>
                <a:solidFill>
                  <a:srgbClr val="000000"/>
                </a:solidFill>
                <a:effectLst/>
                <a:latin typeface="Calibri" pitchFamily="34" charset="0"/>
                <a:ea typeface="LiberationSerif"/>
                <a:cs typeface="Times New Roman" pitchFamily="18" charset="0"/>
              </a:rPr>
              <a:t>Machine </a:t>
            </a:r>
            <a:r>
              <a:rPr kumimoji="0" lang="fr-FR" sz="2400" b="1" i="0" u="none" strike="noStrike" cap="none" normalizeH="0" baseline="0" dirty="0" err="1" smtClean="0">
                <a:ln>
                  <a:noFill/>
                </a:ln>
                <a:solidFill>
                  <a:srgbClr val="000000"/>
                </a:solidFill>
                <a:effectLst/>
                <a:latin typeface="Calibri" pitchFamily="34" charset="0"/>
                <a:ea typeface="LiberationSerif"/>
                <a:cs typeface="Times New Roman" pitchFamily="18" charset="0"/>
              </a:rPr>
              <a:t>gearless</a:t>
            </a:r>
            <a:r>
              <a:rPr kumimoji="0" lang="fr-FR" sz="2400" b="0" i="0" u="none" strike="noStrike" cap="none" normalizeH="0" baseline="0" dirty="0" smtClean="0">
                <a:ln>
                  <a:noFill/>
                </a:ln>
                <a:solidFill>
                  <a:srgbClr val="000000"/>
                </a:solidFill>
                <a:effectLst/>
                <a:latin typeface="Calibri" pitchFamily="34" charset="0"/>
                <a:ea typeface="LiberationSerif"/>
                <a:cs typeface="Times New Roman" pitchFamily="18" charset="0"/>
              </a:rPr>
              <a:t>: </a:t>
            </a:r>
            <a:r>
              <a:rPr kumimoji="0" lang="fr-FR" sz="24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Treuil d'ascenseur </a:t>
            </a:r>
            <a:r>
              <a:rPr kumimoji="0" lang="fr-FR" sz="2400" b="0" i="0" u="sng" strike="noStrike" cap="none" normalizeH="0" baseline="0" dirty="0" smtClean="0">
                <a:ln>
                  <a:noFill/>
                </a:ln>
                <a:solidFill>
                  <a:srgbClr val="000000"/>
                </a:solidFill>
                <a:effectLst/>
                <a:latin typeface="Calibri" pitchFamily="34" charset="0"/>
                <a:ea typeface="LiberationSerif-Bold"/>
                <a:cs typeface="Times New Roman" pitchFamily="18" charset="0"/>
              </a:rPr>
              <a:t>sans réducteur de vit</a:t>
            </a:r>
            <a:r>
              <a:rPr kumimoji="0" lang="fr-FR" sz="24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esse. La </a:t>
            </a:r>
            <a:r>
              <a:rPr kumimoji="0" lang="fr-FR" sz="2400" b="0" i="0" u="none" strike="noStrike" cap="none" normalizeH="0" baseline="0" dirty="0" smtClean="0">
                <a:ln>
                  <a:noFill/>
                </a:ln>
                <a:solidFill>
                  <a:srgbClr val="9A33FF"/>
                </a:solidFill>
                <a:effectLst/>
                <a:latin typeface="Calibri" pitchFamily="34" charset="0"/>
                <a:ea typeface="LiberationSerif-Bold"/>
                <a:cs typeface="Times New Roman" pitchFamily="18" charset="0"/>
              </a:rPr>
              <a:t>poulie de traction </a:t>
            </a:r>
            <a:r>
              <a:rPr kumimoji="0" lang="fr-FR" sz="24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est directement montée sur l'axe du </a:t>
            </a:r>
            <a:r>
              <a:rPr kumimoji="0" lang="fr-FR" sz="2400" b="0" i="0" u="none" strike="noStrike" cap="none" normalizeH="0" baseline="0" dirty="0" smtClean="0">
                <a:ln>
                  <a:noFill/>
                </a:ln>
                <a:solidFill>
                  <a:srgbClr val="9A33FF"/>
                </a:solidFill>
                <a:effectLst/>
                <a:latin typeface="Calibri" pitchFamily="34" charset="0"/>
                <a:ea typeface="LiberationSerif-Bold"/>
                <a:cs typeface="Times New Roman" pitchFamily="18" charset="0"/>
              </a:rPr>
              <a:t>moteur de traction</a:t>
            </a:r>
            <a:r>
              <a:rPr kumimoji="0" lang="fr-FR" sz="24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 Ce principe permet d'atteindre de très grande vitesse de déplacement (Jusqu‘à 12 m/s)</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 name="Image 4"/>
          <p:cNvPicPr/>
          <p:nvPr/>
        </p:nvPicPr>
        <p:blipFill>
          <a:blip r:embed="rId2"/>
          <a:srcRect/>
          <a:stretch>
            <a:fillRect/>
          </a:stretch>
        </p:blipFill>
        <p:spPr bwMode="auto">
          <a:xfrm>
            <a:off x="0" y="1571612"/>
            <a:ext cx="9144000" cy="5286388"/>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0" y="0"/>
            <a:ext cx="9144000" cy="55707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sng" strike="noStrike" cap="none" normalizeH="0" baseline="0" dirty="0" smtClean="0">
                <a:ln>
                  <a:noFill/>
                </a:ln>
                <a:solidFill>
                  <a:srgbClr val="000000"/>
                </a:solidFill>
                <a:effectLst/>
                <a:latin typeface="Calibri" pitchFamily="34" charset="0"/>
                <a:ea typeface="LiberationSerif" charset="-128"/>
                <a:cs typeface="Times New Roman" pitchFamily="18" charset="0"/>
              </a:rPr>
              <a:t>Servofrein</a:t>
            </a:r>
            <a:r>
              <a:rPr kumimoji="0" lang="fr-FR" sz="2400" b="0" i="0" u="sng" strike="noStrike" cap="none" normalizeH="0" baseline="0" dirty="0" smtClean="0">
                <a:ln>
                  <a:noFill/>
                </a:ln>
                <a:solidFill>
                  <a:srgbClr val="000000"/>
                </a:solidFill>
                <a:effectLst/>
                <a:latin typeface="Calibri" pitchFamily="34" charset="0"/>
                <a:ea typeface="LiberationSerif" charset="-128"/>
                <a:cs typeface="Times New Roman" pitchFamily="18" charset="0"/>
              </a:rPr>
              <a:t>: </a:t>
            </a:r>
            <a:r>
              <a:rPr kumimoji="0" lang="fr-FR" sz="2000" b="0" i="1" u="none" strike="noStrike" cap="none" normalizeH="0" baseline="0" dirty="0" smtClean="0">
                <a:ln>
                  <a:noFill/>
                </a:ln>
                <a:effectLst/>
                <a:latin typeface="Calibri" pitchFamily="34" charset="0"/>
                <a:ea typeface="LiberationSerif-Bold" charset="-128"/>
                <a:cs typeface="Times New Roman" pitchFamily="18" charset="0"/>
              </a:rPr>
              <a:t>Mécanisme composé de pignons et d'un secteur de roue dentée. Celui-ci, commandé par un moteur est destiné à actionner le mécanisme de </a:t>
            </a:r>
            <a:r>
              <a:rPr kumimoji="0" lang="fr-FR" sz="2000" b="0" i="1" u="none" strike="noStrike" cap="none" normalizeH="0" baseline="0" dirty="0" err="1" smtClean="0">
                <a:ln>
                  <a:noFill/>
                </a:ln>
                <a:effectLst/>
                <a:latin typeface="Calibri" pitchFamily="34" charset="0"/>
                <a:ea typeface="LiberationSerif-Bold" charset="-128"/>
                <a:cs typeface="Times New Roman" pitchFamily="18" charset="0"/>
              </a:rPr>
              <a:t>defreinage</a:t>
            </a:r>
            <a:r>
              <a:rPr kumimoji="0" lang="fr-FR" sz="2000" b="0" i="1" u="none" strike="noStrike" cap="none" normalizeH="0" baseline="0" dirty="0" smtClean="0">
                <a:ln>
                  <a:noFill/>
                </a:ln>
                <a:effectLst/>
                <a:latin typeface="Calibri" pitchFamily="34" charset="0"/>
                <a:ea typeface="LiberationSerif-Bold" charset="-128"/>
                <a:cs typeface="Times New Roman" pitchFamily="18" charset="0"/>
              </a:rPr>
              <a:t> des </a:t>
            </a:r>
            <a:r>
              <a:rPr kumimoji="0" lang="fr-FR" sz="2000" b="0" i="1" u="none" strike="noStrike" cap="none" normalizeH="0" baseline="0" dirty="0" err="1" smtClean="0">
                <a:ln>
                  <a:noFill/>
                </a:ln>
                <a:effectLst/>
                <a:latin typeface="Calibri" pitchFamily="34" charset="0"/>
                <a:ea typeface="LiberationSerif-Bold" charset="-128"/>
                <a:cs typeface="Times New Roman" pitchFamily="18" charset="0"/>
              </a:rPr>
              <a:t>machoires</a:t>
            </a:r>
            <a:r>
              <a:rPr kumimoji="0" lang="fr-FR" sz="2000" b="0" i="1" u="none" strike="noStrike" cap="none" normalizeH="0" baseline="0" dirty="0" smtClean="0">
                <a:ln>
                  <a:noFill/>
                </a:ln>
                <a:effectLst/>
                <a:latin typeface="Calibri" pitchFamily="34" charset="0"/>
                <a:ea typeface="LiberationSerif-Bold" charset="-128"/>
                <a:cs typeface="Times New Roman" pitchFamily="18" charset="0"/>
              </a:rPr>
              <a:t> de frein. Le servofrein à depuis été remplace par l‘</a:t>
            </a:r>
            <a:r>
              <a:rPr lang="fr-FR" sz="2000" i="1" dirty="0" err="1" smtClean="0">
                <a:latin typeface="Calibri" pitchFamily="34" charset="0"/>
                <a:ea typeface="LiberationSerif-Bold" charset="-128"/>
                <a:cs typeface="Times New Roman" pitchFamily="18" charset="0"/>
              </a:rPr>
              <a:t>é</a:t>
            </a:r>
            <a:r>
              <a:rPr kumimoji="0" lang="fr-FR" sz="2000" b="0" i="1" u="none" strike="noStrike" cap="none" normalizeH="0" baseline="0" dirty="0" err="1" smtClean="0">
                <a:ln>
                  <a:noFill/>
                </a:ln>
                <a:effectLst/>
                <a:latin typeface="Calibri" pitchFamily="34" charset="0"/>
                <a:ea typeface="LiberationSerif-Bold" charset="-128"/>
                <a:cs typeface="Times New Roman" pitchFamily="18" charset="0"/>
              </a:rPr>
              <a:t>léctrofrein</a:t>
            </a:r>
            <a:r>
              <a:rPr kumimoji="0" lang="fr-FR" sz="2000" b="0" i="1" u="none" strike="noStrike" cap="none" normalizeH="0" baseline="0" dirty="0" smtClean="0">
                <a:ln>
                  <a:noFill/>
                </a:ln>
                <a:effectLst/>
                <a:latin typeface="Calibri" pitchFamily="34" charset="0"/>
                <a:ea typeface="LiberationSerif-Bold" charset="-128"/>
                <a:cs typeface="Times New Roman" pitchFamily="18" charset="0"/>
              </a:rPr>
              <a:t>.</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r>
              <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fr-FR" sz="2400" b="1" i="0" u="none" strike="noStrike" cap="none" normalizeH="0" baseline="0" dirty="0" err="1" smtClean="0">
                <a:ln>
                  <a:noFill/>
                </a:ln>
                <a:solidFill>
                  <a:srgbClr val="000000"/>
                </a:solidFill>
                <a:effectLst/>
                <a:latin typeface="Calibri" pitchFamily="34" charset="0"/>
                <a:ea typeface="LiberationSerif-Bold" charset="-128"/>
                <a:cs typeface="Times New Roman" pitchFamily="18" charset="0"/>
              </a:rPr>
              <a:t>Electrofrein</a:t>
            </a:r>
            <a:r>
              <a:rPr kumimoji="0" lang="fr-FR" sz="2400"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 </a:t>
            </a:r>
            <a:r>
              <a:rPr kumimoji="0" lang="fr-FR" sz="2000" b="0" i="0" u="none" strike="noStrike" cap="none" normalizeH="0" baseline="0" dirty="0" smtClean="0">
                <a:ln>
                  <a:noFill/>
                </a:ln>
                <a:effectLst/>
                <a:latin typeface="Calibri" pitchFamily="34" charset="0"/>
                <a:ea typeface="LiberationSerif" charset="-128"/>
                <a:cs typeface="Times New Roman" pitchFamily="18" charset="0"/>
              </a:rPr>
              <a:t>Electroaimant puissant destiné à assurer le </a:t>
            </a:r>
            <a:r>
              <a:rPr kumimoji="0" lang="fr-FR" sz="2000" b="0" i="0" u="none" strike="noStrike" cap="none" normalizeH="0" baseline="0" dirty="0" err="1" smtClean="0">
                <a:ln>
                  <a:noFill/>
                </a:ln>
                <a:effectLst/>
                <a:latin typeface="Calibri" pitchFamily="34" charset="0"/>
                <a:ea typeface="LiberationSerif" charset="-128"/>
                <a:cs typeface="Times New Roman" pitchFamily="18" charset="0"/>
              </a:rPr>
              <a:t>defreinage</a:t>
            </a:r>
            <a:r>
              <a:rPr kumimoji="0" lang="fr-FR" sz="2000" b="0" i="0" u="none" strike="noStrike" cap="none" normalizeH="0" baseline="0" dirty="0" smtClean="0">
                <a:ln>
                  <a:noFill/>
                </a:ln>
                <a:effectLst/>
                <a:latin typeface="Calibri" pitchFamily="34" charset="0"/>
                <a:ea typeface="LiberationSerif" charset="-128"/>
                <a:cs typeface="Times New Roman" pitchFamily="18" charset="0"/>
              </a:rPr>
              <a:t> des </a:t>
            </a:r>
            <a:r>
              <a:rPr kumimoji="0" lang="fr-FR" sz="2000" b="0" i="0" u="none" strike="noStrike" cap="none" normalizeH="0" baseline="0" dirty="0" err="1" smtClean="0">
                <a:ln>
                  <a:noFill/>
                </a:ln>
                <a:effectLst/>
                <a:latin typeface="Calibri" pitchFamily="34" charset="0"/>
                <a:ea typeface="LiberationSerif" charset="-128"/>
                <a:cs typeface="Times New Roman" pitchFamily="18" charset="0"/>
              </a:rPr>
              <a:t>machoires</a:t>
            </a:r>
            <a:r>
              <a:rPr kumimoji="0" lang="fr-FR" sz="2000" b="0" i="0" u="none" strike="noStrike" cap="none" normalizeH="0" baseline="0" dirty="0" smtClean="0">
                <a:ln>
                  <a:noFill/>
                </a:ln>
                <a:effectLst/>
                <a:latin typeface="Calibri" pitchFamily="34" charset="0"/>
                <a:ea typeface="LiberationSerif" charset="-128"/>
                <a:cs typeface="Times New Roman" pitchFamily="18" charset="0"/>
              </a:rPr>
              <a:t> de frein.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fr-FR" sz="2400" b="1" i="0" u="none" strike="noStrike" cap="none" normalizeH="0" baseline="0" dirty="0" smtClean="0">
                <a:ln>
                  <a:noFill/>
                </a:ln>
                <a:solidFill>
                  <a:srgbClr val="000000"/>
                </a:solidFill>
                <a:effectLst/>
                <a:latin typeface="Calibri" pitchFamily="34" charset="0"/>
                <a:ea typeface="LiberationSerif" charset="-128"/>
                <a:cs typeface="Times New Roman" pitchFamily="18" charset="0"/>
              </a:rPr>
              <a:t>Tambour de frein</a:t>
            </a:r>
            <a:r>
              <a:rPr kumimoji="0" lang="fr-FR" sz="2400" b="0" i="0" u="none" strike="noStrike" cap="none" normalizeH="0" baseline="0" dirty="0" smtClean="0">
                <a:ln>
                  <a:noFill/>
                </a:ln>
                <a:solidFill>
                  <a:srgbClr val="000000"/>
                </a:solidFill>
                <a:effectLst/>
                <a:latin typeface="Calibri" pitchFamily="34" charset="0"/>
                <a:ea typeface="LiberationSerif" charset="-128"/>
                <a:cs typeface="Times New Roman" pitchFamily="18" charset="0"/>
              </a:rPr>
              <a:t>: </a:t>
            </a:r>
            <a:r>
              <a:rPr kumimoji="0" lang="fr-FR" sz="2000" b="0" i="0" u="none" strike="noStrike" cap="none" normalizeH="0" baseline="0" dirty="0" smtClean="0">
                <a:ln>
                  <a:noFill/>
                </a:ln>
                <a:effectLst/>
                <a:latin typeface="Calibri" pitchFamily="34" charset="0"/>
                <a:ea typeface="LiberationSerif-Bold" charset="-128"/>
                <a:cs typeface="Times New Roman" pitchFamily="18" charset="0"/>
              </a:rPr>
              <a:t>Pièce cylindrique fixée solidement sur l'axe de la vis du treuil.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fr-FR" sz="2400" b="1"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Garnitures de frein</a:t>
            </a:r>
            <a:r>
              <a:rPr kumimoji="0" lang="fr-FR" sz="2400"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 </a:t>
            </a:r>
            <a:r>
              <a:rPr kumimoji="0" lang="fr-FR" sz="2000" b="0" i="0" u="none" strike="noStrike" cap="none" normalizeH="0" baseline="0" dirty="0" smtClean="0">
                <a:ln>
                  <a:noFill/>
                </a:ln>
                <a:effectLst/>
                <a:latin typeface="Calibri" pitchFamily="34" charset="0"/>
                <a:ea typeface="LiberationSerif" charset="-128"/>
                <a:cs typeface="Times New Roman" pitchFamily="18" charset="0"/>
              </a:rPr>
              <a:t>Patins de friction en matière spéciale colles ou rives sur les mâchoires de frein et destinés à bloquer efficacement le tambour de frein.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fr-FR" sz="2400" b="1" i="0" u="none" strike="noStrike" cap="none" normalizeH="0" baseline="0" dirty="0" smtClean="0">
                <a:ln>
                  <a:noFill/>
                </a:ln>
                <a:solidFill>
                  <a:srgbClr val="000000"/>
                </a:solidFill>
                <a:effectLst/>
                <a:latin typeface="Calibri" pitchFamily="34" charset="0"/>
                <a:ea typeface="LiberationSerif" charset="-128"/>
                <a:cs typeface="Times New Roman" pitchFamily="18" charset="0"/>
              </a:rPr>
              <a:t>Mâchoires de frein</a:t>
            </a:r>
            <a:r>
              <a:rPr kumimoji="0" lang="fr-FR" sz="2400"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 </a:t>
            </a:r>
            <a:r>
              <a:rPr kumimoji="0" lang="fr-FR" sz="2000" b="0" i="0" u="none" strike="noStrike" cap="none" normalizeH="0" baseline="0" dirty="0" smtClean="0">
                <a:ln>
                  <a:noFill/>
                </a:ln>
                <a:effectLst/>
                <a:latin typeface="Calibri" pitchFamily="34" charset="0"/>
                <a:ea typeface="LiberationSerif-Bold" charset="-128"/>
                <a:cs typeface="Times New Roman" pitchFamily="18" charset="0"/>
              </a:rPr>
              <a:t>Pièces métalliques équipées de garnitures de friction et épousant la forme du tambour de frein. L'ouverture du frein est assurée par un mécanisme de </a:t>
            </a:r>
            <a:r>
              <a:rPr kumimoji="0" lang="fr-FR" sz="2000" b="0" i="0" u="none" strike="noStrike" cap="none" normalizeH="0" baseline="0" dirty="0" err="1" smtClean="0">
                <a:ln>
                  <a:noFill/>
                </a:ln>
                <a:effectLst/>
                <a:latin typeface="Calibri" pitchFamily="34" charset="0"/>
                <a:ea typeface="LiberationSerif-Bold" charset="-128"/>
                <a:cs typeface="Times New Roman" pitchFamily="18" charset="0"/>
              </a:rPr>
              <a:t>defreinage</a:t>
            </a:r>
            <a:r>
              <a:rPr kumimoji="0" lang="fr-FR" sz="2000" b="0" i="0" u="none" strike="noStrike" cap="none" normalizeH="0" baseline="0" dirty="0" smtClean="0">
                <a:ln>
                  <a:noFill/>
                </a:ln>
                <a:effectLst/>
                <a:latin typeface="Calibri" pitchFamily="34" charset="0"/>
                <a:ea typeface="LiberationSerif-Bold" charset="-128"/>
                <a:cs typeface="Times New Roman" pitchFamily="18" charset="0"/>
              </a:rPr>
              <a:t>. Celui-ci est actionné par un </a:t>
            </a:r>
            <a:r>
              <a:rPr kumimoji="0" lang="fr-FR" sz="2000" b="0" i="0" u="none" strike="noStrike" cap="none" normalizeH="0" baseline="0" dirty="0" err="1" smtClean="0">
                <a:ln>
                  <a:noFill/>
                </a:ln>
                <a:effectLst/>
                <a:latin typeface="Calibri" pitchFamily="34" charset="0"/>
                <a:ea typeface="LiberationSerif-Bold" charset="-128"/>
                <a:cs typeface="Times New Roman" pitchFamily="18" charset="0"/>
              </a:rPr>
              <a:t>electroaimant</a:t>
            </a:r>
            <a:r>
              <a:rPr kumimoji="0" lang="fr-FR" sz="2000" b="0" i="0" u="none" strike="noStrike" cap="none" normalizeH="0" baseline="0" dirty="0" smtClean="0">
                <a:ln>
                  <a:noFill/>
                </a:ln>
                <a:effectLst/>
                <a:latin typeface="Calibri" pitchFamily="34" charset="0"/>
                <a:ea typeface="LiberationSerif-Bold" charset="-128"/>
                <a:cs typeface="Times New Roman" pitchFamily="18" charset="0"/>
              </a:rPr>
              <a:t> puissant qu'on appelle </a:t>
            </a:r>
            <a:r>
              <a:rPr kumimoji="0" lang="fr-FR" sz="2000" b="0" i="0" u="none" strike="noStrike" cap="none" normalizeH="0" baseline="0" dirty="0" err="1" smtClean="0">
                <a:ln>
                  <a:noFill/>
                </a:ln>
                <a:effectLst/>
                <a:latin typeface="Calibri" pitchFamily="34" charset="0"/>
                <a:ea typeface="LiberationSerif-Bold" charset="-128"/>
                <a:cs typeface="Times New Roman" pitchFamily="18" charset="0"/>
              </a:rPr>
              <a:t>electrofrein</a:t>
            </a:r>
            <a:endParaRPr kumimoji="0" lang="fr-FR" sz="2000" b="0" i="0" u="none" strike="noStrike" cap="none" normalizeH="0" baseline="0" dirty="0" smtClean="0">
              <a:ln>
                <a:noFill/>
              </a:ln>
              <a:effectLst/>
              <a:latin typeface="Arial" pitchFamily="34" charset="0"/>
              <a:cs typeface="Arial"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ChangeArrowheads="1"/>
          </p:cNvSpPr>
          <p:nvPr/>
        </p:nvSpPr>
        <p:spPr bwMode="auto">
          <a:xfrm>
            <a:off x="1" y="0"/>
            <a:ext cx="91440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l"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fr-FR" sz="2400" b="1" i="0" u="none" strike="noStrike" cap="none" normalizeH="0" baseline="0" dirty="0" smtClean="0">
                <a:ln>
                  <a:noFill/>
                </a:ln>
                <a:solidFill>
                  <a:srgbClr val="000000"/>
                </a:solidFill>
                <a:effectLst/>
                <a:latin typeface="Calibri" pitchFamily="34" charset="0"/>
                <a:ea typeface="LiberationSerif"/>
                <a:cs typeface="Times New Roman" pitchFamily="18" charset="0"/>
              </a:rPr>
              <a:t>Drive</a:t>
            </a:r>
            <a:r>
              <a:rPr kumimoji="0" lang="fr-FR" sz="2400" b="0" i="0" u="none" strike="noStrike" cap="none" normalizeH="0" baseline="0" dirty="0" smtClean="0">
                <a:ln>
                  <a:noFill/>
                </a:ln>
                <a:solidFill>
                  <a:srgbClr val="000000"/>
                </a:solidFill>
                <a:effectLst/>
                <a:latin typeface="Calibri" pitchFamily="34" charset="0"/>
                <a:ea typeface="LiberationSerif"/>
                <a:cs typeface="Times New Roman" pitchFamily="18" charset="0"/>
              </a:rPr>
              <a:t>: </a:t>
            </a:r>
            <a:r>
              <a:rPr kumimoji="0" lang="fr-FR" sz="24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Le drive est la partie de l'</a:t>
            </a:r>
            <a:r>
              <a:rPr kumimoji="0" lang="fr-FR" sz="2400" b="0" i="0" u="none" strike="noStrike" cap="none" normalizeH="0" baseline="0" dirty="0" smtClean="0">
                <a:ln>
                  <a:noFill/>
                </a:ln>
                <a:solidFill>
                  <a:srgbClr val="9A33FF"/>
                </a:solidFill>
                <a:effectLst/>
                <a:latin typeface="Calibri" pitchFamily="34" charset="0"/>
                <a:ea typeface="LiberationSerif-Bold"/>
                <a:cs typeface="Times New Roman" pitchFamily="18" charset="0"/>
              </a:rPr>
              <a:t>appareillage </a:t>
            </a:r>
            <a:r>
              <a:rPr kumimoji="0" lang="fr-FR" sz="24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qui commande le </a:t>
            </a:r>
            <a:r>
              <a:rPr kumimoji="0" lang="fr-FR" sz="2400" b="0" i="0" u="none" strike="noStrike" cap="none" normalizeH="0" baseline="0" dirty="0" smtClean="0">
                <a:ln>
                  <a:noFill/>
                </a:ln>
                <a:solidFill>
                  <a:srgbClr val="9A33FF"/>
                </a:solidFill>
                <a:effectLst/>
                <a:latin typeface="Calibri" pitchFamily="34" charset="0"/>
                <a:ea typeface="LiberationSerif-Bold"/>
                <a:cs typeface="Times New Roman" pitchFamily="18" charset="0"/>
              </a:rPr>
              <a:t>système de traction </a:t>
            </a:r>
            <a:r>
              <a:rPr kumimoji="0" lang="fr-FR" sz="24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de l'ascenseur.</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 name="Image 4"/>
          <p:cNvPicPr/>
          <p:nvPr/>
        </p:nvPicPr>
        <p:blipFill>
          <a:blip r:embed="rId2"/>
          <a:srcRect/>
          <a:stretch>
            <a:fillRect/>
          </a:stretch>
        </p:blipFill>
        <p:spPr bwMode="auto">
          <a:xfrm>
            <a:off x="0" y="1071546"/>
            <a:ext cx="9144000" cy="5786454"/>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ChangeArrowheads="1"/>
          </p:cNvSpPr>
          <p:nvPr/>
        </p:nvSpPr>
        <p:spPr bwMode="auto">
          <a:xfrm>
            <a:off x="0" y="0"/>
            <a:ext cx="9144000"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fr-FR" b="1" i="0" u="none" strike="noStrike" cap="none" normalizeH="0" baseline="0" dirty="0" smtClean="0">
                <a:ln>
                  <a:noFill/>
                </a:ln>
                <a:solidFill>
                  <a:srgbClr val="000000"/>
                </a:solidFill>
                <a:effectLst/>
                <a:latin typeface="Calibri" pitchFamily="34" charset="0"/>
                <a:ea typeface="LiberationSerif" charset="-128"/>
                <a:cs typeface="Times New Roman" pitchFamily="18" charset="0"/>
              </a:rPr>
              <a:t>Moto </a:t>
            </a:r>
            <a:r>
              <a:rPr kumimoji="0" lang="fr-FR" b="1" i="0" u="none" strike="noStrike" cap="none" normalizeH="0" baseline="0" dirty="0" err="1" smtClean="0">
                <a:ln>
                  <a:noFill/>
                </a:ln>
                <a:solidFill>
                  <a:srgbClr val="000000"/>
                </a:solidFill>
                <a:effectLst/>
                <a:latin typeface="Calibri" pitchFamily="34" charset="0"/>
                <a:ea typeface="LiberationSerif" charset="-128"/>
                <a:cs typeface="Times New Roman" pitchFamily="18" charset="0"/>
              </a:rPr>
              <a:t>generatrice</a:t>
            </a:r>
            <a:r>
              <a:rPr kumimoji="0" lang="fr-FR" b="1" i="0" u="none" strike="noStrike" cap="none" normalizeH="0" baseline="0" dirty="0" smtClean="0">
                <a:ln>
                  <a:noFill/>
                </a:ln>
                <a:solidFill>
                  <a:srgbClr val="000000"/>
                </a:solidFill>
                <a:effectLst/>
                <a:latin typeface="Calibri" pitchFamily="34" charset="0"/>
                <a:ea typeface="LiberationSerif" charset="-128"/>
                <a:cs typeface="Times New Roman" pitchFamily="18" charset="0"/>
              </a:rPr>
              <a:t>:</a:t>
            </a:r>
            <a:r>
              <a:rPr kumimoji="0" lang="fr-FR" b="0" i="0" u="none" strike="noStrike" cap="none" normalizeH="0" baseline="0" dirty="0" smtClean="0">
                <a:ln>
                  <a:noFill/>
                </a:ln>
                <a:solidFill>
                  <a:srgbClr val="000000"/>
                </a:solidFill>
                <a:effectLst/>
                <a:latin typeface="Calibri" pitchFamily="34" charset="0"/>
                <a:ea typeface="LiberationSerif" charset="-128"/>
                <a:cs typeface="Times New Roman" pitchFamily="18" charset="0"/>
              </a:rPr>
              <a:t> </a:t>
            </a:r>
            <a:r>
              <a:rPr kumimoji="0" lang="fr-FR"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Machine destinée à créer une alimentation en courant continu de forte puissance. Cette machine est composée, d'une part, d'un </a:t>
            </a:r>
            <a:r>
              <a:rPr kumimoji="0" lang="fr-FR" b="0" i="0" u="none" strike="noStrike" cap="none" normalizeH="0" baseline="0" dirty="0" smtClean="0">
                <a:ln>
                  <a:noFill/>
                </a:ln>
                <a:solidFill>
                  <a:srgbClr val="9A33FF"/>
                </a:solidFill>
                <a:effectLst/>
                <a:latin typeface="Calibri" pitchFamily="34" charset="0"/>
                <a:ea typeface="LiberationSerif-Bold" charset="-128"/>
                <a:cs typeface="Times New Roman" pitchFamily="18" charset="0"/>
              </a:rPr>
              <a:t>moteur à induction alternatif </a:t>
            </a:r>
            <a:r>
              <a:rPr kumimoji="0" lang="fr-FR"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triphasé et, d'autre part, d'une génératrice à courant continu.</a:t>
            </a: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Ces deux machines sont solidaires l'une de l'autre et l'ensemble tourne a une vitesse. D’environ 1380 tours par minute.</a:t>
            </a: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pic>
        <p:nvPicPr>
          <p:cNvPr id="5" name="Image 4"/>
          <p:cNvPicPr/>
          <p:nvPr/>
        </p:nvPicPr>
        <p:blipFill>
          <a:blip r:embed="rId2"/>
          <a:srcRect/>
          <a:stretch>
            <a:fillRect/>
          </a:stretch>
        </p:blipFill>
        <p:spPr bwMode="auto">
          <a:xfrm>
            <a:off x="0" y="1643050"/>
            <a:ext cx="9144000" cy="5214950"/>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p:cNvSpPr>
            <a:spLocks noChangeArrowheads="1"/>
          </p:cNvSpPr>
          <p:nvPr/>
        </p:nvSpPr>
        <p:spPr bwMode="auto">
          <a:xfrm>
            <a:off x="0" y="285728"/>
            <a:ext cx="914400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kumimoji="0" lang="fr-FR" sz="2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fr-FR" sz="2400" b="1" i="0" u="none" strike="noStrike" cap="none" normalizeH="0" baseline="0" dirty="0" smtClean="0">
                <a:ln>
                  <a:noFill/>
                </a:ln>
                <a:solidFill>
                  <a:srgbClr val="000000"/>
                </a:solidFill>
                <a:effectLst/>
                <a:latin typeface="Calibri" pitchFamily="34" charset="0"/>
                <a:ea typeface="LiberationSerif"/>
                <a:cs typeface="Times New Roman" pitchFamily="18" charset="0"/>
              </a:rPr>
              <a:t>Moteur a courant continu</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rgbClr val="000000"/>
              </a:solidFill>
              <a:effectLst/>
              <a:latin typeface="Calibri" pitchFamily="34" charset="0"/>
              <a:ea typeface="LiberationSerif"/>
              <a:cs typeface="Times New Roman" pitchFamily="18" charset="0"/>
            </a:endParaRPr>
          </a:p>
          <a:p>
            <a:pPr lvl="0" fontAlgn="base">
              <a:spcBef>
                <a:spcPct val="0"/>
              </a:spcBef>
              <a:spcAft>
                <a:spcPct val="0"/>
              </a:spcAft>
            </a:pPr>
            <a:r>
              <a:rPr kumimoji="0" lang="fr-FR" sz="2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fr-FR" sz="2400" b="1" i="0" u="none" strike="noStrike" cap="none" normalizeH="0" baseline="0" dirty="0" smtClean="0">
                <a:ln>
                  <a:noFill/>
                </a:ln>
                <a:solidFill>
                  <a:srgbClr val="000000"/>
                </a:solidFill>
                <a:effectLst/>
                <a:latin typeface="Calibri" pitchFamily="34" charset="0"/>
                <a:ea typeface="LiberationSerif"/>
                <a:cs typeface="Times New Roman" pitchFamily="18" charset="0"/>
              </a:rPr>
              <a:t>Moteur à induction alternatif</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fr-FR" sz="2400" b="1" i="0" u="none" strike="noStrike" cap="none" normalizeH="0" baseline="0" dirty="0" smtClean="0">
                <a:ln>
                  <a:noFill/>
                </a:ln>
                <a:solidFill>
                  <a:srgbClr val="000000"/>
                </a:solidFill>
                <a:effectLst/>
                <a:latin typeface="Calibri" pitchFamily="34" charset="0"/>
                <a:ea typeface="LiberationSerif"/>
                <a:cs typeface="Times New Roman" pitchFamily="18" charset="0"/>
              </a:rPr>
              <a:t>Poulie de renvoi</a:t>
            </a:r>
            <a:r>
              <a:rPr kumimoji="0" lang="fr-FR" sz="2400" b="0" i="0" u="none" strike="noStrike" cap="none" normalizeH="0" baseline="0" dirty="0" smtClean="0">
                <a:ln>
                  <a:noFill/>
                </a:ln>
                <a:solidFill>
                  <a:srgbClr val="000000"/>
                </a:solidFill>
                <a:effectLst/>
                <a:latin typeface="Calibri" pitchFamily="34" charset="0"/>
                <a:ea typeface="LiberationSerif"/>
                <a:cs typeface="Times New Roman" pitchFamily="18" charset="0"/>
              </a:rPr>
              <a:t>: </a:t>
            </a:r>
            <a:r>
              <a:rPr kumimoji="0" lang="fr-FR" sz="24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Poulie tournant librement et destinée a guider les câbles entre la </a:t>
            </a:r>
            <a:r>
              <a:rPr kumimoji="0" lang="fr-FR" sz="2400" b="0" i="0" u="none" strike="noStrike" cap="none" normalizeH="0" baseline="0" dirty="0" smtClean="0">
                <a:ln>
                  <a:noFill/>
                </a:ln>
                <a:solidFill>
                  <a:srgbClr val="9A33FF"/>
                </a:solidFill>
                <a:effectLst/>
                <a:latin typeface="Calibri" pitchFamily="34" charset="0"/>
                <a:ea typeface="LiberationSerif-Bold"/>
                <a:cs typeface="Times New Roman" pitchFamily="18" charset="0"/>
              </a:rPr>
              <a:t>cabine </a:t>
            </a:r>
            <a:r>
              <a:rPr kumimoji="0" lang="fr-FR" sz="24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et le </a:t>
            </a:r>
            <a:r>
              <a:rPr kumimoji="0" lang="fr-FR" sz="2400" b="0" i="0" u="none" strike="noStrike" cap="none" normalizeH="0" baseline="0" dirty="0" smtClean="0">
                <a:ln>
                  <a:noFill/>
                </a:ln>
                <a:solidFill>
                  <a:srgbClr val="9A33FF"/>
                </a:solidFill>
                <a:effectLst/>
                <a:latin typeface="Calibri" pitchFamily="34" charset="0"/>
                <a:ea typeface="LiberationSerif-Bold"/>
                <a:cs typeface="Times New Roman" pitchFamily="18" charset="0"/>
              </a:rPr>
              <a:t>contrepoids</a:t>
            </a:r>
            <a:endParaRPr kumimoji="0" lang="fr-FR" sz="2400" b="0" i="0" u="none" strike="noStrike" cap="none" normalizeH="0" baseline="0" dirty="0" smtClean="0">
              <a:ln>
                <a:noFill/>
              </a:ln>
              <a:solidFill>
                <a:srgbClr val="000000"/>
              </a:solidFill>
              <a:effectLst/>
              <a:latin typeface="Calibri" pitchFamily="34" charset="0"/>
              <a:ea typeface="LiberationSerif-Bold"/>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fr-FR" sz="2400" b="1" i="0" u="none" strike="noStrike" cap="none" normalizeH="0" baseline="0" dirty="0" smtClean="0">
                <a:ln>
                  <a:noFill/>
                </a:ln>
                <a:solidFill>
                  <a:srgbClr val="000000"/>
                </a:solidFill>
                <a:effectLst/>
                <a:latin typeface="Calibri" pitchFamily="34" charset="0"/>
                <a:ea typeface="LiberationSerif"/>
                <a:cs typeface="Times New Roman" pitchFamily="18" charset="0"/>
              </a:rPr>
              <a:t>Poulie de </a:t>
            </a:r>
            <a:r>
              <a:rPr kumimoji="0" lang="fr-FR" sz="2400" b="1" i="0" u="none" strike="noStrike" cap="none" normalizeH="0" baseline="0" dirty="0" err="1" smtClean="0">
                <a:ln>
                  <a:noFill/>
                </a:ln>
                <a:solidFill>
                  <a:srgbClr val="000000"/>
                </a:solidFill>
                <a:effectLst/>
                <a:latin typeface="Calibri" pitchFamily="34" charset="0"/>
                <a:ea typeface="LiberationSerif"/>
                <a:cs typeface="Times New Roman" pitchFamily="18" charset="0"/>
              </a:rPr>
              <a:t>mouflage</a:t>
            </a:r>
            <a:r>
              <a:rPr kumimoji="0" lang="fr-FR" sz="2400" b="0" i="0" u="none" strike="noStrike" cap="none" normalizeH="0" baseline="0" dirty="0" smtClean="0">
                <a:ln>
                  <a:noFill/>
                </a:ln>
                <a:solidFill>
                  <a:srgbClr val="000000"/>
                </a:solidFill>
                <a:effectLst/>
                <a:latin typeface="Calibri" pitchFamily="34" charset="0"/>
                <a:ea typeface="LiberationSerif"/>
                <a:cs typeface="Times New Roman" pitchFamily="18" charset="0"/>
              </a:rPr>
              <a:t>: </a:t>
            </a:r>
            <a:r>
              <a:rPr kumimoji="0" lang="fr-FR" sz="24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Certains ascenseurs a grande capacité sont moufles. C'est à dire qu'une démultiplication est installée à l'aide de poulies de </a:t>
            </a:r>
            <a:r>
              <a:rPr kumimoji="0" lang="fr-FR" sz="2400" b="0" i="0" u="none" strike="noStrike" cap="none" normalizeH="0" baseline="0" dirty="0" err="1" smtClean="0">
                <a:ln>
                  <a:noFill/>
                </a:ln>
                <a:solidFill>
                  <a:srgbClr val="000000"/>
                </a:solidFill>
                <a:effectLst/>
                <a:latin typeface="Calibri" pitchFamily="34" charset="0"/>
                <a:ea typeface="LiberationSerif-Bold"/>
                <a:cs typeface="Times New Roman" pitchFamily="18" charset="0"/>
              </a:rPr>
              <a:t>mouflage</a:t>
            </a:r>
            <a:r>
              <a:rPr kumimoji="0" lang="fr-FR" sz="24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 Lorsque la cabine parcourt 1 mètre, les câbles au niveau du treuil en parcourent 2 ou</a:t>
            </a:r>
            <a:r>
              <a:rPr lang="fr-FR" sz="2400" dirty="0" smtClean="0">
                <a:solidFill>
                  <a:srgbClr val="000000"/>
                </a:solidFill>
                <a:latin typeface="Calibri" pitchFamily="34" charset="0"/>
                <a:ea typeface="LiberationSerif-Bold"/>
                <a:cs typeface="Times New Roman" pitchFamily="18" charset="0"/>
              </a:rPr>
              <a:t>3. Cette méthode permet d'installer des treuils moins puissants mais augmente la longueur des câbles et le cout de leur remplacement </a:t>
            </a:r>
            <a:endParaRPr kumimoji="0" lang="fr-FR" sz="2400" b="0" i="0" u="none" strike="noStrike" cap="none" normalizeH="0" baseline="0" dirty="0" smtClean="0">
              <a:ln>
                <a:noFill/>
              </a:ln>
              <a:solidFill>
                <a:srgbClr val="000000"/>
              </a:solidFill>
              <a:effectLst/>
              <a:latin typeface="Times New Roman" pitchFamily="18" charset="0"/>
              <a:ea typeface="LiberationSerif-Bold"/>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FR" sz="2400" dirty="0">
              <a:solidFill>
                <a:srgbClr val="000000"/>
              </a:solidFill>
              <a:latin typeface="Calibri" pitchFamily="34" charset="0"/>
              <a:ea typeface="LiberationSerif-Bold"/>
              <a:cs typeface="Times New Roma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p:cNvSpPr>
            <a:spLocks noChangeArrowheads="1"/>
          </p:cNvSpPr>
          <p:nvPr/>
        </p:nvSpPr>
        <p:spPr bwMode="auto">
          <a:xfrm>
            <a:off x="0" y="0"/>
            <a:ext cx="4286248"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rgbClr val="000000"/>
                </a:solidFill>
                <a:effectLst/>
                <a:latin typeface="Calibri" pitchFamily="34" charset="0"/>
                <a:ea typeface="LiberationSerif" charset="-128"/>
                <a:cs typeface="Times New Roman" pitchFamily="18" charset="0"/>
              </a:rPr>
              <a:t>Coffret de force motrice</a:t>
            </a:r>
            <a:r>
              <a:rPr kumimoji="0" lang="fr-FR" sz="2000" b="0" i="0" u="none" strike="noStrike" cap="none" normalizeH="0" baseline="0" dirty="0" smtClean="0">
                <a:ln>
                  <a:noFill/>
                </a:ln>
                <a:solidFill>
                  <a:srgbClr val="000000"/>
                </a:solidFill>
                <a:effectLst/>
                <a:latin typeface="Calibri" pitchFamily="34" charset="0"/>
                <a:ea typeface="LiberationSerif" charset="-128"/>
                <a:cs typeface="Times New Roman" pitchFamily="18" charset="0"/>
              </a:rPr>
              <a:t>: </a:t>
            </a:r>
            <a:r>
              <a:rPr kumimoji="0" lang="fr-FR" sz="2000"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Coffret principal d'alimentation se trouvant en </a:t>
            </a:r>
            <a:r>
              <a:rPr kumimoji="0" lang="fr-FR" sz="2000" b="0" i="0" u="none" strike="noStrike" cap="none" normalizeH="0" baseline="0" dirty="0" smtClean="0">
                <a:ln>
                  <a:noFill/>
                </a:ln>
                <a:solidFill>
                  <a:srgbClr val="9A33FF"/>
                </a:solidFill>
                <a:effectLst/>
                <a:latin typeface="Calibri" pitchFamily="34" charset="0"/>
                <a:ea typeface="LiberationSerif-Bold" charset="-128"/>
                <a:cs typeface="Times New Roman" pitchFamily="18" charset="0"/>
              </a:rPr>
              <a:t>machinerie</a:t>
            </a:r>
            <a:r>
              <a:rPr kumimoji="0" lang="fr-FR" sz="2000"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 Avant toute intervention en machinerie, il va de la sécurité de l'utilisateur de déclencher le levier de ce coffret pour couper l'alimentation de l'appareil.</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 name="Image 4"/>
          <p:cNvPicPr/>
          <p:nvPr/>
        </p:nvPicPr>
        <p:blipFill>
          <a:blip r:embed="rId2"/>
          <a:srcRect/>
          <a:stretch>
            <a:fillRect/>
          </a:stretch>
        </p:blipFill>
        <p:spPr bwMode="auto">
          <a:xfrm>
            <a:off x="4581557" y="0"/>
            <a:ext cx="4562475" cy="6858000"/>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p:cNvSpPr>
            <a:spLocks noChangeArrowheads="1"/>
          </p:cNvSpPr>
          <p:nvPr/>
        </p:nvSpPr>
        <p:spPr bwMode="auto">
          <a:xfrm>
            <a:off x="0" y="571480"/>
            <a:ext cx="9144000"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fr-FR" sz="2400" b="1" i="0" u="none" strike="noStrike" cap="none" normalizeH="0" baseline="0" dirty="0" smtClean="0">
                <a:ln>
                  <a:noFill/>
                </a:ln>
                <a:solidFill>
                  <a:srgbClr val="000000"/>
                </a:solidFill>
                <a:effectLst/>
                <a:latin typeface="Calibri" pitchFamily="34" charset="0"/>
                <a:ea typeface="LiberationSerif" charset="-128"/>
                <a:cs typeface="Times New Roman" pitchFamily="18" charset="0"/>
              </a:rPr>
              <a:t>Limiteur de vitesse:</a:t>
            </a:r>
            <a:r>
              <a:rPr kumimoji="0" lang="fr-FR" sz="2400" b="0" i="0" u="none" strike="noStrike" cap="none" normalizeH="0" baseline="0" dirty="0" smtClean="0">
                <a:ln>
                  <a:noFill/>
                </a:ln>
                <a:solidFill>
                  <a:srgbClr val="000000"/>
                </a:solidFill>
                <a:effectLst/>
                <a:latin typeface="Calibri" pitchFamily="34" charset="0"/>
                <a:ea typeface="LiberationSerif" charset="-128"/>
                <a:cs typeface="Times New Roman" pitchFamily="18" charset="0"/>
              </a:rPr>
              <a:t> </a:t>
            </a:r>
            <a:r>
              <a:rPr kumimoji="0" lang="fr-FR" sz="2400"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Organe mécanique équipé de masselottes et place généralement en </a:t>
            </a:r>
            <a:r>
              <a:rPr kumimoji="0" lang="fr-FR" sz="2400" b="0" i="0" u="none" strike="noStrike" cap="none" normalizeH="0" baseline="0" dirty="0" smtClean="0">
                <a:ln>
                  <a:noFill/>
                </a:ln>
                <a:solidFill>
                  <a:srgbClr val="9A33FF"/>
                </a:solidFill>
                <a:effectLst/>
                <a:latin typeface="Calibri" pitchFamily="34" charset="0"/>
                <a:ea typeface="LiberationSerif-Bold" charset="-128"/>
                <a:cs typeface="Times New Roman" pitchFamily="18" charset="0"/>
              </a:rPr>
              <a:t>machinerie</a:t>
            </a:r>
            <a:r>
              <a:rPr kumimoji="0" lang="fr-FR" sz="2400"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 Le limiteur, solidaire de l'ascenseur par un </a:t>
            </a:r>
            <a:r>
              <a:rPr kumimoji="0" lang="fr-FR" sz="2400" b="0" i="0" u="none" strike="noStrike" cap="none" normalizeH="0" baseline="0" dirty="0" smtClean="0">
                <a:ln>
                  <a:noFill/>
                </a:ln>
                <a:solidFill>
                  <a:srgbClr val="9A33FF"/>
                </a:solidFill>
                <a:effectLst/>
                <a:latin typeface="Calibri" pitchFamily="34" charset="0"/>
                <a:ea typeface="LiberationSerif-Bold" charset="-128"/>
                <a:cs typeface="Times New Roman" pitchFamily="18" charset="0"/>
              </a:rPr>
              <a:t>câble de limiteur </a:t>
            </a:r>
            <a:r>
              <a:rPr kumimoji="0" lang="fr-FR" sz="2400"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tourne au déplacement de celui-ci. Si la vitesse dépasse anormalement la vitesse maximale  autorisée, les masselottes se lèvent et coupent un contact de sécurité. En descente, la levée des masselottes bloque le limiteur. Ceci a pour effet de provoquer la levée du dispositif de </a:t>
            </a:r>
            <a:r>
              <a:rPr kumimoji="0" lang="fr-FR" sz="2400" b="0" i="0" u="none" strike="noStrike" cap="none" normalizeH="0" baseline="0" dirty="0" smtClean="0">
                <a:ln>
                  <a:noFill/>
                </a:ln>
                <a:solidFill>
                  <a:srgbClr val="9A33FF"/>
                </a:solidFill>
                <a:effectLst/>
                <a:latin typeface="Calibri" pitchFamily="34" charset="0"/>
                <a:ea typeface="LiberationSerif-Bold" charset="-128"/>
                <a:cs typeface="Times New Roman" pitchFamily="18" charset="0"/>
              </a:rPr>
              <a:t>parachute </a:t>
            </a:r>
            <a:r>
              <a:rPr kumimoji="0" lang="fr-FR" sz="2400"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de la </a:t>
            </a:r>
            <a:r>
              <a:rPr kumimoji="0" lang="fr-FR" sz="2400" b="0" i="0" u="none" strike="noStrike" cap="none" normalizeH="0" baseline="0" dirty="0" smtClean="0">
                <a:ln>
                  <a:noFill/>
                </a:ln>
                <a:solidFill>
                  <a:srgbClr val="9A33FF"/>
                </a:solidFill>
                <a:effectLst/>
                <a:latin typeface="Calibri" pitchFamily="34" charset="0"/>
                <a:ea typeface="LiberationSerif-Bold" charset="-128"/>
                <a:cs typeface="Times New Roman" pitchFamily="18" charset="0"/>
              </a:rPr>
              <a:t>suspension de la cabine d'ascenseur</a:t>
            </a:r>
            <a:r>
              <a:rPr kumimoji="0" lang="fr-FR" sz="2400"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fr-FR" sz="2400" b="1" i="0" u="none" strike="noStrike" cap="none" normalizeH="0" baseline="0" dirty="0" err="1" smtClean="0">
                <a:ln>
                  <a:noFill/>
                </a:ln>
                <a:solidFill>
                  <a:srgbClr val="000000"/>
                </a:solidFill>
                <a:effectLst/>
                <a:latin typeface="Calibri" pitchFamily="34" charset="0"/>
                <a:ea typeface="LiberationSerif" charset="-128"/>
                <a:cs typeface="Times New Roman" pitchFamily="18" charset="0"/>
              </a:rPr>
              <a:t>Cable</a:t>
            </a:r>
            <a:r>
              <a:rPr kumimoji="0" lang="fr-FR" sz="2400" b="1" i="0" u="none" strike="noStrike" cap="none" normalizeH="0" baseline="0" dirty="0" smtClean="0">
                <a:ln>
                  <a:noFill/>
                </a:ln>
                <a:solidFill>
                  <a:srgbClr val="000000"/>
                </a:solidFill>
                <a:effectLst/>
                <a:latin typeface="Calibri" pitchFamily="34" charset="0"/>
                <a:ea typeface="LiberationSerif" charset="-128"/>
                <a:cs typeface="Times New Roman" pitchFamily="18" charset="0"/>
              </a:rPr>
              <a:t> de limiteur:</a:t>
            </a:r>
            <a:r>
              <a:rPr kumimoji="0" lang="fr-FR" sz="2400" b="0" i="0" u="none" strike="noStrike" cap="none" normalizeH="0" baseline="0" dirty="0" smtClean="0">
                <a:ln>
                  <a:noFill/>
                </a:ln>
                <a:solidFill>
                  <a:srgbClr val="000000"/>
                </a:solidFill>
                <a:effectLst/>
                <a:latin typeface="Calibri" pitchFamily="34" charset="0"/>
                <a:ea typeface="LiberationSerif" charset="-128"/>
                <a:cs typeface="Times New Roman" pitchFamily="18" charset="0"/>
              </a:rPr>
              <a:t> </a:t>
            </a:r>
            <a:r>
              <a:rPr kumimoji="0" lang="fr-FR" sz="2400" b="0" i="0" u="none" strike="noStrike" cap="none" normalizeH="0" baseline="0" dirty="0" err="1" smtClean="0">
                <a:ln>
                  <a:noFill/>
                </a:ln>
                <a:solidFill>
                  <a:srgbClr val="000000"/>
                </a:solidFill>
                <a:effectLst/>
                <a:latin typeface="Calibri" pitchFamily="34" charset="0"/>
                <a:ea typeface="LiberationSerif-Bold" charset="-128"/>
                <a:cs typeface="Times New Roman" pitchFamily="18" charset="0"/>
              </a:rPr>
              <a:t>Cable</a:t>
            </a:r>
            <a:r>
              <a:rPr kumimoji="0" lang="fr-FR" sz="2400"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 en acier fixe au </a:t>
            </a:r>
            <a:r>
              <a:rPr kumimoji="0" lang="fr-FR" sz="2400" b="0" i="0" u="none" strike="noStrike" cap="none" normalizeH="0" baseline="0" dirty="0" smtClean="0">
                <a:ln>
                  <a:noFill/>
                </a:ln>
                <a:solidFill>
                  <a:srgbClr val="9A33FF"/>
                </a:solidFill>
                <a:effectLst/>
                <a:latin typeface="Calibri" pitchFamily="34" charset="0"/>
                <a:ea typeface="LiberationSerif-Bold" charset="-128"/>
                <a:cs typeface="Times New Roman" pitchFamily="18" charset="0"/>
              </a:rPr>
              <a:t>parachute </a:t>
            </a:r>
            <a:r>
              <a:rPr kumimoji="0" lang="fr-FR" sz="2400"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de l'ascenseur et se </a:t>
            </a:r>
            <a:r>
              <a:rPr kumimoji="0" lang="fr-FR" sz="2400" b="0" i="0" u="none" strike="noStrike" cap="none" normalizeH="0" baseline="0" dirty="0" err="1" smtClean="0">
                <a:ln>
                  <a:noFill/>
                </a:ln>
                <a:solidFill>
                  <a:srgbClr val="000000"/>
                </a:solidFill>
                <a:effectLst/>
                <a:latin typeface="Calibri" pitchFamily="34" charset="0"/>
                <a:ea typeface="LiberationSerif-Bold" charset="-128"/>
                <a:cs typeface="Times New Roman" pitchFamily="18" charset="0"/>
              </a:rPr>
              <a:t>deplacant</a:t>
            </a:r>
            <a:r>
              <a:rPr kumimoji="0" lang="fr-FR" sz="2400"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 avec lui. Lorsqu'en descente, le câble est bloque par le </a:t>
            </a:r>
            <a:r>
              <a:rPr kumimoji="0" lang="fr-FR" sz="2400" b="0" i="0" u="none" strike="noStrike" cap="none" normalizeH="0" baseline="0" dirty="0" smtClean="0">
                <a:ln>
                  <a:noFill/>
                </a:ln>
                <a:solidFill>
                  <a:srgbClr val="9A33FF"/>
                </a:solidFill>
                <a:effectLst/>
                <a:latin typeface="Calibri" pitchFamily="34" charset="0"/>
                <a:ea typeface="LiberationSerif-Bold" charset="-128"/>
                <a:cs typeface="Times New Roman" pitchFamily="18" charset="0"/>
              </a:rPr>
              <a:t>limiteur de vitesse</a:t>
            </a:r>
            <a:r>
              <a:rPr kumimoji="0" lang="fr-FR" sz="2400"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400" b="1"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il provoque la levée du parachute et le blocage de la cabine.</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p:cNvSpPr>
            <a:spLocks noChangeArrowheads="1"/>
          </p:cNvSpPr>
          <p:nvPr/>
        </p:nvSpPr>
        <p:spPr bwMode="auto">
          <a:xfrm>
            <a:off x="0" y="500042"/>
            <a:ext cx="9144000"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tx1"/>
                </a:solidFill>
                <a:effectLst/>
                <a:latin typeface="Calibri" pitchFamily="34" charset="0"/>
                <a:ea typeface="LiberationSerif-Bold"/>
                <a:cs typeface="Times New Roman" pitchFamily="18" charset="0"/>
              </a:rPr>
              <a:t>II. Les catégories des ascenseurs</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3600" b="0" i="0" u="none" strike="noStrike" cap="none" normalizeH="0" baseline="0" dirty="0" smtClean="0">
                <a:ln>
                  <a:noFill/>
                </a:ln>
                <a:solidFill>
                  <a:schemeClr val="tx1"/>
                </a:solidFill>
                <a:effectLst/>
                <a:latin typeface="Calibri" pitchFamily="34" charset="0"/>
                <a:ea typeface="LiberationSerif-Bold"/>
                <a:cs typeface="Times New Roman" pitchFamily="18" charset="0"/>
              </a:rPr>
              <a:t>On distingue deux grandes familles d’ascenseurs</a:t>
            </a:r>
            <a:r>
              <a:rPr kumimoji="0" lang="fr-FR" sz="2800" b="0" i="0" u="none" strike="noStrike" cap="none" normalizeH="0" baseline="0" dirty="0" smtClean="0">
                <a:ln>
                  <a:noFill/>
                </a:ln>
                <a:solidFill>
                  <a:schemeClr val="tx1"/>
                </a:solidFill>
                <a:effectLst/>
                <a:latin typeface="Calibri" pitchFamily="34" charset="0"/>
                <a:ea typeface="LiberationSerif-Bold"/>
                <a:cs typeface="Times New Roman" pitchFamily="18" charset="0"/>
              </a:rPr>
              <a:t> :</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a:p>
            <a:pPr marL="1163638" marR="0" lvl="0" indent="360363" algn="just" defTabSz="914400" rtl="0" eaLnBrk="0" fontAlgn="base" latinLnBrk="0" hangingPunct="0">
              <a:lnSpc>
                <a:spcPct val="100000"/>
              </a:lnSpc>
              <a:spcBef>
                <a:spcPct val="0"/>
              </a:spcBef>
              <a:spcAft>
                <a:spcPct val="0"/>
              </a:spcAft>
              <a:buClrTx/>
              <a:buSzTx/>
              <a:buFont typeface="Wingdings" pitchFamily="2" charset="2"/>
              <a:buChar char="q"/>
              <a:tabLst/>
            </a:pPr>
            <a:r>
              <a:rPr kumimoji="0" lang="fr-FR" sz="2800" b="1" i="1" u="none" strike="noStrike" cap="none" normalizeH="0" baseline="0" dirty="0" smtClean="0">
                <a:ln>
                  <a:noFill/>
                </a:ln>
                <a:solidFill>
                  <a:schemeClr val="tx1"/>
                </a:solidFill>
                <a:effectLst>
                  <a:outerShdw blurRad="38100" dist="38100" dir="2700000" algn="tl">
                    <a:srgbClr val="000000">
                      <a:alpha val="43137"/>
                    </a:srgbClr>
                  </a:outerShdw>
                </a:effectLst>
                <a:latin typeface="Calibri" pitchFamily="34" charset="0"/>
                <a:ea typeface="LiberationSerif-Bold"/>
                <a:cs typeface="Times New Roman" pitchFamily="18" charset="0"/>
              </a:rPr>
              <a:t>Les ascenseurs hydrauliques;</a:t>
            </a:r>
            <a:endParaRPr kumimoji="0" lang="fr-FR" sz="2800" b="1" i="1"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Arial" pitchFamily="34" charset="0"/>
            </a:endParaRPr>
          </a:p>
          <a:p>
            <a:pPr marL="1163638" marR="0" lvl="0" indent="360363" algn="just" defTabSz="914400" rtl="0" eaLnBrk="0" fontAlgn="base" latinLnBrk="0" hangingPunct="0">
              <a:lnSpc>
                <a:spcPct val="100000"/>
              </a:lnSpc>
              <a:spcBef>
                <a:spcPct val="0"/>
              </a:spcBef>
              <a:spcAft>
                <a:spcPct val="0"/>
              </a:spcAft>
              <a:buClrTx/>
              <a:buSzTx/>
              <a:buFont typeface="Wingdings" pitchFamily="2" charset="2"/>
              <a:buChar char="q"/>
              <a:tabLst/>
            </a:pPr>
            <a:r>
              <a:rPr kumimoji="0" lang="fr-FR" sz="2800" b="1" i="1" u="none" strike="noStrike" cap="none" normalizeH="0" baseline="0" dirty="0" smtClean="0">
                <a:ln>
                  <a:noFill/>
                </a:ln>
                <a:solidFill>
                  <a:schemeClr val="tx1"/>
                </a:solidFill>
                <a:effectLst>
                  <a:outerShdw blurRad="38100" dist="38100" dir="2700000" algn="tl">
                    <a:srgbClr val="000000">
                      <a:alpha val="43137"/>
                    </a:srgbClr>
                  </a:outerShdw>
                </a:effectLst>
                <a:latin typeface="Calibri" pitchFamily="34" charset="0"/>
                <a:ea typeface="LiberationSerif-Bold"/>
                <a:cs typeface="Times New Roman" pitchFamily="18" charset="0"/>
              </a:rPr>
              <a:t>Les ascenseurs à traction à câble.</a:t>
            </a:r>
          </a:p>
          <a:p>
            <a:pPr marL="0" marR="0" lvl="0" indent="0" algn="just" defTabSz="914400" rtl="0" eaLnBrk="0" fontAlgn="base" latinLnBrk="0" hangingPunct="0">
              <a:lnSpc>
                <a:spcPct val="100000"/>
              </a:lnSpc>
              <a:spcBef>
                <a:spcPct val="0"/>
              </a:spcBef>
              <a:spcAft>
                <a:spcPct val="0"/>
              </a:spcAft>
              <a:buClrTx/>
              <a:buSzTx/>
              <a:tabLst/>
            </a:pP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3600" b="0" i="0" u="none" strike="noStrike" cap="none" normalizeH="0" baseline="0" dirty="0" smtClean="0">
                <a:ln>
                  <a:noFill/>
                </a:ln>
                <a:solidFill>
                  <a:schemeClr val="tx1"/>
                </a:solidFill>
                <a:effectLst/>
                <a:latin typeface="Calibri" pitchFamily="34" charset="0"/>
                <a:ea typeface="LiberationSerif-Bold"/>
                <a:cs typeface="Times New Roman" pitchFamily="18" charset="0"/>
              </a:rPr>
              <a:t>En générale, ces deux types utilisent l’énergie électrique pour déplacer verticalement la cabine d’ascenseur, cependant, les ascenseurs  hydrauliques sont nettement moins utilisées que les ascenseurs à treuil.</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1"/>
          <p:cNvSpPr>
            <a:spLocks noChangeArrowheads="1"/>
          </p:cNvSpPr>
          <p:nvPr/>
        </p:nvSpPr>
        <p:spPr bwMode="auto">
          <a:xfrm>
            <a:off x="0" y="571480"/>
            <a:ext cx="9144000" cy="538609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fr-FR" sz="2400" b="1" i="0" u="none" strike="noStrike" cap="none" normalizeH="0" baseline="0" dirty="0" smtClean="0">
                <a:ln>
                  <a:noFill/>
                </a:ln>
                <a:solidFill>
                  <a:srgbClr val="000000"/>
                </a:solidFill>
                <a:effectLst/>
                <a:latin typeface="Calibri" pitchFamily="34" charset="0"/>
                <a:ea typeface="LiberationSerif" charset="-128"/>
                <a:cs typeface="Times New Roman" pitchFamily="18" charset="0"/>
              </a:rPr>
              <a:t>Parachute:</a:t>
            </a:r>
            <a:r>
              <a:rPr kumimoji="0" lang="fr-FR" sz="2400" b="0" i="0" u="none" strike="noStrike" cap="none" normalizeH="0" baseline="0" dirty="0" smtClean="0">
                <a:ln>
                  <a:noFill/>
                </a:ln>
                <a:solidFill>
                  <a:srgbClr val="000000"/>
                </a:solidFill>
                <a:effectLst/>
                <a:latin typeface="Calibri" pitchFamily="34" charset="0"/>
                <a:ea typeface="LiberationSerif" charset="-128"/>
                <a:cs typeface="Times New Roman" pitchFamily="18" charset="0"/>
              </a:rPr>
              <a:t> </a:t>
            </a:r>
            <a:r>
              <a:rPr kumimoji="0" lang="fr-FR" sz="2000" b="0" i="0" u="none" strike="noStrike" cap="none" normalizeH="0" baseline="0" dirty="0" smtClean="0">
                <a:ln>
                  <a:noFill/>
                </a:ln>
                <a:effectLst/>
                <a:latin typeface="Calibri" pitchFamily="34" charset="0"/>
                <a:ea typeface="LiberationSerif-Bold" charset="-128"/>
                <a:cs typeface="Times New Roman" pitchFamily="18" charset="0"/>
              </a:rPr>
              <a:t>Organe mécanique place sur la suspension de cabine et commande par un câble de limiteur. En cas de rupture des câbles de traction ou de survitesse exagérée en descente, le mécanisme du parachute assure un blocage mécanique de la suspension dans les guides évitant la chute libre de la cabine. Ce dispositif peut, dans certains cas, équiper le contrepoids.</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fr-FR" sz="2000" b="0" i="0" u="none" strike="noStrike" cap="none" normalizeH="0" baseline="0" dirty="0" smtClean="0">
              <a:ln>
                <a:noFill/>
              </a:ln>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fr-FR" sz="2000" b="1" i="0" u="none" strike="noStrike" cap="none" normalizeH="0" baseline="0" dirty="0" smtClean="0">
                <a:ln>
                  <a:noFill/>
                </a:ln>
                <a:effectLst/>
                <a:latin typeface="Calibri" pitchFamily="34" charset="0"/>
                <a:ea typeface="LiberationSerif" charset="-128"/>
                <a:cs typeface="Times New Roman" pitchFamily="18" charset="0"/>
              </a:rPr>
              <a:t>Commande de rappel</a:t>
            </a:r>
            <a:r>
              <a:rPr kumimoji="0" lang="fr-FR" sz="2000" b="0" i="0" u="none" strike="noStrike" cap="none" normalizeH="0" baseline="0" dirty="0" smtClean="0">
                <a:ln>
                  <a:noFill/>
                </a:ln>
                <a:effectLst/>
                <a:latin typeface="Calibri" pitchFamily="34" charset="0"/>
                <a:ea typeface="LiberationSerif" charset="-128"/>
                <a:cs typeface="Times New Roman" pitchFamily="18" charset="0"/>
              </a:rPr>
              <a:t>: </a:t>
            </a:r>
            <a:r>
              <a:rPr kumimoji="0" lang="fr-FR" sz="2000" b="0" i="0" u="none" strike="noStrike" cap="none" normalizeH="0" baseline="0" dirty="0" smtClean="0">
                <a:ln>
                  <a:noFill/>
                </a:ln>
                <a:effectLst/>
                <a:latin typeface="Calibri" pitchFamily="34" charset="0"/>
                <a:ea typeface="LiberationSerif-Bold" charset="-128"/>
                <a:cs typeface="Times New Roman" pitchFamily="18" charset="0"/>
              </a:rPr>
              <a:t>Dans le cas d'une grosse installation, il existe en machinerie un boitier de manœuvre de rappel destine a ramener l'ascenseur au </a:t>
            </a:r>
            <a:r>
              <a:rPr kumimoji="0" lang="fr-FR" sz="2000" b="0" i="0" u="none" strike="noStrike" cap="none" normalizeH="0" baseline="0" dirty="0" smtClean="0">
                <a:ln>
                  <a:noFill/>
                </a:ln>
                <a:effectLst/>
                <a:latin typeface="Calibri" pitchFamily="34" charset="0"/>
                <a:ea typeface="LiberationSerif" charset="-128"/>
                <a:cs typeface="Times New Roman" pitchFamily="18" charset="0"/>
              </a:rPr>
              <a:t>niveau </a:t>
            </a:r>
            <a:r>
              <a:rPr kumimoji="0" lang="fr-FR" sz="2000" b="0" i="0" u="none" strike="noStrike" cap="none" normalizeH="0" baseline="0" dirty="0" smtClean="0">
                <a:ln>
                  <a:noFill/>
                </a:ln>
                <a:effectLst/>
                <a:latin typeface="Calibri" pitchFamily="34" charset="0"/>
                <a:ea typeface="LiberationSerif-Bold" charset="-128"/>
                <a:cs typeface="Times New Roman" pitchFamily="18" charset="0"/>
              </a:rPr>
              <a:t>d'un palier pour dégager une personne bloquée dans la cabine.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dirty="0" smtClean="0">
              <a:ln>
                <a:noFill/>
              </a:ln>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fr-FR" sz="2000" b="1" i="0" u="none" strike="noStrike" cap="none" normalizeH="0" baseline="0" dirty="0" smtClean="0">
                <a:ln>
                  <a:noFill/>
                </a:ln>
                <a:effectLst/>
                <a:latin typeface="Calibri" pitchFamily="34" charset="0"/>
                <a:ea typeface="LiberationSerif" charset="-128"/>
                <a:cs typeface="Times New Roman" pitchFamily="18" charset="0"/>
              </a:rPr>
              <a:t>Commande de révision</a:t>
            </a:r>
            <a:r>
              <a:rPr kumimoji="0" lang="fr-FR" sz="2000" b="0" i="0" u="none" strike="noStrike" cap="none" normalizeH="0" baseline="0" dirty="0" smtClean="0">
                <a:ln>
                  <a:noFill/>
                </a:ln>
                <a:effectLst/>
                <a:latin typeface="Calibri" pitchFamily="34" charset="0"/>
                <a:ea typeface="LiberationSerif" charset="-128"/>
                <a:cs typeface="Times New Roman" pitchFamily="18" charset="0"/>
              </a:rPr>
              <a:t>: </a:t>
            </a:r>
            <a:r>
              <a:rPr kumimoji="0" lang="fr-FR" sz="2000" b="0" i="0" u="none" strike="noStrike" cap="none" normalizeH="0" baseline="0" dirty="0" smtClean="0">
                <a:ln>
                  <a:noFill/>
                </a:ln>
                <a:effectLst/>
                <a:latin typeface="Calibri" pitchFamily="34" charset="0"/>
                <a:ea typeface="LiberationSerif-Bold" charset="-128"/>
                <a:cs typeface="Times New Roman" pitchFamily="18" charset="0"/>
              </a:rPr>
              <a:t>La commande de révision est composée d'un boitier place sur le toit de la cabine de l'ascenseur.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dirty="0" smtClean="0">
              <a:ln>
                <a:noFill/>
              </a:ln>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fr-FR" sz="2000" b="1" i="0" u="none" strike="noStrike" cap="none" normalizeH="0" baseline="0" dirty="0" smtClean="0">
                <a:ln>
                  <a:noFill/>
                </a:ln>
                <a:effectLst/>
                <a:latin typeface="Calibri" pitchFamily="34" charset="0"/>
                <a:ea typeface="LiberationSerif" charset="-128"/>
                <a:cs typeface="Times New Roman" pitchFamily="18" charset="0"/>
              </a:rPr>
              <a:t>Inverseur d'étage</a:t>
            </a:r>
            <a:r>
              <a:rPr kumimoji="0" lang="fr-FR" sz="2000" b="0" i="0" u="none" strike="noStrike" cap="none" normalizeH="0" baseline="0" dirty="0" smtClean="0">
                <a:ln>
                  <a:noFill/>
                </a:ln>
                <a:effectLst/>
                <a:latin typeface="Calibri" pitchFamily="34" charset="0"/>
                <a:ea typeface="LiberationSerif" charset="-128"/>
                <a:cs typeface="Times New Roman" pitchFamily="18" charset="0"/>
              </a:rPr>
              <a:t>: </a:t>
            </a:r>
            <a:r>
              <a:rPr kumimoji="0" lang="fr-FR" sz="2000" b="0" i="0" u="none" strike="noStrike" cap="none" normalizeH="0" baseline="0" dirty="0" smtClean="0">
                <a:ln>
                  <a:noFill/>
                </a:ln>
                <a:effectLst/>
                <a:latin typeface="Calibri" pitchFamily="34" charset="0"/>
                <a:ea typeface="LiberationSerif-Bold" charset="-128"/>
                <a:cs typeface="Times New Roman" pitchFamily="18" charset="0"/>
              </a:rPr>
              <a:t>Sur les anciens ascenseurs, contact inverseur qui était place en gaine à chaque étage et servait de sélecteur d'étage.</a:t>
            </a:r>
            <a:endParaRPr kumimoji="0" lang="fr-FR" sz="2000" b="0" i="0" u="none" strike="noStrike" cap="none" normalizeH="0" baseline="0" dirty="0" smtClean="0">
              <a:ln>
                <a:noFill/>
              </a:ln>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fr-FR" sz="2000" b="1" i="0" u="none" strike="noStrike" cap="none" normalizeH="0" baseline="0" dirty="0" smtClean="0">
                <a:ln>
                  <a:noFill/>
                </a:ln>
                <a:effectLst/>
                <a:latin typeface="Calibri" pitchFamily="34" charset="0"/>
                <a:ea typeface="LiberationSerif" charset="-128"/>
                <a:cs typeface="Times New Roman" pitchFamily="18" charset="0"/>
              </a:rPr>
              <a:t>Manœuvre</a:t>
            </a:r>
            <a:r>
              <a:rPr kumimoji="0" lang="fr-FR" sz="2000" b="0" i="0" u="none" strike="noStrike" cap="none" normalizeH="0" baseline="0" dirty="0" smtClean="0">
                <a:ln>
                  <a:noFill/>
                </a:ln>
                <a:effectLst/>
                <a:latin typeface="Calibri" pitchFamily="34" charset="0"/>
                <a:ea typeface="LiberationSerif" charset="-128"/>
                <a:cs typeface="Times New Roman" pitchFamily="18" charset="0"/>
              </a:rPr>
              <a:t>: </a:t>
            </a:r>
            <a:r>
              <a:rPr kumimoji="0" lang="fr-FR" sz="2000" b="0" i="0" u="none" strike="noStrike" cap="none" normalizeH="0" baseline="0" dirty="0" smtClean="0">
                <a:ln>
                  <a:noFill/>
                </a:ln>
                <a:effectLst/>
                <a:latin typeface="Calibri" pitchFamily="34" charset="0"/>
                <a:ea typeface="LiberationSerif-Bold" charset="-128"/>
                <a:cs typeface="Times New Roman" pitchFamily="18" charset="0"/>
              </a:rPr>
              <a:t>Les ascenseurs se définissent en nombre d'appareil dans une batterie d'ascenseurs et par le genre de boutons d'appel utilise pour les faire venir à l'étage. </a:t>
            </a:r>
            <a:endParaRPr kumimoji="0" lang="fr-FR" sz="2000" b="0" i="0" u="none" strike="noStrike" cap="none" normalizeH="0" baseline="0" dirty="0" smtClean="0">
              <a:ln>
                <a:noFill/>
              </a:ln>
              <a:effectLst/>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ChangeArrowheads="1"/>
          </p:cNvSpPr>
          <p:nvPr/>
        </p:nvSpPr>
        <p:spPr bwMode="auto">
          <a:xfrm>
            <a:off x="0" y="425470"/>
            <a:ext cx="9144000" cy="64325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tx1"/>
                </a:solidFill>
                <a:effectLst/>
                <a:latin typeface="Calibri" pitchFamily="34" charset="0"/>
                <a:ea typeface="LiberationSerif"/>
                <a:cs typeface="Times New Roman" pitchFamily="18" charset="0"/>
              </a:rPr>
              <a:t>a ) Principe</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Calibri" pitchFamily="34" charset="0"/>
                <a:ea typeface="LiberationSerif-Bold"/>
                <a:cs typeface="Times New Roman" pitchFamily="18" charset="0"/>
              </a:rPr>
              <a:t>Comme toute machine hydraulique, </a:t>
            </a:r>
            <a:r>
              <a:rPr kumimoji="0" lang="fr-FR" sz="2000" b="0" i="0" u="none" strike="noStrike" cap="none" normalizeH="0" baseline="0" dirty="0" smtClean="0">
                <a:ln>
                  <a:noFill/>
                </a:ln>
                <a:solidFill>
                  <a:srgbClr val="FF0000"/>
                </a:solidFill>
                <a:effectLst>
                  <a:outerShdw blurRad="38100" dist="38100" dir="2700000" algn="tl">
                    <a:srgbClr val="000000">
                      <a:alpha val="43137"/>
                    </a:srgbClr>
                  </a:outerShdw>
                </a:effectLst>
                <a:latin typeface="Calibri" pitchFamily="34" charset="0"/>
                <a:ea typeface="LiberationSerif-Bold"/>
                <a:cs typeface="Times New Roman" pitchFamily="18" charset="0"/>
              </a:rPr>
              <a:t>la pompe met sous pression l'huile qui pousse le piston hors du cylindre</a:t>
            </a:r>
            <a:r>
              <a:rPr kumimoji="0" lang="fr-FR" sz="2000" b="0" i="0" u="none" strike="noStrike" cap="none" normalizeH="0" baseline="0" dirty="0" smtClean="0">
                <a:ln>
                  <a:noFill/>
                </a:ln>
                <a:solidFill>
                  <a:schemeClr val="tx1"/>
                </a:solidFill>
                <a:effectLst/>
                <a:latin typeface="Calibri" pitchFamily="34" charset="0"/>
                <a:ea typeface="LiberationSerif-Bold"/>
                <a:cs typeface="Times New Roman" pitchFamily="18" charset="0"/>
              </a:rPr>
              <a:t> vers le haut. Lorsque la commande de descente est programmée, le by-pass (vanne) de la pompe permet de laisser sortir l'huile du cylindre vers le réservoir.</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tx1"/>
                </a:solidFill>
                <a:effectLst/>
                <a:latin typeface="Calibri" pitchFamily="34" charset="0"/>
                <a:ea typeface="LiberationSerif"/>
                <a:cs typeface="Times New Roman" pitchFamily="18" charset="0"/>
              </a:rPr>
              <a:t>b ) Description</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Calibri" pitchFamily="34" charset="0"/>
                <a:ea typeface="LiberationSerif-Bold"/>
                <a:cs typeface="Times New Roman" pitchFamily="18" charset="0"/>
              </a:rPr>
              <a:t>Les ascenseurs hydrauliques sont utilises en général pour satisfaire des déplacements relativement courts de l’ordre de </a:t>
            </a:r>
            <a:r>
              <a:rPr kumimoji="0" lang="fr-FR" sz="2000" b="0" i="0" u="none" strike="noStrike" cap="none" normalizeH="0" baseline="0" dirty="0" smtClean="0">
                <a:ln>
                  <a:noFill/>
                </a:ln>
                <a:solidFill>
                  <a:srgbClr val="FF0000"/>
                </a:solidFill>
                <a:effectLst>
                  <a:outerShdw blurRad="38100" dist="38100" dir="2700000" algn="tl">
                    <a:srgbClr val="000000">
                      <a:alpha val="43137"/>
                    </a:srgbClr>
                  </a:outerShdw>
                </a:effectLst>
                <a:latin typeface="Calibri" pitchFamily="34" charset="0"/>
                <a:ea typeface="LiberationSerif-Bold"/>
                <a:cs typeface="Times New Roman" pitchFamily="18" charset="0"/>
              </a:rPr>
              <a:t>15 a 18 m maximum</a:t>
            </a:r>
            <a:r>
              <a:rPr kumimoji="0" lang="fr-FR" sz="2000" b="0" i="0" u="none" strike="noStrike" cap="none" normalizeH="0" baseline="0" dirty="0" smtClean="0">
                <a:ln>
                  <a:noFill/>
                </a:ln>
                <a:solidFill>
                  <a:schemeClr val="tx1"/>
                </a:solidFill>
                <a:effectLst/>
                <a:latin typeface="Calibri" pitchFamily="34" charset="0"/>
                <a:ea typeface="LiberationSerif-Bold"/>
                <a:cs typeface="Times New Roman" pitchFamily="18" charset="0"/>
              </a:rPr>
              <a:t>. </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a:p>
            <a:pPr marL="1081088" marR="0" lvl="0" indent="-817563" algn="l" defTabSz="914400" rtl="0" eaLnBrk="0" fontAlgn="base" latinLnBrk="0" hangingPunct="0">
              <a:lnSpc>
                <a:spcPct val="100000"/>
              </a:lnSpc>
              <a:spcBef>
                <a:spcPct val="0"/>
              </a:spcBef>
              <a:spcAft>
                <a:spcPct val="0"/>
              </a:spcAft>
              <a:buClrTx/>
              <a:buSzTx/>
              <a:buFontTx/>
              <a:buNone/>
              <a:tabLst/>
            </a:pPr>
            <a:r>
              <a:rPr kumimoji="0" lang="fr-FR" sz="2000" b="0" i="1" u="none" strike="noStrike" cap="none" normalizeH="0" baseline="0" dirty="0" smtClean="0">
                <a:ln>
                  <a:noFill/>
                </a:ln>
                <a:solidFill>
                  <a:srgbClr val="FF0000"/>
                </a:solidFill>
                <a:effectLst/>
                <a:latin typeface="Calibri" pitchFamily="34" charset="0"/>
                <a:ea typeface="LiberationSerif-Bold"/>
                <a:cs typeface="Times New Roman" pitchFamily="18" charset="0"/>
              </a:rPr>
              <a:t>Plusieurs modèles existent sur le </a:t>
            </a:r>
            <a:r>
              <a:rPr kumimoji="0" lang="fr-FR" sz="2000" b="0" i="0" u="none" strike="noStrike" cap="none" normalizeH="0" baseline="0" dirty="0" smtClean="0">
                <a:ln>
                  <a:noFill/>
                </a:ln>
                <a:solidFill>
                  <a:schemeClr val="tx1"/>
                </a:solidFill>
                <a:effectLst/>
                <a:latin typeface="Calibri" pitchFamily="34" charset="0"/>
                <a:ea typeface="LiberationSerif-Bold"/>
                <a:cs typeface="Times New Roman" pitchFamily="18" charset="0"/>
              </a:rPr>
              <a:t>marche, on en cite :</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a:p>
            <a:pPr marL="1081088" marR="0" lvl="0" indent="360363" algn="l" defTabSz="914400" rtl="0" eaLnBrk="0" fontAlgn="base" latinLnBrk="0" hangingPunct="0">
              <a:lnSpc>
                <a:spcPct val="100000"/>
              </a:lnSpc>
              <a:spcBef>
                <a:spcPct val="0"/>
              </a:spcBef>
              <a:spcAft>
                <a:spcPct val="0"/>
              </a:spcAft>
              <a:buClrTx/>
              <a:buSzTx/>
              <a:buFont typeface="Wingdings" pitchFamily="2" charset="2"/>
              <a:buChar char="q"/>
              <a:tabLst/>
            </a:pPr>
            <a:r>
              <a:rPr lang="fr-FR" sz="2000" b="1" i="1" dirty="0">
                <a:latin typeface="Calibri" pitchFamily="34" charset="0"/>
                <a:ea typeface="LiberationSerif-Bold"/>
                <a:cs typeface="Times New Roman" pitchFamily="18" charset="0"/>
              </a:rPr>
              <a:t> </a:t>
            </a:r>
            <a:r>
              <a:rPr kumimoji="0" lang="fr-FR" sz="2000" b="1" i="1" u="none" strike="noStrike" cap="none" normalizeH="0" baseline="0" dirty="0" smtClean="0">
                <a:ln>
                  <a:noFill/>
                </a:ln>
                <a:solidFill>
                  <a:schemeClr val="tx1"/>
                </a:solidFill>
                <a:effectLst/>
                <a:latin typeface="Calibri" pitchFamily="34" charset="0"/>
                <a:ea typeface="LiberationSerif-Bold"/>
                <a:cs typeface="Times New Roman" pitchFamily="18" charset="0"/>
              </a:rPr>
              <a:t>A cylindre de surface ;</a:t>
            </a:r>
            <a:endParaRPr kumimoji="0" lang="fr-FR" sz="2000" b="1" i="1" u="none" strike="noStrike" cap="none" normalizeH="0" baseline="0" dirty="0" smtClean="0">
              <a:ln>
                <a:noFill/>
              </a:ln>
              <a:solidFill>
                <a:schemeClr val="tx1"/>
              </a:solidFill>
              <a:effectLst/>
              <a:latin typeface="Arial" pitchFamily="34" charset="0"/>
              <a:cs typeface="Arial" pitchFamily="34" charset="0"/>
            </a:endParaRPr>
          </a:p>
          <a:p>
            <a:pPr marL="1081088" marR="0" lvl="0" indent="360363" algn="l" defTabSz="914400" rtl="0" eaLnBrk="0" fontAlgn="base" latinLnBrk="0" hangingPunct="0">
              <a:lnSpc>
                <a:spcPct val="100000"/>
              </a:lnSpc>
              <a:spcBef>
                <a:spcPct val="0"/>
              </a:spcBef>
              <a:spcAft>
                <a:spcPct val="0"/>
              </a:spcAft>
              <a:buClrTx/>
              <a:buSzTx/>
              <a:buFont typeface="Wingdings" pitchFamily="2" charset="2"/>
              <a:buChar char="q"/>
              <a:tabLst/>
            </a:pPr>
            <a:r>
              <a:rPr lang="fr-FR" sz="2000" b="1" i="1" dirty="0" smtClean="0">
                <a:latin typeface="Calibri" pitchFamily="34" charset="0"/>
                <a:ea typeface="LiberationSerif-Bold"/>
                <a:cs typeface="Times New Roman" pitchFamily="18" charset="0"/>
              </a:rPr>
              <a:t> </a:t>
            </a:r>
            <a:r>
              <a:rPr kumimoji="0" lang="fr-FR" sz="2000" b="1" i="1" u="none" strike="noStrike" cap="none" normalizeH="0" baseline="0" dirty="0" smtClean="0">
                <a:ln>
                  <a:noFill/>
                </a:ln>
                <a:solidFill>
                  <a:schemeClr val="tx1"/>
                </a:solidFill>
                <a:effectLst/>
                <a:latin typeface="Calibri" pitchFamily="34" charset="0"/>
                <a:ea typeface="LiberationSerif-Bold"/>
                <a:cs typeface="Times New Roman" pitchFamily="18" charset="0"/>
              </a:rPr>
              <a:t>A cylindre enterre ;</a:t>
            </a:r>
            <a:endParaRPr kumimoji="0" lang="fr-FR" sz="2000" b="1" i="1" u="none" strike="noStrike" cap="none" normalizeH="0" baseline="0" dirty="0" smtClean="0">
              <a:ln>
                <a:noFill/>
              </a:ln>
              <a:solidFill>
                <a:schemeClr val="tx1"/>
              </a:solidFill>
              <a:effectLst/>
              <a:latin typeface="Arial" pitchFamily="34" charset="0"/>
              <a:cs typeface="Arial" pitchFamily="34" charset="0"/>
            </a:endParaRPr>
          </a:p>
          <a:p>
            <a:pPr marL="1081088" marR="0" lvl="0" indent="360363" algn="l" defTabSz="914400" rtl="0" eaLnBrk="0" fontAlgn="base" latinLnBrk="0" hangingPunct="0">
              <a:lnSpc>
                <a:spcPct val="100000"/>
              </a:lnSpc>
              <a:spcBef>
                <a:spcPct val="0"/>
              </a:spcBef>
              <a:spcAft>
                <a:spcPct val="0"/>
              </a:spcAft>
              <a:buClrTx/>
              <a:buSzTx/>
              <a:buFont typeface="Wingdings" pitchFamily="2" charset="2"/>
              <a:buChar char="q"/>
              <a:tabLst/>
            </a:pPr>
            <a:r>
              <a:rPr lang="fr-FR" sz="2000" b="1" i="1" dirty="0" smtClean="0">
                <a:latin typeface="Calibri" pitchFamily="34" charset="0"/>
                <a:ea typeface="LiberationSerif-Bold"/>
                <a:cs typeface="Times New Roman" pitchFamily="18" charset="0"/>
              </a:rPr>
              <a:t> </a:t>
            </a:r>
            <a:r>
              <a:rPr kumimoji="0" lang="fr-FR" sz="2000" b="1" i="1" u="none" strike="noStrike" cap="none" normalizeH="0" baseline="0" dirty="0" smtClean="0">
                <a:ln>
                  <a:noFill/>
                </a:ln>
                <a:solidFill>
                  <a:schemeClr val="tx1"/>
                </a:solidFill>
                <a:effectLst/>
                <a:latin typeface="Calibri" pitchFamily="34" charset="0"/>
                <a:ea typeface="LiberationSerif-Bold"/>
                <a:cs typeface="Times New Roman" pitchFamily="18" charset="0"/>
              </a:rPr>
              <a:t>Télescopiques à cylindre de surface.</a:t>
            </a:r>
            <a:endParaRPr kumimoji="0" lang="fr-FR" sz="2000" b="1" i="1"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800" b="1" i="0" u="sng" strike="noStrike" cap="none" normalizeH="0" baseline="0" dirty="0" smtClean="0">
                <a:ln>
                  <a:noFill/>
                </a:ln>
                <a:solidFill>
                  <a:schemeClr val="tx1"/>
                </a:solidFill>
                <a:effectLst/>
                <a:latin typeface="Calibri" pitchFamily="34" charset="0"/>
                <a:ea typeface="LiberationSerif-Bold"/>
                <a:cs typeface="Times New Roman" pitchFamily="18" charset="0"/>
              </a:rPr>
              <a:t>Ils se composent principalement :</a:t>
            </a:r>
            <a:endParaRPr kumimoji="0" lang="fr-FR" sz="2800" b="0" i="0" u="sng"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fr-FR" sz="2000" b="0" i="0" u="none" strike="noStrike" cap="none" normalizeH="0" baseline="0" dirty="0" smtClean="0">
                <a:ln>
                  <a:noFill/>
                </a:ln>
                <a:solidFill>
                  <a:srgbClr val="00B050"/>
                </a:solidFill>
                <a:effectLst>
                  <a:outerShdw blurRad="38100" dist="38100" dir="2700000" algn="tl">
                    <a:srgbClr val="000000">
                      <a:alpha val="43137"/>
                    </a:srgbClr>
                  </a:outerShdw>
                </a:effectLst>
                <a:latin typeface="Calibri" pitchFamily="34" charset="0"/>
                <a:ea typeface="LiberationSerif-Bold"/>
                <a:cs typeface="Times New Roman" pitchFamily="18" charset="0"/>
              </a:rPr>
              <a:t>D’une cabine ;</a:t>
            </a:r>
            <a:endParaRPr kumimoji="0" lang="fr-FR" sz="2000" b="0" i="0" u="none" strike="noStrike" cap="none" normalizeH="0" baseline="0" dirty="0" smtClean="0">
              <a:ln>
                <a:noFill/>
              </a:ln>
              <a:solidFill>
                <a:srgbClr val="00B050"/>
              </a:solidFill>
              <a:effectLst>
                <a:outerShdw blurRad="38100" dist="38100" dir="2700000" algn="tl">
                  <a:srgbClr val="000000">
                    <a:alpha val="43137"/>
                  </a:srgbClr>
                </a:outerShd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fr-FR" sz="2000" b="0" i="0" u="none" strike="noStrike" cap="none" normalizeH="0" baseline="0" dirty="0" smtClean="0">
                <a:ln>
                  <a:noFill/>
                </a:ln>
                <a:solidFill>
                  <a:srgbClr val="00B050"/>
                </a:solidFill>
                <a:effectLst>
                  <a:outerShdw blurRad="38100" dist="38100" dir="2700000" algn="tl">
                    <a:srgbClr val="000000">
                      <a:alpha val="43137"/>
                    </a:srgbClr>
                  </a:outerShdw>
                </a:effectLst>
                <a:latin typeface="Calibri" pitchFamily="34" charset="0"/>
                <a:ea typeface="LiberationSerif-Bold"/>
                <a:cs typeface="Times New Roman" pitchFamily="18" charset="0"/>
              </a:rPr>
              <a:t>de guides ;</a:t>
            </a:r>
            <a:endParaRPr kumimoji="0" lang="fr-FR" sz="2000" b="0" i="0" u="none" strike="noStrike" cap="none" normalizeH="0" baseline="0" dirty="0" smtClean="0">
              <a:ln>
                <a:noFill/>
              </a:ln>
              <a:solidFill>
                <a:srgbClr val="00B050"/>
              </a:solidFill>
              <a:effectLst>
                <a:outerShdw blurRad="38100" dist="38100" dir="2700000" algn="tl">
                  <a:srgbClr val="000000">
                    <a:alpha val="43137"/>
                  </a:srgbClr>
                </a:outerShd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fr-FR" sz="2000" b="0" i="0" u="none" strike="noStrike" cap="none" normalizeH="0" baseline="0" dirty="0" smtClean="0">
                <a:ln>
                  <a:noFill/>
                </a:ln>
                <a:solidFill>
                  <a:srgbClr val="00B050"/>
                </a:solidFill>
                <a:effectLst>
                  <a:outerShdw blurRad="38100" dist="38100" dir="2700000" algn="tl">
                    <a:srgbClr val="000000">
                      <a:alpha val="43137"/>
                    </a:srgbClr>
                  </a:outerShdw>
                </a:effectLst>
                <a:latin typeface="Calibri" pitchFamily="34" charset="0"/>
                <a:ea typeface="LiberationSerif-Bold"/>
                <a:cs typeface="Times New Roman" pitchFamily="18" charset="0"/>
              </a:rPr>
              <a:t>d'un ensemble pistons-cylindres hydrauliques placé sous la cabine de l'ascenseur ;</a:t>
            </a:r>
            <a:endParaRPr kumimoji="0" lang="fr-FR" sz="2000" b="0" i="0" u="none" strike="noStrike" cap="none" normalizeH="0" baseline="0" dirty="0" smtClean="0">
              <a:ln>
                <a:noFill/>
              </a:ln>
              <a:solidFill>
                <a:srgbClr val="00B050"/>
              </a:solidFill>
              <a:effectLst>
                <a:outerShdw blurRad="38100" dist="38100" dir="2700000" algn="tl">
                  <a:srgbClr val="000000">
                    <a:alpha val="43137"/>
                  </a:srgbClr>
                </a:outerShd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fr-FR" sz="2000" b="0" i="0" u="none" strike="noStrike" cap="none" normalizeH="0" baseline="0" dirty="0" smtClean="0">
                <a:ln>
                  <a:noFill/>
                </a:ln>
                <a:solidFill>
                  <a:srgbClr val="00B050"/>
                </a:solidFill>
                <a:effectLst>
                  <a:outerShdw blurRad="38100" dist="38100" dir="2700000" algn="tl">
                    <a:srgbClr val="000000">
                      <a:alpha val="43137"/>
                    </a:srgbClr>
                  </a:outerShdw>
                </a:effectLst>
                <a:latin typeface="Calibri" pitchFamily="34" charset="0"/>
                <a:ea typeface="LiberationSerif-Bold"/>
                <a:cs typeface="Times New Roman" pitchFamily="18" charset="0"/>
              </a:rPr>
              <a:t>d'un réservoir d'huile ;</a:t>
            </a:r>
            <a:endParaRPr kumimoji="0" lang="fr-FR" sz="2000" b="0" i="0" u="none" strike="noStrike" cap="none" normalizeH="0" baseline="0" dirty="0" smtClean="0">
              <a:ln>
                <a:noFill/>
              </a:ln>
              <a:solidFill>
                <a:srgbClr val="00B050"/>
              </a:solidFill>
              <a:effectLst>
                <a:outerShdw blurRad="38100" dist="38100" dir="2700000" algn="tl">
                  <a:srgbClr val="000000">
                    <a:alpha val="43137"/>
                  </a:srgbClr>
                </a:outerShd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fr-FR" sz="2000" b="0" i="0" u="none" strike="noStrike" cap="none" normalizeH="0" baseline="0" dirty="0" smtClean="0">
                <a:ln>
                  <a:noFill/>
                </a:ln>
                <a:solidFill>
                  <a:srgbClr val="00B050"/>
                </a:solidFill>
                <a:effectLst>
                  <a:outerShdw blurRad="38100" dist="38100" dir="2700000" algn="tl">
                    <a:srgbClr val="000000">
                      <a:alpha val="43137"/>
                    </a:srgbClr>
                  </a:outerShdw>
                </a:effectLst>
                <a:latin typeface="Calibri" pitchFamily="34" charset="0"/>
                <a:ea typeface="LiberationSerif-Bold"/>
                <a:cs typeface="Times New Roman" pitchFamily="18" charset="0"/>
              </a:rPr>
              <a:t>d'un moteur électrique accouplé à une pompe hydraulique ;</a:t>
            </a:r>
            <a:endParaRPr kumimoji="0" lang="fr-FR" sz="2000" b="0" i="0" u="none" strike="noStrike" cap="none" normalizeH="0" baseline="0" dirty="0" smtClean="0">
              <a:ln>
                <a:noFill/>
              </a:ln>
              <a:solidFill>
                <a:srgbClr val="00B050"/>
              </a:solidFill>
              <a:effectLst>
                <a:outerShdw blurRad="38100" dist="38100" dir="2700000" algn="tl">
                  <a:srgbClr val="000000">
                    <a:alpha val="43137"/>
                  </a:srgbClr>
                </a:outerShd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fr-FR" sz="2000" b="0" i="0" u="none" strike="noStrike" cap="none" normalizeH="0" baseline="0" dirty="0" smtClean="0">
                <a:ln>
                  <a:noFill/>
                </a:ln>
                <a:solidFill>
                  <a:srgbClr val="00B050"/>
                </a:solidFill>
                <a:effectLst>
                  <a:outerShdw blurRad="38100" dist="38100" dir="2700000" algn="tl">
                    <a:srgbClr val="000000">
                      <a:alpha val="43137"/>
                    </a:srgbClr>
                  </a:outerShdw>
                </a:effectLst>
                <a:latin typeface="Calibri" pitchFamily="34" charset="0"/>
                <a:ea typeface="LiberationSerif-Bold"/>
                <a:cs typeface="Times New Roman" pitchFamily="18" charset="0"/>
              </a:rPr>
              <a:t>d'un contrôleur ;</a:t>
            </a:r>
            <a:endParaRPr kumimoji="0" lang="fr-FR" sz="2000" b="0" i="0" u="none" strike="noStrike" cap="none" normalizeH="0" baseline="0" dirty="0" smtClean="0">
              <a:ln>
                <a:noFill/>
              </a:ln>
              <a:solidFill>
                <a:srgbClr val="00B050"/>
              </a:solidFill>
              <a:effectLst>
                <a:outerShdw blurRad="38100" dist="38100" dir="2700000" algn="tl">
                  <a:srgbClr val="000000">
                    <a:alpha val="43137"/>
                  </a:srgbClr>
                </a:outerShdw>
              </a:effectLst>
              <a:latin typeface="Arial" pitchFamily="34" charset="0"/>
              <a:cs typeface="Arial" pitchFamily="34" charset="0"/>
            </a:endParaRPr>
          </a:p>
        </p:txBody>
      </p:sp>
      <p:sp>
        <p:nvSpPr>
          <p:cNvPr id="5" name="Rectangle 4"/>
          <p:cNvSpPr/>
          <p:nvPr/>
        </p:nvSpPr>
        <p:spPr>
          <a:xfrm>
            <a:off x="0" y="0"/>
            <a:ext cx="4474495" cy="369332"/>
          </a:xfrm>
          <a:prstGeom prst="rect">
            <a:avLst/>
          </a:prstGeom>
          <a:solidFill>
            <a:srgbClr val="FFFF00"/>
          </a:solidFill>
        </p:spPr>
        <p:txBody>
          <a:bodyPr wrap="none">
            <a:spAutoFit/>
          </a:bodyPr>
          <a:lstStyle/>
          <a:p>
            <a:pPr marL="1163638" lvl="0" indent="360363" algn="just" eaLnBrk="0" fontAlgn="base" hangingPunct="0">
              <a:spcBef>
                <a:spcPct val="0"/>
              </a:spcBef>
              <a:spcAft>
                <a:spcPct val="0"/>
              </a:spcAft>
              <a:buFont typeface="Wingdings" pitchFamily="2" charset="2"/>
              <a:buChar char="q"/>
            </a:pPr>
            <a:r>
              <a:rPr kumimoji="0" lang="fr-FR" b="1" i="1" u="none" strike="noStrike" cap="none" normalizeH="0" baseline="0" dirty="0" smtClean="0">
                <a:ln>
                  <a:noFill/>
                </a:ln>
                <a:solidFill>
                  <a:srgbClr val="FF0000"/>
                </a:solidFill>
                <a:effectLst>
                  <a:outerShdw blurRad="38100" dist="38100" dir="2700000" algn="tl">
                    <a:srgbClr val="000000">
                      <a:alpha val="43137"/>
                    </a:srgbClr>
                  </a:outerShdw>
                </a:effectLst>
                <a:latin typeface="Calibri" pitchFamily="34" charset="0"/>
                <a:ea typeface="LiberationSerif-Bold"/>
                <a:cs typeface="Times New Roman" pitchFamily="18" charset="0"/>
              </a:rPr>
              <a:t>Les ascenseurs hydrauliques</a:t>
            </a:r>
            <a:endParaRPr kumimoji="0" lang="fr-FR" b="1" i="1"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p:nvPr/>
        </p:nvPicPr>
        <p:blipFill>
          <a:blip r:embed="rId2"/>
          <a:srcRect/>
          <a:stretch>
            <a:fillRect/>
          </a:stretch>
        </p:blipFill>
        <p:spPr bwMode="auto">
          <a:xfrm>
            <a:off x="1428728" y="928670"/>
            <a:ext cx="5214974" cy="4472006"/>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p:cNvSpPr>
            <a:spLocks noChangeArrowheads="1"/>
          </p:cNvSpPr>
          <p:nvPr/>
        </p:nvSpPr>
        <p:spPr bwMode="auto">
          <a:xfrm>
            <a:off x="0" y="0"/>
            <a:ext cx="9144000" cy="68018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solidFill>
                <a:effectLst/>
                <a:latin typeface="Calibri" pitchFamily="34" charset="0"/>
                <a:ea typeface="LiberationSerif"/>
                <a:cs typeface="Times New Roman" pitchFamily="18" charset="0"/>
              </a:rPr>
              <a:t>c ) Energie</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400" b="0" i="0" u="none" strike="noStrike" cap="none" normalizeH="0" baseline="0" dirty="0" smtClean="0">
                <a:ln>
                  <a:noFill/>
                </a:ln>
                <a:solidFill>
                  <a:schemeClr val="tx1"/>
                </a:solidFill>
                <a:effectLst/>
                <a:latin typeface="Calibri" pitchFamily="34" charset="0"/>
                <a:ea typeface="LiberationSerif-Bold"/>
                <a:cs typeface="Times New Roman" pitchFamily="18" charset="0"/>
              </a:rPr>
              <a:t>Energétiquement parlant, les ascenseurs hydrauliques posent un problème dans le sens ou </a:t>
            </a:r>
            <a:r>
              <a:rPr kumimoji="0" lang="fr-FR" sz="2400" b="0" i="0" u="none" strike="noStrike" cap="none" normalizeH="0" baseline="0" dirty="0" smtClean="0">
                <a:ln>
                  <a:noFill/>
                </a:ln>
                <a:solidFill>
                  <a:srgbClr val="00B050"/>
                </a:solidFill>
                <a:effectLst>
                  <a:outerShdw blurRad="38100" dist="38100" dir="2700000" algn="tl">
                    <a:srgbClr val="000000">
                      <a:alpha val="43137"/>
                    </a:srgbClr>
                  </a:outerShdw>
                </a:effectLst>
                <a:latin typeface="Calibri" pitchFamily="34" charset="0"/>
                <a:ea typeface="LiberationSerif-Bold"/>
                <a:cs typeface="Times New Roman" pitchFamily="18" charset="0"/>
              </a:rPr>
              <a:t>il n'y a pas de contrepoids </a:t>
            </a:r>
            <a:r>
              <a:rPr kumimoji="0" lang="fr-FR" sz="2400" b="0" i="0" u="none" strike="noStrike" cap="none" normalizeH="0" baseline="0" dirty="0" smtClean="0">
                <a:ln>
                  <a:noFill/>
                </a:ln>
                <a:solidFill>
                  <a:schemeClr val="tx1"/>
                </a:solidFill>
                <a:effectLst/>
                <a:latin typeface="Calibri" pitchFamily="34" charset="0"/>
                <a:ea typeface="LiberationSerif-Bold"/>
                <a:cs typeface="Times New Roman" pitchFamily="18" charset="0"/>
              </a:rPr>
              <a:t>qui équilibre la cabine comme dans les systèmes à traction à câble.</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solidFill>
                <a:effectLst/>
                <a:latin typeface="Calibri" pitchFamily="34" charset="0"/>
                <a:ea typeface="LiberationSerif"/>
                <a:cs typeface="Times New Roman" pitchFamily="18" charset="0"/>
              </a:rPr>
              <a:t>d ) Avantages</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R="0" lvl="0" indent="720725" algn="l" defTabSz="914400" rtl="0" eaLnBrk="0" fontAlgn="base" latinLnBrk="0" hangingPunct="0">
              <a:lnSpc>
                <a:spcPct val="100000"/>
              </a:lnSpc>
              <a:spcBef>
                <a:spcPct val="0"/>
              </a:spcBef>
              <a:spcAft>
                <a:spcPct val="0"/>
              </a:spcAft>
              <a:buClrTx/>
              <a:buSzTx/>
              <a:buFontTx/>
              <a:buNone/>
              <a:tabLst/>
            </a:pP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2000" b="0" i="1" u="none" strike="noStrike" cap="none" normalizeH="0" baseline="0" dirty="0" smtClean="0">
                <a:ln>
                  <a:noFill/>
                </a:ln>
                <a:solidFill>
                  <a:schemeClr val="tx1"/>
                </a:solidFill>
                <a:effectLst>
                  <a:outerShdw blurRad="38100" dist="38100" dir="2700000" algn="tl">
                    <a:srgbClr val="000000">
                      <a:alpha val="43137"/>
                    </a:srgbClr>
                  </a:outerShdw>
                </a:effectLst>
                <a:latin typeface="Calibri" pitchFamily="34" charset="0"/>
                <a:ea typeface="LiberationSerif-Bold"/>
                <a:cs typeface="Times New Roman" pitchFamily="18" charset="0"/>
              </a:rPr>
              <a:t>Précision au niveau du déplacement (mise à niveau).</a:t>
            </a:r>
            <a:endParaRPr kumimoji="0" lang="fr-FR" sz="2000" b="0" i="1"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Arial" pitchFamily="34" charset="0"/>
            </a:endParaRPr>
          </a:p>
          <a:p>
            <a:pPr marR="0" lvl="0" indent="720725" algn="l" defTabSz="914400" rtl="0" eaLnBrk="0" fontAlgn="base" latinLnBrk="0" hangingPunct="0">
              <a:lnSpc>
                <a:spcPct val="100000"/>
              </a:lnSpc>
              <a:spcBef>
                <a:spcPct val="0"/>
              </a:spcBef>
              <a:spcAft>
                <a:spcPct val="0"/>
              </a:spcAft>
              <a:buClrTx/>
              <a:buSzTx/>
              <a:buFontTx/>
              <a:buNone/>
              <a:tabLst/>
            </a:pPr>
            <a:r>
              <a:rPr kumimoji="0" lang="fr-FR" sz="2000" b="0" i="1" u="none" strike="noStrike" cap="none" normalizeH="0" baseline="0" dirty="0" smtClean="0">
                <a:ln>
                  <a:noFill/>
                </a:ln>
                <a:solidFill>
                  <a:schemeClr val="tx1"/>
                </a:solidFill>
                <a:effectLst>
                  <a:outerShdw blurRad="38100" dist="38100" dir="2700000" algn="tl">
                    <a:srgbClr val="000000">
                      <a:alpha val="43137"/>
                    </a:srgbClr>
                  </a:outerShdw>
                </a:effectLst>
                <a:latin typeface="Times New Roman" pitchFamily="18" charset="0"/>
                <a:ea typeface="Calibri" pitchFamily="34" charset="0"/>
                <a:cs typeface="Times New Roman" pitchFamily="18" charset="0"/>
              </a:rPr>
              <a:t> </a:t>
            </a:r>
            <a:r>
              <a:rPr kumimoji="0" lang="fr-FR" sz="2000" b="0" i="1" u="none" strike="noStrike" cap="none" normalizeH="0" baseline="0" dirty="0" smtClean="0">
                <a:ln>
                  <a:noFill/>
                </a:ln>
                <a:solidFill>
                  <a:schemeClr val="tx1"/>
                </a:solidFill>
                <a:effectLst>
                  <a:outerShdw blurRad="38100" dist="38100" dir="2700000" algn="tl">
                    <a:srgbClr val="000000">
                      <a:alpha val="43137"/>
                    </a:srgbClr>
                  </a:outerShdw>
                </a:effectLst>
                <a:latin typeface="Calibri" pitchFamily="34" charset="0"/>
                <a:ea typeface="LiberationSerif-Bold"/>
                <a:cs typeface="Times New Roman" pitchFamily="18" charset="0"/>
              </a:rPr>
              <a:t>Charge importante.</a:t>
            </a:r>
            <a:endParaRPr kumimoji="0" lang="fr-FR" sz="2000" b="0" i="1"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Arial" pitchFamily="34" charset="0"/>
            </a:endParaRPr>
          </a:p>
          <a:p>
            <a:pPr marR="0" lvl="0" indent="720725" algn="l" defTabSz="914400" rtl="0" eaLnBrk="0" fontAlgn="base" latinLnBrk="0" hangingPunct="0">
              <a:lnSpc>
                <a:spcPct val="100000"/>
              </a:lnSpc>
              <a:spcBef>
                <a:spcPct val="0"/>
              </a:spcBef>
              <a:spcAft>
                <a:spcPct val="0"/>
              </a:spcAft>
              <a:buClrTx/>
              <a:buSzTx/>
              <a:buFontTx/>
              <a:buNone/>
              <a:tabLst/>
            </a:pPr>
            <a:r>
              <a:rPr kumimoji="0" lang="fr-FR" sz="2000" b="0" i="1" u="none" strike="noStrike" cap="none" normalizeH="0" baseline="0" dirty="0" smtClean="0">
                <a:ln>
                  <a:noFill/>
                </a:ln>
                <a:solidFill>
                  <a:schemeClr val="tx1"/>
                </a:solidFill>
                <a:effectLst>
                  <a:outerShdw blurRad="38100" dist="38100" dir="2700000" algn="tl">
                    <a:srgbClr val="000000">
                      <a:alpha val="43137"/>
                    </a:srgbClr>
                  </a:outerShdw>
                </a:effectLst>
                <a:latin typeface="Times New Roman" pitchFamily="18" charset="0"/>
                <a:ea typeface="Calibri" pitchFamily="34" charset="0"/>
                <a:cs typeface="Times New Roman" pitchFamily="18" charset="0"/>
              </a:rPr>
              <a:t> </a:t>
            </a:r>
            <a:r>
              <a:rPr kumimoji="0" lang="fr-FR" sz="2000" b="0" i="1" u="none" strike="noStrike" cap="none" normalizeH="0" baseline="0" dirty="0" smtClean="0">
                <a:ln>
                  <a:noFill/>
                </a:ln>
                <a:solidFill>
                  <a:schemeClr val="tx1"/>
                </a:solidFill>
                <a:effectLst>
                  <a:outerShdw blurRad="38100" dist="38100" dir="2700000" algn="tl">
                    <a:srgbClr val="000000">
                      <a:alpha val="43137"/>
                    </a:srgbClr>
                  </a:outerShdw>
                </a:effectLst>
                <a:latin typeface="Calibri" pitchFamily="34" charset="0"/>
                <a:ea typeface="LiberationSerif-Bold"/>
                <a:cs typeface="Times New Roman" pitchFamily="18" charset="0"/>
              </a:rPr>
              <a:t>réglage facile de la vitesse de déplacement.</a:t>
            </a:r>
            <a:endParaRPr kumimoji="0" lang="fr-FR" sz="2000" b="0" i="1"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Arial" pitchFamily="34" charset="0"/>
            </a:endParaRPr>
          </a:p>
          <a:p>
            <a:pPr marR="0" lvl="0" indent="720725" algn="l" defTabSz="914400" rtl="0" eaLnBrk="0" fontAlgn="base" latinLnBrk="0" hangingPunct="0">
              <a:lnSpc>
                <a:spcPct val="100000"/>
              </a:lnSpc>
              <a:spcBef>
                <a:spcPct val="0"/>
              </a:spcBef>
              <a:spcAft>
                <a:spcPct val="0"/>
              </a:spcAft>
              <a:buClrTx/>
              <a:buSzTx/>
              <a:buFontTx/>
              <a:buNone/>
              <a:tabLst/>
            </a:pPr>
            <a:r>
              <a:rPr kumimoji="0" lang="fr-FR" sz="2000" b="0" i="1" u="none" strike="noStrike" cap="none" normalizeH="0" baseline="0" dirty="0" smtClean="0">
                <a:ln>
                  <a:noFill/>
                </a:ln>
                <a:solidFill>
                  <a:schemeClr val="tx1"/>
                </a:solidFill>
                <a:effectLst>
                  <a:outerShdw blurRad="38100" dist="38100" dir="2700000" algn="tl">
                    <a:srgbClr val="000000">
                      <a:alpha val="43137"/>
                    </a:srgbClr>
                  </a:outerShdw>
                </a:effectLst>
                <a:latin typeface="Times New Roman" pitchFamily="18" charset="0"/>
                <a:ea typeface="Calibri" pitchFamily="34" charset="0"/>
                <a:cs typeface="Times New Roman" pitchFamily="18" charset="0"/>
              </a:rPr>
              <a:t> </a:t>
            </a:r>
            <a:r>
              <a:rPr kumimoji="0" lang="fr-FR" sz="2000" b="0" i="1" u="none" strike="noStrike" cap="none" normalizeH="0" baseline="0" dirty="0" smtClean="0">
                <a:ln>
                  <a:noFill/>
                </a:ln>
                <a:solidFill>
                  <a:schemeClr val="tx1"/>
                </a:solidFill>
                <a:effectLst>
                  <a:outerShdw blurRad="38100" dist="38100" dir="2700000" algn="tl">
                    <a:srgbClr val="000000">
                      <a:alpha val="43137"/>
                    </a:srgbClr>
                  </a:outerShdw>
                </a:effectLst>
                <a:latin typeface="Calibri" pitchFamily="34" charset="0"/>
                <a:ea typeface="LiberationSerif-Bold"/>
                <a:cs typeface="Times New Roman" pitchFamily="18" charset="0"/>
              </a:rPr>
              <a:t>ne nécessite pas de local de machinerie.</a:t>
            </a:r>
            <a:endParaRPr kumimoji="0" lang="fr-FR" sz="2000" b="0" i="1"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Arial" pitchFamily="34" charset="0"/>
            </a:endParaRPr>
          </a:p>
          <a:p>
            <a:pPr marR="0" lvl="0" indent="720725" algn="l" defTabSz="914400" rtl="0" eaLnBrk="0" fontAlgn="base" latinLnBrk="0" hangingPunct="0">
              <a:lnSpc>
                <a:spcPct val="100000"/>
              </a:lnSpc>
              <a:spcBef>
                <a:spcPct val="0"/>
              </a:spcBef>
              <a:spcAft>
                <a:spcPct val="0"/>
              </a:spcAft>
              <a:buClrTx/>
              <a:buSzTx/>
              <a:buFontTx/>
              <a:buNone/>
              <a:tabLst/>
            </a:pPr>
            <a:r>
              <a:rPr kumimoji="0" lang="fr-FR" sz="2000" b="0" i="1" u="none" strike="noStrike" cap="none" normalizeH="0" baseline="0" dirty="0" smtClean="0">
                <a:ln>
                  <a:noFill/>
                </a:ln>
                <a:solidFill>
                  <a:schemeClr val="tx1"/>
                </a:solidFill>
                <a:effectLst>
                  <a:outerShdw blurRad="38100" dist="38100" dir="2700000" algn="tl">
                    <a:srgbClr val="000000">
                      <a:alpha val="43137"/>
                    </a:srgbClr>
                  </a:outerShdw>
                </a:effectLst>
                <a:latin typeface="Times New Roman" pitchFamily="18" charset="0"/>
                <a:ea typeface="Calibri" pitchFamily="34" charset="0"/>
                <a:cs typeface="Times New Roman" pitchFamily="18" charset="0"/>
              </a:rPr>
              <a:t> </a:t>
            </a:r>
            <a:r>
              <a:rPr kumimoji="0" lang="fr-FR" sz="2000" b="0" i="1" u="none" strike="noStrike" cap="none" normalizeH="0" baseline="0" dirty="0" smtClean="0">
                <a:ln>
                  <a:noFill/>
                </a:ln>
                <a:solidFill>
                  <a:schemeClr val="tx1"/>
                </a:solidFill>
                <a:effectLst>
                  <a:outerShdw blurRad="38100" dist="38100" dir="2700000" algn="tl">
                    <a:srgbClr val="000000">
                      <a:alpha val="43137"/>
                    </a:srgbClr>
                  </a:outerShdw>
                </a:effectLst>
                <a:latin typeface="Calibri" pitchFamily="34" charset="0"/>
                <a:ea typeface="LiberationSerif-Bold"/>
                <a:cs typeface="Times New Roman" pitchFamily="18" charset="0"/>
              </a:rPr>
              <a:t>Implantation facile dans un immeuble existant.</a:t>
            </a:r>
            <a:endParaRPr kumimoji="0" lang="fr-FR" sz="2000" b="0" i="1"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solidFill>
                <a:effectLst/>
                <a:latin typeface="Calibri" pitchFamily="34" charset="0"/>
                <a:ea typeface="LiberationSerif"/>
                <a:cs typeface="Times New Roman" pitchFamily="18" charset="0"/>
              </a:rPr>
              <a:t>e ) Inconvénients</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1260475" marR="0" lvl="0" indent="-276225" algn="just" defTabSz="914400" rtl="0" eaLnBrk="0" fontAlgn="base" latinLnBrk="0" hangingPunct="0">
              <a:lnSpc>
                <a:spcPct val="100000"/>
              </a:lnSpc>
              <a:spcBef>
                <a:spcPct val="0"/>
              </a:spcBef>
              <a:spcAft>
                <a:spcPct val="0"/>
              </a:spcAft>
              <a:buClrTx/>
              <a:buSzTx/>
              <a:buFontTx/>
              <a:buNone/>
              <a:tabLst/>
            </a:pP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2000" b="0" i="1" u="none" strike="noStrike" cap="none" normalizeH="0" baseline="0" dirty="0" smtClean="0">
                <a:ln>
                  <a:noFill/>
                </a:ln>
                <a:solidFill>
                  <a:schemeClr val="tx1"/>
                </a:solidFill>
                <a:effectLst>
                  <a:outerShdw blurRad="38100" dist="38100" dir="2700000" algn="tl">
                    <a:srgbClr val="000000">
                      <a:alpha val="43137"/>
                    </a:srgbClr>
                  </a:outerShdw>
                </a:effectLst>
                <a:latin typeface="Calibri" pitchFamily="34" charset="0"/>
                <a:ea typeface="LiberationSerif-Bold"/>
                <a:cs typeface="Times New Roman" pitchFamily="18" charset="0"/>
              </a:rPr>
              <a:t>course verticale limitée à une hauteur entre 15 à 18m.</a:t>
            </a:r>
            <a:endParaRPr kumimoji="0" lang="fr-FR" sz="2000" b="0" i="1"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Arial" pitchFamily="34" charset="0"/>
            </a:endParaRPr>
          </a:p>
          <a:p>
            <a:pPr marL="1260475" marR="0" lvl="0" indent="-276225" algn="just" defTabSz="914400" rtl="0" eaLnBrk="0" fontAlgn="base" latinLnBrk="0" hangingPunct="0">
              <a:lnSpc>
                <a:spcPct val="100000"/>
              </a:lnSpc>
              <a:spcBef>
                <a:spcPct val="0"/>
              </a:spcBef>
              <a:spcAft>
                <a:spcPct val="0"/>
              </a:spcAft>
              <a:buClrTx/>
              <a:buSzTx/>
              <a:buFontTx/>
              <a:buNone/>
              <a:tabLst/>
            </a:pPr>
            <a:r>
              <a:rPr kumimoji="0" lang="fr-FR" sz="2000" b="0" i="1" u="none" strike="noStrike" cap="none" normalizeH="0" baseline="0" dirty="0" smtClean="0">
                <a:ln>
                  <a:noFill/>
                </a:ln>
                <a:solidFill>
                  <a:schemeClr val="tx1"/>
                </a:solidFill>
                <a:effectLst>
                  <a:outerShdw blurRad="38100" dist="38100" dir="2700000" algn="tl">
                    <a:srgbClr val="000000">
                      <a:alpha val="43137"/>
                    </a:srgbClr>
                  </a:outerShdw>
                </a:effectLst>
                <a:latin typeface="Times New Roman" pitchFamily="18" charset="0"/>
                <a:ea typeface="Calibri" pitchFamily="34" charset="0"/>
                <a:cs typeface="Times New Roman" pitchFamily="18" charset="0"/>
              </a:rPr>
              <a:t> </a:t>
            </a:r>
            <a:r>
              <a:rPr kumimoji="0" lang="fr-FR" sz="2000" b="0" i="1" u="none" strike="noStrike" cap="none" normalizeH="0" baseline="0" dirty="0" smtClean="0">
                <a:ln>
                  <a:noFill/>
                </a:ln>
                <a:solidFill>
                  <a:schemeClr val="tx1"/>
                </a:solidFill>
                <a:effectLst>
                  <a:outerShdw blurRad="38100" dist="38100" dir="2700000" algn="tl">
                    <a:srgbClr val="000000">
                      <a:alpha val="43137"/>
                    </a:srgbClr>
                  </a:outerShdw>
                </a:effectLst>
                <a:latin typeface="Calibri" pitchFamily="34" charset="0"/>
                <a:ea typeface="LiberationSerif-Bold"/>
                <a:cs typeface="Times New Roman" pitchFamily="18" charset="0"/>
              </a:rPr>
              <a:t>la sécurité incendie compliquée à cause de la quantité importante d'huile.</a:t>
            </a:r>
            <a:endParaRPr kumimoji="0" lang="fr-FR" sz="2000" b="0" i="1"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Arial" pitchFamily="34" charset="0"/>
            </a:endParaRPr>
          </a:p>
          <a:p>
            <a:pPr marL="1260475" marR="0" lvl="0" indent="-276225" algn="just" defTabSz="914400" rtl="0" eaLnBrk="0" fontAlgn="base" latinLnBrk="0" hangingPunct="0">
              <a:lnSpc>
                <a:spcPct val="100000"/>
              </a:lnSpc>
              <a:spcBef>
                <a:spcPct val="0"/>
              </a:spcBef>
              <a:spcAft>
                <a:spcPct val="0"/>
              </a:spcAft>
              <a:buClrTx/>
              <a:buSzTx/>
              <a:buFontTx/>
              <a:buNone/>
              <a:tabLst/>
            </a:pPr>
            <a:r>
              <a:rPr kumimoji="0" lang="fr-FR" sz="2000" b="0" i="1" u="none" strike="noStrike" cap="none" normalizeH="0" baseline="0" dirty="0" smtClean="0">
                <a:ln>
                  <a:noFill/>
                </a:ln>
                <a:solidFill>
                  <a:schemeClr val="tx1"/>
                </a:solidFill>
                <a:effectLst>
                  <a:outerShdw blurRad="38100" dist="38100" dir="2700000" algn="tl">
                    <a:srgbClr val="000000">
                      <a:alpha val="43137"/>
                    </a:srgbClr>
                  </a:outerShdw>
                </a:effectLst>
                <a:latin typeface="Times New Roman" pitchFamily="18" charset="0"/>
                <a:ea typeface="Calibri" pitchFamily="34" charset="0"/>
                <a:cs typeface="Times New Roman" pitchFamily="18" charset="0"/>
              </a:rPr>
              <a:t> </a:t>
            </a:r>
            <a:r>
              <a:rPr kumimoji="0" lang="fr-FR" sz="2000" b="0" i="1" u="none" strike="noStrike" cap="none" normalizeH="0" baseline="0" dirty="0" smtClean="0">
                <a:ln>
                  <a:noFill/>
                </a:ln>
                <a:solidFill>
                  <a:schemeClr val="tx1"/>
                </a:solidFill>
                <a:effectLst>
                  <a:outerShdw blurRad="38100" dist="38100" dir="2700000" algn="tl">
                    <a:srgbClr val="000000">
                      <a:alpha val="43137"/>
                    </a:srgbClr>
                  </a:outerShdw>
                </a:effectLst>
                <a:latin typeface="Calibri" pitchFamily="34" charset="0"/>
                <a:ea typeface="LiberationSerif-Bold"/>
                <a:cs typeface="Times New Roman" pitchFamily="18" charset="0"/>
              </a:rPr>
              <a:t>risque de pollution des sous-sols.</a:t>
            </a:r>
            <a:endParaRPr kumimoji="0" lang="fr-FR" sz="2000" b="0" i="1"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Arial" pitchFamily="34" charset="0"/>
            </a:endParaRPr>
          </a:p>
          <a:p>
            <a:pPr marL="1260475" marR="0" lvl="0" indent="-276225" algn="just" defTabSz="914400" rtl="0" eaLnBrk="0" fontAlgn="base" latinLnBrk="0" hangingPunct="0">
              <a:lnSpc>
                <a:spcPct val="100000"/>
              </a:lnSpc>
              <a:spcBef>
                <a:spcPct val="0"/>
              </a:spcBef>
              <a:spcAft>
                <a:spcPct val="0"/>
              </a:spcAft>
              <a:buClrTx/>
              <a:buSzTx/>
              <a:buFontTx/>
              <a:buNone/>
              <a:tabLst/>
            </a:pPr>
            <a:r>
              <a:rPr kumimoji="0" lang="fr-FR" sz="2000" b="0" i="1" u="none" strike="noStrike" cap="none" normalizeH="0" baseline="0" dirty="0" smtClean="0">
                <a:ln>
                  <a:noFill/>
                </a:ln>
                <a:solidFill>
                  <a:schemeClr val="tx1"/>
                </a:solidFill>
                <a:effectLst>
                  <a:outerShdw blurRad="38100" dist="38100" dir="2700000" algn="tl">
                    <a:srgbClr val="000000">
                      <a:alpha val="43137"/>
                    </a:srgbClr>
                  </a:outerShdw>
                </a:effectLst>
                <a:latin typeface="Times New Roman" pitchFamily="18" charset="0"/>
                <a:ea typeface="Calibri" pitchFamily="34" charset="0"/>
                <a:cs typeface="Times New Roman" pitchFamily="18" charset="0"/>
              </a:rPr>
              <a:t> </a:t>
            </a:r>
            <a:r>
              <a:rPr kumimoji="0" lang="fr-FR" sz="2000" b="0" i="1" u="none" strike="noStrike" cap="none" normalizeH="0" baseline="0" dirty="0" smtClean="0">
                <a:ln>
                  <a:noFill/>
                </a:ln>
                <a:solidFill>
                  <a:schemeClr val="tx1"/>
                </a:solidFill>
                <a:effectLst>
                  <a:outerShdw blurRad="38100" dist="38100" dir="2700000" algn="tl">
                    <a:srgbClr val="000000">
                      <a:alpha val="43137"/>
                    </a:srgbClr>
                  </a:outerShdw>
                </a:effectLst>
                <a:latin typeface="Calibri" pitchFamily="34" charset="0"/>
                <a:ea typeface="LiberationSerif-Bold"/>
                <a:cs typeface="Times New Roman" pitchFamily="18" charset="0"/>
              </a:rPr>
              <a:t>Consommation énergétique importante.</a:t>
            </a:r>
            <a:endParaRPr kumimoji="0" lang="fr-FR" sz="2000" b="0" i="1"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Arial" pitchFamily="34" charset="0"/>
            </a:endParaRPr>
          </a:p>
          <a:p>
            <a:pPr marL="1260475" marR="0" lvl="0" indent="-276225" algn="just" defTabSz="914400" rtl="0" eaLnBrk="0" fontAlgn="base" latinLnBrk="0" hangingPunct="0">
              <a:lnSpc>
                <a:spcPct val="100000"/>
              </a:lnSpc>
              <a:spcBef>
                <a:spcPct val="0"/>
              </a:spcBef>
              <a:spcAft>
                <a:spcPct val="0"/>
              </a:spcAft>
              <a:buClrTx/>
              <a:buSzTx/>
              <a:buFontTx/>
              <a:buNone/>
              <a:tabLst/>
            </a:pPr>
            <a:r>
              <a:rPr kumimoji="0" lang="fr-FR" sz="2000" b="0" i="1" u="none" strike="noStrike" cap="none" normalizeH="0" baseline="0" dirty="0" smtClean="0">
                <a:ln>
                  <a:noFill/>
                </a:ln>
                <a:solidFill>
                  <a:schemeClr val="tx1"/>
                </a:solidFill>
                <a:effectLst>
                  <a:outerShdw blurRad="38100" dist="38100" dir="2700000" algn="tl">
                    <a:srgbClr val="000000">
                      <a:alpha val="43137"/>
                    </a:srgbClr>
                  </a:outerShdw>
                </a:effectLst>
                <a:latin typeface="Times New Roman" pitchFamily="18" charset="0"/>
                <a:ea typeface="Calibri" pitchFamily="34" charset="0"/>
                <a:cs typeface="Times New Roman" pitchFamily="18" charset="0"/>
              </a:rPr>
              <a:t> </a:t>
            </a:r>
            <a:r>
              <a:rPr kumimoji="0" lang="fr-FR" sz="2000" b="0" i="1" u="none" strike="noStrike" cap="none" normalizeH="0" baseline="0" dirty="0" smtClean="0">
                <a:ln>
                  <a:noFill/>
                </a:ln>
                <a:solidFill>
                  <a:schemeClr val="tx1"/>
                </a:solidFill>
                <a:effectLst>
                  <a:outerShdw blurRad="38100" dist="38100" dir="2700000" algn="tl">
                    <a:srgbClr val="000000">
                      <a:alpha val="43137"/>
                    </a:srgbClr>
                  </a:outerShdw>
                </a:effectLst>
                <a:latin typeface="Calibri" pitchFamily="34" charset="0"/>
                <a:ea typeface="LiberationSerif-Bold"/>
                <a:cs typeface="Times New Roman" pitchFamily="18" charset="0"/>
              </a:rPr>
              <a:t>nécessite de renforcer la dalle de sol.</a:t>
            </a:r>
            <a:endParaRPr kumimoji="0" lang="fr-FR" sz="2000" b="0" i="1"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Arial" pitchFamily="34" charset="0"/>
            </a:endParaRPr>
          </a:p>
          <a:p>
            <a:pPr marL="1260475" marR="0" lvl="0" indent="-276225" algn="just" defTabSz="914400" rtl="0" eaLnBrk="0" fontAlgn="base" latinLnBrk="0" hangingPunct="0">
              <a:lnSpc>
                <a:spcPct val="100000"/>
              </a:lnSpc>
              <a:spcBef>
                <a:spcPct val="0"/>
              </a:spcBef>
              <a:spcAft>
                <a:spcPct val="0"/>
              </a:spcAft>
              <a:buClrTx/>
              <a:buSzTx/>
              <a:buFontTx/>
              <a:buNone/>
              <a:tabLst/>
            </a:pPr>
            <a:r>
              <a:rPr kumimoji="0" lang="fr-FR" sz="2000" b="0" i="1" u="none" strike="noStrike" cap="none" normalizeH="0" baseline="0" dirty="0" smtClean="0">
                <a:ln>
                  <a:noFill/>
                </a:ln>
                <a:solidFill>
                  <a:schemeClr val="tx1"/>
                </a:solidFill>
                <a:effectLst>
                  <a:outerShdw blurRad="38100" dist="38100" dir="2700000" algn="tl">
                    <a:srgbClr val="000000">
                      <a:alpha val="43137"/>
                    </a:srgbClr>
                  </a:outerShdw>
                </a:effectLst>
                <a:latin typeface="Times New Roman" pitchFamily="18" charset="0"/>
                <a:ea typeface="Calibri" pitchFamily="34" charset="0"/>
                <a:cs typeface="Times New Roman" pitchFamily="18" charset="0"/>
              </a:rPr>
              <a:t> </a:t>
            </a:r>
            <a:r>
              <a:rPr kumimoji="0" lang="fr-FR" sz="2000" b="0" i="1" u="none" strike="noStrike" cap="none" normalizeH="0" baseline="0" dirty="0" smtClean="0">
                <a:ln>
                  <a:noFill/>
                </a:ln>
                <a:solidFill>
                  <a:schemeClr val="tx1"/>
                </a:solidFill>
                <a:effectLst>
                  <a:outerShdw blurRad="38100" dist="38100" dir="2700000" algn="tl">
                    <a:srgbClr val="000000">
                      <a:alpha val="43137"/>
                    </a:srgbClr>
                  </a:outerShdw>
                </a:effectLst>
                <a:latin typeface="Calibri" pitchFamily="34" charset="0"/>
                <a:ea typeface="LiberationSerif-Bold"/>
                <a:cs typeface="Times New Roman" pitchFamily="18" charset="0"/>
              </a:rPr>
              <a:t>l'absence de contrepoids provoque un surdimensionnement, des consommations et des appels de puissance importants (à charge et à vitesse égales, il faut de l'ordre de 3 fois plus de puissance).</a:t>
            </a:r>
            <a:endParaRPr kumimoji="0" lang="fr-FR" sz="2000" b="0" i="1" u="none" strike="noStrike" cap="none" normalizeH="0" baseline="0" dirty="0" smtClean="0">
              <a:ln>
                <a:noFill/>
              </a:ln>
              <a:solidFill>
                <a:schemeClr val="tx1"/>
              </a:solidFill>
              <a:effectLst>
                <a:outerShdw blurRad="38100" dist="38100" dir="2700000" algn="tl">
                  <a:srgbClr val="000000">
                    <a:alpha val="43137"/>
                  </a:srgbClr>
                </a:outerShdw>
              </a:effectLst>
              <a:latin typeface="Times New Roman" pitchFamily="18" charset="0"/>
              <a:ea typeface="Calibri" pitchFamily="34" charset="0"/>
              <a:cs typeface="Times New Roman" pitchFamily="18" charset="0"/>
            </a:endParaRPr>
          </a:p>
          <a:p>
            <a:pPr marL="1260475" marR="0" lvl="0" indent="-276225" algn="just" defTabSz="914400" rtl="0" eaLnBrk="0" fontAlgn="base" latinLnBrk="0" hangingPunct="0">
              <a:lnSpc>
                <a:spcPct val="100000"/>
              </a:lnSpc>
              <a:spcBef>
                <a:spcPct val="0"/>
              </a:spcBef>
              <a:spcAft>
                <a:spcPct val="0"/>
              </a:spcAft>
              <a:buClrTx/>
              <a:buSzTx/>
              <a:buFontTx/>
              <a:buNone/>
              <a:tabLst/>
            </a:pPr>
            <a:r>
              <a:rPr kumimoji="0" lang="fr-FR" sz="2000" b="0" i="1" u="none" strike="noStrike" cap="none" normalizeH="0" baseline="0" dirty="0" smtClean="0">
                <a:ln>
                  <a:noFill/>
                </a:ln>
                <a:solidFill>
                  <a:schemeClr val="tx1"/>
                </a:solidFill>
                <a:effectLst>
                  <a:outerShdw blurRad="38100" dist="38100" dir="2700000" algn="tl">
                    <a:srgbClr val="000000">
                      <a:alpha val="43137"/>
                    </a:srgbClr>
                  </a:outerShdw>
                </a:effectLst>
                <a:latin typeface="Times New Roman" pitchFamily="18" charset="0"/>
                <a:ea typeface="Calibri" pitchFamily="34" charset="0"/>
                <a:cs typeface="Times New Roman" pitchFamily="18" charset="0"/>
              </a:rPr>
              <a:t> </a:t>
            </a:r>
            <a:r>
              <a:rPr kumimoji="0" lang="fr-FR" sz="2000" b="0" i="1" u="none" strike="noStrike" cap="none" normalizeH="0" baseline="0" dirty="0" smtClean="0">
                <a:ln>
                  <a:noFill/>
                </a:ln>
                <a:solidFill>
                  <a:schemeClr val="tx1"/>
                </a:solidFill>
                <a:effectLst>
                  <a:outerShdw blurRad="38100" dist="38100" dir="2700000" algn="tl">
                    <a:srgbClr val="000000">
                      <a:alpha val="43137"/>
                    </a:srgbClr>
                  </a:outerShdw>
                </a:effectLst>
                <a:latin typeface="Times New Roman" pitchFamily="18" charset="0"/>
                <a:ea typeface="LiberationSerif-Bold"/>
                <a:cs typeface="Times New Roman" pitchFamily="18" charset="0"/>
              </a:rPr>
              <a:t>une vitesse réduite</a:t>
            </a:r>
            <a:r>
              <a:rPr kumimoji="0" lang="fr-FR" sz="2000" b="0" i="1"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Arial" pitchFamily="34" charset="0"/>
              </a:rPr>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4841775" cy="369332"/>
          </a:xfrm>
          <a:prstGeom prst="rect">
            <a:avLst/>
          </a:prstGeom>
          <a:solidFill>
            <a:srgbClr val="FFFF00"/>
          </a:solidFill>
        </p:spPr>
        <p:txBody>
          <a:bodyPr wrap="none">
            <a:spAutoFit/>
          </a:bodyPr>
          <a:lstStyle/>
          <a:p>
            <a:pPr marL="1163638" lvl="0" indent="360363" algn="just" eaLnBrk="0" fontAlgn="base" hangingPunct="0">
              <a:spcBef>
                <a:spcPct val="0"/>
              </a:spcBef>
              <a:spcAft>
                <a:spcPct val="0"/>
              </a:spcAft>
              <a:buFont typeface="Wingdings" pitchFamily="2" charset="2"/>
              <a:buChar char="q"/>
            </a:pPr>
            <a:r>
              <a:rPr kumimoji="0" lang="fr-FR" b="1" i="1" u="none" strike="noStrike" cap="none" normalizeH="0" baseline="0" dirty="0" smtClean="0">
                <a:ln>
                  <a:noFill/>
                </a:ln>
                <a:solidFill>
                  <a:srgbClr val="FF0000"/>
                </a:solidFill>
                <a:effectLst>
                  <a:outerShdw blurRad="38100" dist="38100" dir="2700000" algn="tl">
                    <a:srgbClr val="000000">
                      <a:alpha val="43137"/>
                    </a:srgbClr>
                  </a:outerShdw>
                </a:effectLst>
                <a:latin typeface="Calibri" pitchFamily="34" charset="0"/>
                <a:ea typeface="LiberationSerif-Bold"/>
                <a:cs typeface="Times New Roman" pitchFamily="18" charset="0"/>
              </a:rPr>
              <a:t>Les ascenseurs à traction à câble</a:t>
            </a:r>
            <a:endParaRPr kumimoji="0" lang="fr-FR" b="1" i="1" u="none" strike="noStrike" cap="none" normalizeH="0" baseline="0" dirty="0" smtClean="0">
              <a:ln>
                <a:noFill/>
              </a:ln>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sp>
        <p:nvSpPr>
          <p:cNvPr id="19457" name="Rectangle 1"/>
          <p:cNvSpPr>
            <a:spLocks noChangeArrowheads="1"/>
          </p:cNvSpPr>
          <p:nvPr/>
        </p:nvSpPr>
        <p:spPr bwMode="auto">
          <a:xfrm>
            <a:off x="0" y="571480"/>
            <a:ext cx="9144000"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666750" algn="l"/>
              </a:tabLst>
            </a:pPr>
            <a:r>
              <a:rPr kumimoji="0" lang="fr-FR" sz="2000" b="1" i="0" u="none" strike="noStrike" cap="none" normalizeH="0" baseline="0" dirty="0" smtClean="0">
                <a:ln>
                  <a:noFill/>
                </a:ln>
                <a:solidFill>
                  <a:schemeClr val="tx1"/>
                </a:solidFill>
                <a:effectLst/>
                <a:latin typeface="Calibri" pitchFamily="34" charset="0"/>
                <a:ea typeface="LiberationSerif"/>
                <a:cs typeface="Times New Roman" pitchFamily="18" charset="0"/>
              </a:rPr>
              <a:t>a ) Description</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666750" algn="l"/>
              </a:tabLst>
            </a:pPr>
            <a:r>
              <a:rPr kumimoji="0" lang="fr-FR" sz="20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Les ascenseurs à traction à câbles sont les types d'ascenseurs les plus fréquemment utilisées, notamment dans les bâtiments tertiaires. Ils se différencient entre eux selon le </a:t>
            </a:r>
            <a:r>
              <a:rPr kumimoji="0" lang="fr-FR" sz="2000" b="0" i="0" u="none" strike="noStrike" cap="none" normalizeH="0" baseline="0" dirty="0" smtClean="0">
                <a:ln>
                  <a:noFill/>
                </a:ln>
                <a:solidFill>
                  <a:srgbClr val="9A33FF"/>
                </a:solidFill>
                <a:effectLst/>
                <a:latin typeface="Calibri" pitchFamily="34" charset="0"/>
                <a:ea typeface="LiberationSerif-Bold"/>
                <a:cs typeface="Times New Roman" pitchFamily="18" charset="0"/>
              </a:rPr>
              <a:t>type de motorisation </a:t>
            </a:r>
            <a:r>
              <a:rPr kumimoji="0" lang="fr-FR" sz="20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a:p>
            <a:pPr marR="0" lvl="0" indent="711200" algn="l" defTabSz="914400" rtl="0" eaLnBrk="0" fontAlgn="base" latinLnBrk="0" hangingPunct="0">
              <a:lnSpc>
                <a:spcPct val="100000"/>
              </a:lnSpc>
              <a:spcBef>
                <a:spcPct val="0"/>
              </a:spcBef>
              <a:spcAft>
                <a:spcPct val="0"/>
              </a:spcAft>
              <a:buClrTx/>
              <a:buSzTx/>
              <a:buFont typeface="Wingdings" pitchFamily="2" charset="2"/>
              <a:buChar char="q"/>
              <a:tabLst>
                <a:tab pos="666750" algn="l"/>
              </a:tabLst>
            </a:pPr>
            <a:r>
              <a:rPr kumimoji="0" lang="fr-FR" sz="2000" b="0" i="0" u="none" strike="noStrike" cap="none" normalizeH="0" baseline="0" dirty="0" smtClean="0">
                <a:ln>
                  <a:noFill/>
                </a:ln>
                <a:solidFill>
                  <a:srgbClr val="000000"/>
                </a:solidFill>
                <a:effectLst/>
                <a:latin typeface="Calibri" pitchFamily="34" charset="0"/>
                <a:ea typeface="LiberationSerif"/>
                <a:cs typeface="Times New Roman" pitchFamily="18" charset="0"/>
              </a:rPr>
              <a:t> </a:t>
            </a:r>
            <a:r>
              <a:rPr kumimoji="0" lang="fr-FR" sz="2000" b="0" i="1" u="none" strike="noStrike" cap="none" normalizeH="0" baseline="0" dirty="0" smtClean="0">
                <a:ln>
                  <a:noFill/>
                </a:ln>
                <a:solidFill>
                  <a:srgbClr val="000000"/>
                </a:solidFill>
                <a:effectLst/>
                <a:latin typeface="Calibri" pitchFamily="34" charset="0"/>
                <a:ea typeface="LiberationSerif-Bold"/>
                <a:cs typeface="Times New Roman" pitchFamily="18" charset="0"/>
              </a:rPr>
              <a:t>moteur-treuil a vis sans fin,</a:t>
            </a:r>
            <a:endParaRPr kumimoji="0" lang="fr-FR" sz="2000" b="0" i="1" u="none" strike="noStrike" cap="none" normalizeH="0" baseline="0" dirty="0" smtClean="0">
              <a:ln>
                <a:noFill/>
              </a:ln>
              <a:solidFill>
                <a:schemeClr val="tx1"/>
              </a:solidFill>
              <a:effectLst/>
              <a:latin typeface="Arial" pitchFamily="34" charset="0"/>
              <a:cs typeface="Arial" pitchFamily="34" charset="0"/>
            </a:endParaRPr>
          </a:p>
          <a:p>
            <a:pPr marR="0" lvl="0" indent="711200" algn="l" defTabSz="914400" rtl="0" eaLnBrk="0" fontAlgn="base" latinLnBrk="0" hangingPunct="0">
              <a:lnSpc>
                <a:spcPct val="100000"/>
              </a:lnSpc>
              <a:spcBef>
                <a:spcPct val="0"/>
              </a:spcBef>
              <a:spcAft>
                <a:spcPct val="0"/>
              </a:spcAft>
              <a:buClrTx/>
              <a:buSzTx/>
              <a:buFont typeface="Wingdings" pitchFamily="2" charset="2"/>
              <a:buChar char="q"/>
              <a:tabLst>
                <a:tab pos="666750" algn="l"/>
              </a:tabLst>
            </a:pPr>
            <a:r>
              <a:rPr kumimoji="0" lang="fr-FR" sz="2000" b="0" i="1" u="none" strike="noStrike" cap="none" normalizeH="0" baseline="0" dirty="0" smtClean="0">
                <a:ln>
                  <a:noFill/>
                </a:ln>
                <a:solidFill>
                  <a:srgbClr val="000000"/>
                </a:solidFill>
                <a:effectLst/>
                <a:latin typeface="Calibri" pitchFamily="34" charset="0"/>
                <a:ea typeface="LiberationSerif-Bold"/>
                <a:cs typeface="Times New Roman" pitchFamily="18" charset="0"/>
              </a:rPr>
              <a:t> moteur-treuil planétaire,</a:t>
            </a:r>
            <a:endParaRPr kumimoji="0" lang="fr-FR" sz="2000" b="0" i="1" u="none" strike="noStrike" cap="none" normalizeH="0" baseline="0" dirty="0" smtClean="0">
              <a:ln>
                <a:noFill/>
              </a:ln>
              <a:solidFill>
                <a:schemeClr val="tx1"/>
              </a:solidFill>
              <a:effectLst/>
              <a:latin typeface="Arial" pitchFamily="34" charset="0"/>
              <a:cs typeface="Arial" pitchFamily="34" charset="0"/>
            </a:endParaRPr>
          </a:p>
          <a:p>
            <a:pPr marR="0" lvl="0" indent="711200" algn="l" defTabSz="914400" rtl="0" eaLnBrk="0" fontAlgn="base" latinLnBrk="0" hangingPunct="0">
              <a:lnSpc>
                <a:spcPct val="100000"/>
              </a:lnSpc>
              <a:spcBef>
                <a:spcPct val="0"/>
              </a:spcBef>
              <a:spcAft>
                <a:spcPct val="0"/>
              </a:spcAft>
              <a:buClrTx/>
              <a:buSzTx/>
              <a:buFont typeface="Wingdings" pitchFamily="2" charset="2"/>
              <a:buChar char="q"/>
              <a:tabLst>
                <a:tab pos="666750" algn="l"/>
              </a:tabLst>
            </a:pPr>
            <a:r>
              <a:rPr kumimoji="0" lang="fr-FR" sz="2000" b="0" i="1" u="none" strike="noStrike" cap="none" normalizeH="0" baseline="0" dirty="0" smtClean="0">
                <a:ln>
                  <a:noFill/>
                </a:ln>
                <a:solidFill>
                  <a:srgbClr val="000000"/>
                </a:solidFill>
                <a:effectLst/>
                <a:latin typeface="Calibri" pitchFamily="34" charset="0"/>
                <a:ea typeface="LiberationSerif"/>
                <a:cs typeface="Times New Roman" pitchFamily="18" charset="0"/>
              </a:rPr>
              <a:t> </a:t>
            </a:r>
            <a:r>
              <a:rPr kumimoji="0" lang="fr-FR" sz="2000" b="0" i="1" u="none" strike="noStrike" cap="none" normalizeH="0" baseline="0" dirty="0" smtClean="0">
                <a:ln>
                  <a:noFill/>
                </a:ln>
                <a:solidFill>
                  <a:srgbClr val="000000"/>
                </a:solidFill>
                <a:effectLst/>
                <a:latin typeface="Calibri" pitchFamily="34" charset="0"/>
                <a:ea typeface="LiberationSerif-Bold"/>
                <a:cs typeface="Times New Roman" pitchFamily="18" charset="0"/>
              </a:rPr>
              <a:t>moteur à attaque directe (couramment appelé "</a:t>
            </a:r>
            <a:r>
              <a:rPr kumimoji="0" lang="fr-FR" sz="2000" b="0" i="1" u="none" strike="noStrike" cap="none" normalizeH="0" baseline="0" dirty="0" err="1" smtClean="0">
                <a:ln>
                  <a:noFill/>
                </a:ln>
                <a:solidFill>
                  <a:srgbClr val="000000"/>
                </a:solidFill>
                <a:effectLst/>
                <a:latin typeface="Calibri" pitchFamily="34" charset="0"/>
                <a:ea typeface="LiberationSerif-Bold"/>
                <a:cs typeface="Times New Roman" pitchFamily="18" charset="0"/>
              </a:rPr>
              <a:t>Gearless</a:t>
            </a:r>
            <a:r>
              <a:rPr kumimoji="0" lang="fr-FR" sz="2000" b="0" i="1" u="none" strike="noStrike" cap="none" normalizeH="0" baseline="0" dirty="0" smtClean="0">
                <a:ln>
                  <a:noFill/>
                </a:ln>
                <a:solidFill>
                  <a:srgbClr val="000000"/>
                </a:solidFill>
                <a:effectLst/>
                <a:latin typeface="Calibri" pitchFamily="34" charset="0"/>
                <a:ea typeface="LiberationSerif-Bold"/>
                <a:cs typeface="Times New Roman" pitchFamily="18" charset="0"/>
              </a:rPr>
              <a:t>" ou sans treuil)</a:t>
            </a:r>
            <a:endParaRPr kumimoji="0" lang="fr-FR" sz="2000" b="0" i="1"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666750" algn="l"/>
              </a:tabLst>
            </a:pPr>
            <a:endParaRPr kumimoji="0" lang="fr-FR" sz="2000" b="0" i="0" u="none" strike="noStrike" cap="none" normalizeH="0" baseline="0" dirty="0" smtClean="0">
              <a:ln>
                <a:noFill/>
              </a:ln>
              <a:solidFill>
                <a:srgbClr val="000000"/>
              </a:solidFill>
              <a:effectLst/>
              <a:latin typeface="Calibri" pitchFamily="34" charset="0"/>
              <a:ea typeface="LiberationSerif-Bold"/>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666750" algn="l"/>
              </a:tabLst>
            </a:pPr>
            <a:r>
              <a:rPr kumimoji="0" lang="fr-FR" sz="20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Un ascenseur à treuil se compose essentiellement d’une cabine, d’un contrepoids,</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666750" algn="l"/>
              </a:tabLst>
            </a:pPr>
            <a:r>
              <a:rPr kumimoji="0" lang="fr-FR" sz="20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des câbles reliant la cabine au contrepoids, des guides, et d’un système de traction au-dessus</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666750" algn="l"/>
              </a:tabLst>
            </a:pPr>
            <a:r>
              <a:rPr kumimoji="0" lang="fr-FR" sz="2000" b="0" i="0" u="none" strike="noStrike" cap="none" normalizeH="0" baseline="0" dirty="0" smtClean="0">
                <a:ln>
                  <a:noFill/>
                </a:ln>
                <a:solidFill>
                  <a:srgbClr val="000000"/>
                </a:solidFill>
                <a:effectLst/>
                <a:latin typeface="Calibri" pitchFamily="34" charset="0"/>
                <a:ea typeface="LiberationSerif-Bold"/>
                <a:cs typeface="Times New Roman" pitchFamily="18" charset="0"/>
              </a:rPr>
              <a:t>de la cage de l'ascenseur.</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19458" name="Rectangle 2"/>
          <p:cNvSpPr>
            <a:spLocks noChangeArrowheads="1"/>
          </p:cNvSpPr>
          <p:nvPr/>
        </p:nvSpPr>
        <p:spPr bwMode="auto">
          <a:xfrm>
            <a:off x="0" y="4572008"/>
            <a:ext cx="914400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 ) Energie</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Calibri" pitchFamily="34" charset="0"/>
                <a:ea typeface="LiberationSerif-Bold" charset="-128"/>
                <a:cs typeface="Times New Roman" pitchFamily="18" charset="0"/>
              </a:rPr>
              <a:t>Les </a:t>
            </a:r>
            <a:r>
              <a:rPr lang="fr-FR" sz="2000" dirty="0">
                <a:solidFill>
                  <a:srgbClr val="000000"/>
                </a:solidFill>
                <a:latin typeface="Calibri" pitchFamily="34" charset="0"/>
                <a:ea typeface="LiberationSerif-Bold"/>
                <a:cs typeface="Times New Roman" pitchFamily="18" charset="0"/>
              </a:rPr>
              <a:t>ascenseurs</a:t>
            </a:r>
            <a:r>
              <a:rPr kumimoji="0" lang="fr-FR" sz="2000" b="0" i="0" u="none" strike="noStrike" cap="none" normalizeH="0" baseline="0" dirty="0" smtClean="0">
                <a:ln>
                  <a:noFill/>
                </a:ln>
                <a:solidFill>
                  <a:schemeClr val="tx1"/>
                </a:solidFill>
                <a:effectLst/>
                <a:latin typeface="Calibri" pitchFamily="34" charset="0"/>
                <a:ea typeface="LiberationSerif-Bold" charset="-128"/>
                <a:cs typeface="Times New Roman" pitchFamily="18" charset="0"/>
              </a:rPr>
              <a:t> à traction à câbles sont plus intéressants que les ascenseurs hydrauliques dans le sens ou le contrepoids réduit fortement, quel que soit le type de motorisation, les consommations et les courants de démarrages sont réduits par rapport aux ascenseurs hydrauliques (à charge et à vitesse égales, la puissance est réduite d'un facteur 3).</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0" y="142852"/>
            <a:ext cx="91440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666750" algn="l"/>
              </a:tabLst>
            </a:pPr>
            <a:r>
              <a:rPr kumimoji="0" lang="fr-FR" sz="2400" b="1"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Un ascenseur à treuil </a:t>
            </a:r>
            <a:r>
              <a:rPr kumimoji="0" lang="fr-FR" sz="2400" b="0" i="0"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se compose essentiellement :</a:t>
            </a:r>
          </a:p>
          <a:p>
            <a:pPr marL="623888" marR="0" lvl="0" indent="96838" algn="l" defTabSz="914400" rtl="0" eaLnBrk="1" fontAlgn="base" latinLnBrk="0" hangingPunct="1">
              <a:lnSpc>
                <a:spcPct val="100000"/>
              </a:lnSpc>
              <a:spcBef>
                <a:spcPct val="0"/>
              </a:spcBef>
              <a:spcAft>
                <a:spcPct val="0"/>
              </a:spcAft>
              <a:buClrTx/>
              <a:buSzTx/>
              <a:buFont typeface="Wingdings" pitchFamily="2" charset="2"/>
              <a:buChar char="v"/>
              <a:tabLst>
                <a:tab pos="666750" algn="l"/>
              </a:tabLst>
            </a:pPr>
            <a:r>
              <a:rPr kumimoji="0" lang="fr-FR" sz="2400" b="0" i="1"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d’une cabine,</a:t>
            </a:r>
          </a:p>
          <a:p>
            <a:pPr marL="623888" marR="0" lvl="0" indent="96838" algn="l" defTabSz="914400" rtl="0" eaLnBrk="1" fontAlgn="base" latinLnBrk="0" hangingPunct="1">
              <a:lnSpc>
                <a:spcPct val="100000"/>
              </a:lnSpc>
              <a:spcBef>
                <a:spcPct val="0"/>
              </a:spcBef>
              <a:spcAft>
                <a:spcPct val="0"/>
              </a:spcAft>
              <a:buClrTx/>
              <a:buSzTx/>
              <a:buFont typeface="Wingdings" pitchFamily="2" charset="2"/>
              <a:buChar char="v"/>
              <a:tabLst>
                <a:tab pos="666750" algn="l"/>
              </a:tabLst>
            </a:pPr>
            <a:r>
              <a:rPr kumimoji="0" lang="fr-FR" sz="2400" b="0" i="1"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d’un contrepoids</a:t>
            </a:r>
          </a:p>
          <a:p>
            <a:pPr marL="623888" marR="0" lvl="0" indent="96838" algn="l" defTabSz="914400" rtl="0" eaLnBrk="1" fontAlgn="base" latinLnBrk="0" hangingPunct="1">
              <a:lnSpc>
                <a:spcPct val="100000"/>
              </a:lnSpc>
              <a:spcBef>
                <a:spcPct val="0"/>
              </a:spcBef>
              <a:spcAft>
                <a:spcPct val="0"/>
              </a:spcAft>
              <a:buClrTx/>
              <a:buSzTx/>
              <a:buFont typeface="Wingdings" pitchFamily="2" charset="2"/>
              <a:buChar char="v"/>
              <a:tabLst>
                <a:tab pos="666750" algn="l"/>
              </a:tabLst>
            </a:pPr>
            <a:r>
              <a:rPr kumimoji="0" lang="fr-FR" sz="2400" b="0" i="1"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des câbles reliant la cabine au contrepoids,</a:t>
            </a:r>
          </a:p>
          <a:p>
            <a:pPr marL="623888" marR="0" lvl="0" indent="96838" algn="l" defTabSz="914400" rtl="0" eaLnBrk="1" fontAlgn="base" latinLnBrk="0" hangingPunct="1">
              <a:lnSpc>
                <a:spcPct val="100000"/>
              </a:lnSpc>
              <a:spcBef>
                <a:spcPct val="0"/>
              </a:spcBef>
              <a:spcAft>
                <a:spcPct val="0"/>
              </a:spcAft>
              <a:buClrTx/>
              <a:buSzTx/>
              <a:buFont typeface="Wingdings" pitchFamily="2" charset="2"/>
              <a:buChar char="v"/>
              <a:tabLst>
                <a:tab pos="666750" algn="l"/>
              </a:tabLst>
            </a:pPr>
            <a:r>
              <a:rPr kumimoji="0" lang="fr-FR" sz="2400" b="0" i="1"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des guides, </a:t>
            </a:r>
          </a:p>
          <a:p>
            <a:pPr marL="623888" marR="0" lvl="0" indent="96838" algn="l" defTabSz="914400" rtl="0" eaLnBrk="1" fontAlgn="base" latinLnBrk="0" hangingPunct="1">
              <a:lnSpc>
                <a:spcPct val="100000"/>
              </a:lnSpc>
              <a:spcBef>
                <a:spcPct val="0"/>
              </a:spcBef>
              <a:spcAft>
                <a:spcPct val="0"/>
              </a:spcAft>
              <a:buClrTx/>
              <a:buSzTx/>
              <a:buFont typeface="Wingdings" pitchFamily="2" charset="2"/>
              <a:buChar char="v"/>
              <a:tabLst>
                <a:tab pos="666750" algn="l"/>
              </a:tabLst>
            </a:pPr>
            <a:r>
              <a:rPr kumimoji="0" lang="fr-FR" sz="2400" b="0" i="1" u="none" strike="noStrike" cap="none" normalizeH="0" baseline="0" dirty="0" smtClean="0">
                <a:ln>
                  <a:noFill/>
                </a:ln>
                <a:solidFill>
                  <a:srgbClr val="000000"/>
                </a:solidFill>
                <a:effectLst/>
                <a:latin typeface="Calibri" pitchFamily="34" charset="0"/>
                <a:ea typeface="LiberationSerif-Bold" charset="-128"/>
                <a:cs typeface="Times New Roman" pitchFamily="18" charset="0"/>
              </a:rPr>
              <a:t>et d’un système de traction au-dessus de la cage de l'ascenseur.</a:t>
            </a:r>
            <a:endParaRPr kumimoji="0" lang="fr-FR" sz="2400" b="0" i="1" u="none" strike="noStrike" cap="none" normalizeH="0" baseline="0" dirty="0" smtClean="0">
              <a:ln>
                <a:noFill/>
              </a:ln>
              <a:solidFill>
                <a:schemeClr val="tx1"/>
              </a:solidFill>
              <a:effectLst/>
              <a:latin typeface="Arial" pitchFamily="34" charset="0"/>
              <a:cs typeface="Arial" pitchFamily="34" charset="0"/>
            </a:endParaRPr>
          </a:p>
        </p:txBody>
      </p:sp>
      <p:pic>
        <p:nvPicPr>
          <p:cNvPr id="5" name="Image 4"/>
          <p:cNvPicPr/>
          <p:nvPr/>
        </p:nvPicPr>
        <p:blipFill>
          <a:blip r:embed="rId2"/>
          <a:srcRect/>
          <a:stretch>
            <a:fillRect/>
          </a:stretch>
        </p:blipFill>
        <p:spPr bwMode="auto">
          <a:xfrm>
            <a:off x="2500298" y="2643182"/>
            <a:ext cx="3429024" cy="401955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a:off x="0" y="0"/>
            <a:ext cx="9144000" cy="67095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666750" algn="l"/>
              </a:tabLst>
            </a:pPr>
            <a:r>
              <a:rPr kumimoji="0" lang="fr-FR" sz="24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 ) Avantages</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984250" marR="0" lvl="0" indent="-263525" algn="l" defTabSz="914400" rtl="0" eaLnBrk="0" fontAlgn="base" latinLnBrk="0" hangingPunct="0">
              <a:lnSpc>
                <a:spcPct val="100000"/>
              </a:lnSpc>
              <a:spcBef>
                <a:spcPct val="0"/>
              </a:spcBef>
              <a:spcAft>
                <a:spcPct val="0"/>
              </a:spcAft>
              <a:buClrTx/>
              <a:buSzTx/>
              <a:buFontTx/>
              <a:buNone/>
              <a:tabLst>
                <a:tab pos="984250" algn="l"/>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2000" b="0" i="1" u="none" strike="noStrike" cap="none" normalizeH="0" baseline="0" dirty="0" smtClean="0">
                <a:ln>
                  <a:noFill/>
                </a:ln>
                <a:solidFill>
                  <a:schemeClr val="tx1"/>
                </a:solidFill>
                <a:effectLst/>
                <a:latin typeface="Calibri" pitchFamily="34" charset="0"/>
                <a:ea typeface="LiberationSerif-Bold"/>
                <a:cs typeface="Times New Roman" pitchFamily="18" charset="0"/>
              </a:rPr>
              <a:t>Absence de limite de hauteur du bâtiment</a:t>
            </a:r>
            <a:endParaRPr kumimoji="0" lang="fr-FR" sz="2000" b="0" i="1" u="none" strike="noStrike" cap="none" normalizeH="0" baseline="0" dirty="0" smtClean="0">
              <a:ln>
                <a:noFill/>
              </a:ln>
              <a:solidFill>
                <a:schemeClr val="tx1"/>
              </a:solidFill>
              <a:effectLst/>
              <a:latin typeface="Arial" pitchFamily="34" charset="0"/>
              <a:cs typeface="Arial" pitchFamily="34" charset="0"/>
            </a:endParaRPr>
          </a:p>
          <a:p>
            <a:pPr marL="984250" marR="0" lvl="0" indent="-263525" algn="l" defTabSz="914400" rtl="0" eaLnBrk="0" fontAlgn="base" latinLnBrk="0" hangingPunct="0">
              <a:lnSpc>
                <a:spcPct val="100000"/>
              </a:lnSpc>
              <a:spcBef>
                <a:spcPct val="0"/>
              </a:spcBef>
              <a:spcAft>
                <a:spcPct val="0"/>
              </a:spcAft>
              <a:buClrTx/>
              <a:buSzTx/>
              <a:buFontTx/>
              <a:buNone/>
              <a:tabLst>
                <a:tab pos="984250" algn="l"/>
              </a:tabLst>
            </a:pPr>
            <a:r>
              <a:rPr kumimoji="0" lang="fr-FR" sz="20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2000" b="0" i="1" u="none" strike="noStrike" cap="none" normalizeH="0" baseline="0" dirty="0" smtClean="0">
                <a:ln>
                  <a:noFill/>
                </a:ln>
                <a:solidFill>
                  <a:schemeClr val="tx1"/>
                </a:solidFill>
                <a:effectLst/>
                <a:latin typeface="Calibri" pitchFamily="34" charset="0"/>
                <a:ea typeface="LiberationSerif-Bold"/>
                <a:cs typeface="Times New Roman" pitchFamily="18" charset="0"/>
              </a:rPr>
              <a:t>suivant le type de motorisation précision au niveau de la vitesse et du déplacement.</a:t>
            </a:r>
            <a:endParaRPr kumimoji="0" lang="fr-FR" sz="2000" b="0" i="1" u="none" strike="noStrike" cap="none" normalizeH="0" baseline="0" dirty="0" smtClean="0">
              <a:ln>
                <a:noFill/>
              </a:ln>
              <a:solidFill>
                <a:schemeClr val="tx1"/>
              </a:solidFill>
              <a:effectLst/>
              <a:latin typeface="Arial" pitchFamily="34" charset="0"/>
              <a:cs typeface="Arial" pitchFamily="34" charset="0"/>
            </a:endParaRPr>
          </a:p>
          <a:p>
            <a:pPr marL="984250" marR="0" lvl="0" indent="-263525" algn="l" defTabSz="914400" rtl="0" eaLnBrk="0" fontAlgn="base" latinLnBrk="0" hangingPunct="0">
              <a:lnSpc>
                <a:spcPct val="100000"/>
              </a:lnSpc>
              <a:spcBef>
                <a:spcPct val="0"/>
              </a:spcBef>
              <a:spcAft>
                <a:spcPct val="0"/>
              </a:spcAft>
              <a:buClrTx/>
              <a:buSzTx/>
              <a:buFontTx/>
              <a:buNone/>
              <a:tabLst>
                <a:tab pos="984250" algn="l"/>
              </a:tabLst>
            </a:pPr>
            <a:r>
              <a:rPr kumimoji="0" lang="fr-FR" sz="20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2000" b="0" i="1" u="none" strike="noStrike" cap="none" normalizeH="0" baseline="0" dirty="0" smtClean="0">
                <a:ln>
                  <a:noFill/>
                </a:ln>
                <a:solidFill>
                  <a:schemeClr val="tx1"/>
                </a:solidFill>
                <a:effectLst/>
                <a:latin typeface="Calibri" pitchFamily="34" charset="0"/>
                <a:ea typeface="LiberationSerif-Bold"/>
                <a:cs typeface="Times New Roman" pitchFamily="18" charset="0"/>
              </a:rPr>
              <a:t>rapidité de déplacement.</a:t>
            </a:r>
            <a:endParaRPr kumimoji="0" lang="fr-FR" sz="2000" b="0" i="1" u="none" strike="noStrike" cap="none" normalizeH="0" baseline="0" dirty="0" smtClean="0">
              <a:ln>
                <a:noFill/>
              </a:ln>
              <a:solidFill>
                <a:schemeClr val="tx1"/>
              </a:solidFill>
              <a:effectLst/>
              <a:latin typeface="Arial" pitchFamily="34" charset="0"/>
              <a:cs typeface="Arial" pitchFamily="34" charset="0"/>
            </a:endParaRPr>
          </a:p>
          <a:p>
            <a:pPr marL="984250" marR="0" lvl="0" indent="-263525" algn="l" defTabSz="914400" rtl="0" eaLnBrk="0" fontAlgn="base" latinLnBrk="0" hangingPunct="0">
              <a:lnSpc>
                <a:spcPct val="100000"/>
              </a:lnSpc>
              <a:spcBef>
                <a:spcPct val="0"/>
              </a:spcBef>
              <a:spcAft>
                <a:spcPct val="0"/>
              </a:spcAft>
              <a:buClrTx/>
              <a:buSzTx/>
              <a:buFontTx/>
              <a:buNone/>
              <a:tabLst>
                <a:tab pos="984250" algn="l"/>
              </a:tabLst>
            </a:pPr>
            <a:r>
              <a:rPr kumimoji="0" lang="fr-FR" sz="20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2000" b="0" i="1" u="none" strike="noStrike" cap="none" normalizeH="0" baseline="0" dirty="0" smtClean="0">
                <a:ln>
                  <a:noFill/>
                </a:ln>
                <a:solidFill>
                  <a:schemeClr val="tx1"/>
                </a:solidFill>
                <a:effectLst/>
                <a:latin typeface="Calibri" pitchFamily="34" charset="0"/>
                <a:ea typeface="LiberationSerif-Bold"/>
                <a:cs typeface="Times New Roman" pitchFamily="18" charset="0"/>
              </a:rPr>
              <a:t>Grande plage de variation de vitesse.</a:t>
            </a:r>
            <a:endParaRPr kumimoji="0" lang="fr-FR" sz="2000" b="0" i="1" u="none" strike="noStrike" cap="none" normalizeH="0" baseline="0" dirty="0" smtClean="0">
              <a:ln>
                <a:noFill/>
              </a:ln>
              <a:solidFill>
                <a:schemeClr val="tx1"/>
              </a:solidFill>
              <a:effectLst/>
              <a:latin typeface="Arial" pitchFamily="34" charset="0"/>
              <a:cs typeface="Arial" pitchFamily="34" charset="0"/>
            </a:endParaRPr>
          </a:p>
          <a:p>
            <a:pPr marL="984250" marR="0" lvl="0" indent="-263525" algn="l" defTabSz="914400" rtl="0" eaLnBrk="0" fontAlgn="base" latinLnBrk="0" hangingPunct="0">
              <a:lnSpc>
                <a:spcPct val="100000"/>
              </a:lnSpc>
              <a:spcBef>
                <a:spcPct val="0"/>
              </a:spcBef>
              <a:spcAft>
                <a:spcPct val="0"/>
              </a:spcAft>
              <a:buClrTx/>
              <a:buSzTx/>
              <a:buFontTx/>
              <a:buNone/>
              <a:tabLst>
                <a:tab pos="984250" algn="l"/>
              </a:tabLst>
            </a:pPr>
            <a:r>
              <a:rPr kumimoji="0" lang="fr-FR" sz="20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2000" b="0" i="1" u="none" strike="noStrike" cap="none" normalizeH="0" baseline="0" dirty="0" smtClean="0">
                <a:ln>
                  <a:noFill/>
                </a:ln>
                <a:solidFill>
                  <a:schemeClr val="tx1"/>
                </a:solidFill>
                <a:effectLst/>
                <a:latin typeface="Calibri" pitchFamily="34" charset="0"/>
                <a:ea typeface="LiberationSerif-Bold"/>
                <a:cs typeface="Times New Roman" pitchFamily="18" charset="0"/>
              </a:rPr>
              <a:t>Efficacité énergétique importante.</a:t>
            </a:r>
            <a:endParaRPr kumimoji="0" lang="fr-FR" sz="2000" b="0" i="1" u="none" strike="noStrike" cap="none" normalizeH="0" baseline="0" dirty="0" smtClean="0">
              <a:ln>
                <a:noFill/>
              </a:ln>
              <a:solidFill>
                <a:schemeClr val="tx1"/>
              </a:solidFill>
              <a:effectLst/>
              <a:latin typeface="Arial" pitchFamily="34" charset="0"/>
              <a:cs typeface="Arial" pitchFamily="34" charset="0"/>
            </a:endParaRPr>
          </a:p>
          <a:p>
            <a:pPr marL="984250" marR="0" lvl="0" indent="-263525" algn="l" defTabSz="914400" rtl="0" eaLnBrk="0" fontAlgn="base" latinLnBrk="0" hangingPunct="0">
              <a:lnSpc>
                <a:spcPct val="100000"/>
              </a:lnSpc>
              <a:spcBef>
                <a:spcPct val="0"/>
              </a:spcBef>
              <a:spcAft>
                <a:spcPct val="0"/>
              </a:spcAft>
              <a:buClrTx/>
              <a:buSzTx/>
              <a:buFontTx/>
              <a:buNone/>
              <a:tabLst>
                <a:tab pos="984250" algn="l"/>
              </a:tabLst>
            </a:pPr>
            <a:r>
              <a:rPr kumimoji="0" lang="fr-FR" sz="20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2000" b="0" i="1" u="none" strike="noStrike" cap="none" normalizeH="0" baseline="0" dirty="0" smtClean="0">
                <a:ln>
                  <a:noFill/>
                </a:ln>
                <a:solidFill>
                  <a:schemeClr val="tx1"/>
                </a:solidFill>
                <a:effectLst/>
                <a:latin typeface="Calibri" pitchFamily="34" charset="0"/>
                <a:ea typeface="LiberationSerif-Bold"/>
                <a:cs typeface="Times New Roman" pitchFamily="18" charset="0"/>
              </a:rPr>
              <a:t>Pas de souci de pollution.</a:t>
            </a:r>
            <a:endParaRPr kumimoji="0" lang="fr-FR" sz="2000" b="0" i="1" u="none" strike="noStrike" cap="none" normalizeH="0" baseline="0" dirty="0" smtClean="0">
              <a:ln>
                <a:noFill/>
              </a:ln>
              <a:solidFill>
                <a:schemeClr val="tx1"/>
              </a:solidFill>
              <a:effectLst/>
              <a:latin typeface="Arial" pitchFamily="34" charset="0"/>
              <a:cs typeface="Arial" pitchFamily="34" charset="0"/>
            </a:endParaRPr>
          </a:p>
          <a:p>
            <a:pPr marL="984250" marR="0" lvl="0" indent="-263525" algn="l" defTabSz="914400" rtl="0" eaLnBrk="0" fontAlgn="base" latinLnBrk="0" hangingPunct="0">
              <a:lnSpc>
                <a:spcPct val="100000"/>
              </a:lnSpc>
              <a:spcBef>
                <a:spcPct val="0"/>
              </a:spcBef>
              <a:spcAft>
                <a:spcPct val="0"/>
              </a:spcAft>
              <a:buClrTx/>
              <a:buSzTx/>
              <a:buFontTx/>
              <a:buNone/>
              <a:tabLst>
                <a:tab pos="984250" algn="l"/>
              </a:tabLst>
            </a:pPr>
            <a:r>
              <a:rPr kumimoji="0" lang="fr-FR" sz="20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2000" b="0" i="1" u="none" strike="noStrike" cap="none" normalizeH="0" baseline="0" dirty="0" smtClean="0">
                <a:ln>
                  <a:noFill/>
                </a:ln>
                <a:solidFill>
                  <a:schemeClr val="tx1"/>
                </a:solidFill>
                <a:effectLst/>
                <a:latin typeface="Calibri" pitchFamily="34" charset="0"/>
                <a:ea typeface="LiberationSerif-Bold"/>
                <a:cs typeface="Times New Roman" pitchFamily="18" charset="0"/>
              </a:rPr>
              <a:t>la réduction des coûts de dimensionnement de l'installation électrique.</a:t>
            </a:r>
            <a:endParaRPr kumimoji="0" lang="fr-FR" sz="2000" b="0" i="1" u="none" strike="noStrike" cap="none" normalizeH="0" baseline="0" dirty="0" smtClean="0">
              <a:ln>
                <a:noFill/>
              </a:ln>
              <a:solidFill>
                <a:schemeClr val="tx1"/>
              </a:solidFill>
              <a:effectLst/>
              <a:latin typeface="Arial" pitchFamily="34" charset="0"/>
              <a:cs typeface="Arial" pitchFamily="34" charset="0"/>
            </a:endParaRPr>
          </a:p>
          <a:p>
            <a:pPr marL="984250" marR="0" lvl="0" indent="-263525" algn="l" defTabSz="914400" rtl="0" eaLnBrk="0" fontAlgn="base" latinLnBrk="0" hangingPunct="0">
              <a:lnSpc>
                <a:spcPct val="100000"/>
              </a:lnSpc>
              <a:spcBef>
                <a:spcPct val="0"/>
              </a:spcBef>
              <a:spcAft>
                <a:spcPct val="0"/>
              </a:spcAft>
              <a:buClrTx/>
              <a:buSzTx/>
              <a:buFontTx/>
              <a:buNone/>
              <a:tabLst>
                <a:tab pos="984250" algn="l"/>
              </a:tabLst>
            </a:pPr>
            <a:r>
              <a:rPr kumimoji="0" lang="fr-FR" sz="20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2000" b="0" i="1" u="none" strike="noStrike" cap="none" normalizeH="0" baseline="0" dirty="0" smtClean="0">
                <a:ln>
                  <a:noFill/>
                </a:ln>
                <a:solidFill>
                  <a:schemeClr val="tx1"/>
                </a:solidFill>
                <a:effectLst/>
                <a:latin typeface="Calibri" pitchFamily="34" charset="0"/>
                <a:ea typeface="LiberationSerif-Bold"/>
                <a:cs typeface="Times New Roman" pitchFamily="18" charset="0"/>
              </a:rPr>
              <a:t>la maitrise des chutes de tension sur le réseau.</a:t>
            </a:r>
            <a:endParaRPr kumimoji="0" lang="fr-FR" sz="2000" b="0" i="1" u="none" strike="noStrike" cap="none" normalizeH="0" baseline="0" dirty="0" smtClean="0">
              <a:ln>
                <a:noFill/>
              </a:ln>
              <a:solidFill>
                <a:schemeClr val="tx1"/>
              </a:solidFill>
              <a:effectLst/>
              <a:latin typeface="Arial" pitchFamily="34" charset="0"/>
              <a:cs typeface="Arial" pitchFamily="34" charset="0"/>
            </a:endParaRPr>
          </a:p>
          <a:p>
            <a:pPr marL="984250" marR="0" lvl="0" indent="-263525" algn="l" defTabSz="914400" rtl="0" eaLnBrk="0" fontAlgn="base" latinLnBrk="0" hangingPunct="0">
              <a:lnSpc>
                <a:spcPct val="100000"/>
              </a:lnSpc>
              <a:spcBef>
                <a:spcPct val="0"/>
              </a:spcBef>
              <a:spcAft>
                <a:spcPct val="0"/>
              </a:spcAft>
              <a:buClrTx/>
              <a:buSzTx/>
              <a:buFontTx/>
              <a:buNone/>
              <a:tabLst>
                <a:tab pos="984250" algn="l"/>
              </a:tabLst>
            </a:pPr>
            <a:r>
              <a:rPr kumimoji="0" lang="fr-FR" sz="20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2000" b="0" i="1" u="none" strike="noStrike" cap="none" normalizeH="0" baseline="0" dirty="0" smtClean="0">
                <a:ln>
                  <a:noFill/>
                </a:ln>
                <a:solidFill>
                  <a:schemeClr val="tx1"/>
                </a:solidFill>
                <a:effectLst/>
                <a:latin typeface="Calibri" pitchFamily="34" charset="0"/>
                <a:ea typeface="LiberationSerif-Bold"/>
                <a:cs typeface="Times New Roman" pitchFamily="18" charset="0"/>
              </a:rPr>
              <a:t>la limitation des consommations et des appels de puissance.</a:t>
            </a:r>
            <a:endParaRPr kumimoji="0" lang="fr-FR" sz="2000" b="0" i="1"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666750" algn="l"/>
              </a:tabLst>
            </a:pPr>
            <a:r>
              <a:rPr kumimoji="0" lang="fr-FR" sz="24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 ) Inconv</a:t>
            </a:r>
            <a:r>
              <a:rPr kumimoji="0" lang="fr-FR" sz="2400" b="1" i="1"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4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nients :</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984250" marR="0" lvl="0" indent="-263525" algn="l" defTabSz="914400" rtl="0" eaLnBrk="0" fontAlgn="base" latinLnBrk="0" hangingPunct="0">
              <a:lnSpc>
                <a:spcPct val="100000"/>
              </a:lnSpc>
              <a:spcBef>
                <a:spcPct val="0"/>
              </a:spcBef>
              <a:spcAft>
                <a:spcPct val="0"/>
              </a:spcAft>
              <a:buClrTx/>
              <a:buSzTx/>
              <a:buFontTx/>
              <a:buNone/>
              <a:tabLst>
                <a:tab pos="666750" algn="l"/>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b="0" i="1" u="none" strike="noStrike" cap="none" normalizeH="0" baseline="0" dirty="0" smtClean="0">
                <a:ln>
                  <a:noFill/>
                </a:ln>
                <a:solidFill>
                  <a:schemeClr val="tx1"/>
                </a:solidFill>
                <a:effectLst/>
                <a:latin typeface="Calibri" pitchFamily="34" charset="0"/>
                <a:ea typeface="LiberationSerif-Bold"/>
                <a:cs typeface="Times New Roman" pitchFamily="18" charset="0"/>
              </a:rPr>
              <a:t>en version standard (treuil à réducteur), nécessite un local de machinerie en toiture.</a:t>
            </a:r>
            <a:endParaRPr kumimoji="0" lang="fr-FR" b="0" i="1" u="none" strike="noStrike" cap="none" normalizeH="0" baseline="0" dirty="0" smtClean="0">
              <a:ln>
                <a:noFill/>
              </a:ln>
              <a:solidFill>
                <a:schemeClr val="tx1"/>
              </a:solidFill>
              <a:effectLst/>
              <a:latin typeface="Arial" pitchFamily="34" charset="0"/>
              <a:cs typeface="Arial" pitchFamily="34" charset="0"/>
            </a:endParaRPr>
          </a:p>
          <a:p>
            <a:pPr marL="984250" marR="0" lvl="0" indent="-263525" algn="l" defTabSz="914400" rtl="0" eaLnBrk="0" fontAlgn="base" latinLnBrk="0" hangingPunct="0">
              <a:lnSpc>
                <a:spcPct val="100000"/>
              </a:lnSpc>
              <a:spcBef>
                <a:spcPct val="0"/>
              </a:spcBef>
              <a:spcAft>
                <a:spcPct val="0"/>
              </a:spcAft>
              <a:buClrTx/>
              <a:buSzTx/>
              <a:buFontTx/>
              <a:buNone/>
              <a:tabLst>
                <a:tab pos="666750" algn="l"/>
              </a:tabLst>
            </a:pPr>
            <a:r>
              <a:rPr kumimoji="0" lang="fr-FR"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b="0" i="1" u="none" strike="noStrike" cap="none" normalizeH="0" baseline="0" dirty="0" smtClean="0">
                <a:ln>
                  <a:noFill/>
                </a:ln>
                <a:solidFill>
                  <a:schemeClr val="tx1"/>
                </a:solidFill>
                <a:effectLst/>
                <a:latin typeface="Calibri" pitchFamily="34" charset="0"/>
                <a:ea typeface="LiberationSerif-Bold"/>
                <a:cs typeface="Times New Roman" pitchFamily="18" charset="0"/>
              </a:rPr>
              <a:t>Exigence très importante sur l'entretien.</a:t>
            </a:r>
            <a:endParaRPr kumimoji="0" lang="fr-FR" b="0" i="1" u="none" strike="noStrike" cap="none" normalizeH="0" baseline="0" dirty="0" smtClean="0">
              <a:ln>
                <a:noFill/>
              </a:ln>
              <a:solidFill>
                <a:schemeClr val="tx1"/>
              </a:solidFill>
              <a:effectLst/>
              <a:latin typeface="Arial" pitchFamily="34" charset="0"/>
              <a:cs typeface="Arial" pitchFamily="34" charset="0"/>
            </a:endParaRPr>
          </a:p>
          <a:p>
            <a:pPr marL="984250" marR="0" lvl="0" indent="-263525" algn="l" defTabSz="914400" rtl="0" eaLnBrk="0" fontAlgn="base" latinLnBrk="0" hangingPunct="0">
              <a:lnSpc>
                <a:spcPct val="100000"/>
              </a:lnSpc>
              <a:spcBef>
                <a:spcPct val="0"/>
              </a:spcBef>
              <a:spcAft>
                <a:spcPct val="0"/>
              </a:spcAft>
              <a:buClrTx/>
              <a:buSzTx/>
              <a:buFontTx/>
              <a:buNone/>
              <a:tabLst>
                <a:tab pos="666750" algn="l"/>
              </a:tabLst>
            </a:pPr>
            <a:r>
              <a:rPr kumimoji="0" lang="fr-FR"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b="0" i="1" u="none" strike="noStrike" cap="none" normalizeH="0" baseline="0" dirty="0" smtClean="0">
                <a:ln>
                  <a:noFill/>
                </a:ln>
                <a:solidFill>
                  <a:schemeClr val="tx1"/>
                </a:solidFill>
                <a:effectLst/>
                <a:latin typeface="Calibri" pitchFamily="34" charset="0"/>
                <a:ea typeface="LiberationSerif-Bold"/>
                <a:cs typeface="Times New Roman" pitchFamily="18" charset="0"/>
              </a:rPr>
              <a:t>Nécessite de tenir compte du poids de la cabine, des câbles, du contrepoids, de la structure de la salle des machines, et des équipements de la salle des machines. Le poids total repose sur la structure du bâtiment (colonne ou mur de gaine porteur renforce) et se reporte au niveau des fondations.</a:t>
            </a:r>
            <a:endParaRPr kumimoji="0" lang="fr-FR" b="0" i="1" u="none" strike="noStrike" cap="none" normalizeH="0" baseline="0" dirty="0" smtClean="0">
              <a:ln>
                <a:noFill/>
              </a:ln>
              <a:solidFill>
                <a:schemeClr val="tx1"/>
              </a:solidFill>
              <a:effectLst/>
              <a:latin typeface="Arial" pitchFamily="34" charset="0"/>
              <a:cs typeface="Arial" pitchFamily="34" charset="0"/>
            </a:endParaRPr>
          </a:p>
          <a:p>
            <a:pPr marL="984250" marR="0" lvl="0" indent="-263525" algn="l" defTabSz="914400" rtl="0" eaLnBrk="0" fontAlgn="base" latinLnBrk="0" hangingPunct="0">
              <a:lnSpc>
                <a:spcPct val="100000"/>
              </a:lnSpc>
              <a:spcBef>
                <a:spcPct val="0"/>
              </a:spcBef>
              <a:spcAft>
                <a:spcPct val="0"/>
              </a:spcAft>
              <a:buClrTx/>
              <a:buSzTx/>
              <a:buFontTx/>
              <a:buNone/>
              <a:tabLst>
                <a:tab pos="666750" algn="l"/>
              </a:tabLst>
            </a:pPr>
            <a:r>
              <a:rPr kumimoji="0" lang="fr-FR"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b="0" i="1" u="none" strike="noStrike" cap="none" normalizeH="0" baseline="0" dirty="0" smtClean="0">
                <a:ln>
                  <a:noFill/>
                </a:ln>
                <a:solidFill>
                  <a:schemeClr val="tx1"/>
                </a:solidFill>
                <a:effectLst/>
                <a:latin typeface="Calibri" pitchFamily="34" charset="0"/>
                <a:ea typeface="LiberationSerif-Bold"/>
                <a:cs typeface="Times New Roman" pitchFamily="18" charset="0"/>
              </a:rPr>
              <a:t>Peut imposer un volume construit inesthétique visible sur le toit.</a:t>
            </a:r>
            <a:endParaRPr kumimoji="0" lang="fr-FR" b="0" i="1" u="none" strike="noStrike" cap="none" normalizeH="0" baseline="0" dirty="0" smtClean="0">
              <a:ln>
                <a:noFill/>
              </a:ln>
              <a:solidFill>
                <a:schemeClr val="tx1"/>
              </a:solidFill>
              <a:effectLst/>
              <a:latin typeface="Arial" pitchFamily="34" charset="0"/>
              <a:cs typeface="Arial" pitchFamily="34" charset="0"/>
            </a:endParaRPr>
          </a:p>
          <a:p>
            <a:pPr marL="984250" marR="0" lvl="0" indent="-263525" algn="l" defTabSz="914400" rtl="0" eaLnBrk="0" fontAlgn="base" latinLnBrk="0" hangingPunct="0">
              <a:lnSpc>
                <a:spcPct val="100000"/>
              </a:lnSpc>
              <a:spcBef>
                <a:spcPct val="0"/>
              </a:spcBef>
              <a:spcAft>
                <a:spcPct val="0"/>
              </a:spcAft>
              <a:buClrTx/>
              <a:buSzTx/>
              <a:buFontTx/>
              <a:buNone/>
              <a:tabLst>
                <a:tab pos="666750" algn="l"/>
              </a:tabLst>
            </a:pPr>
            <a:r>
              <a:rPr kumimoji="0" lang="fr-FR"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b="0" i="1" u="none" strike="noStrike" cap="none" normalizeH="0" baseline="0" dirty="0" smtClean="0">
                <a:ln>
                  <a:noFill/>
                </a:ln>
                <a:solidFill>
                  <a:schemeClr val="tx1"/>
                </a:solidFill>
                <a:effectLst/>
                <a:latin typeface="Calibri" pitchFamily="34" charset="0"/>
                <a:ea typeface="LiberationSerif-Bold"/>
                <a:cs typeface="Times New Roman" pitchFamily="18" charset="0"/>
              </a:rPr>
              <a:t>Problème d'accessibilité.</a:t>
            </a:r>
            <a:endParaRPr kumimoji="0" lang="fr-FR" b="0" i="1" u="none" strike="noStrike" cap="none" normalizeH="0" baseline="0" dirty="0" smtClean="0">
              <a:ln>
                <a:noFill/>
              </a:ln>
              <a:solidFill>
                <a:schemeClr val="tx1"/>
              </a:solidFill>
              <a:effectLst/>
              <a:latin typeface="Arial" pitchFamily="34" charset="0"/>
              <a:cs typeface="Arial" pitchFamily="34" charset="0"/>
            </a:endParaRPr>
          </a:p>
          <a:p>
            <a:pPr marL="984250" marR="0" lvl="0" indent="-263525" algn="l" defTabSz="914400" rtl="0" eaLnBrk="0" fontAlgn="base" latinLnBrk="0" hangingPunct="0">
              <a:lnSpc>
                <a:spcPct val="100000"/>
              </a:lnSpc>
              <a:spcBef>
                <a:spcPct val="0"/>
              </a:spcBef>
              <a:spcAft>
                <a:spcPct val="0"/>
              </a:spcAft>
              <a:buClrTx/>
              <a:buSzTx/>
              <a:buFontTx/>
              <a:buNone/>
              <a:tabLst>
                <a:tab pos="666750" algn="l"/>
              </a:tabLst>
            </a:pPr>
            <a:r>
              <a:rPr kumimoji="0" lang="fr-FR"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b="0" i="1" u="none" strike="noStrike" cap="none" normalizeH="0" baseline="0" dirty="0" smtClean="0">
                <a:ln>
                  <a:noFill/>
                </a:ln>
                <a:solidFill>
                  <a:schemeClr val="tx1"/>
                </a:solidFill>
                <a:effectLst/>
                <a:latin typeface="Calibri" pitchFamily="34" charset="0"/>
                <a:ea typeface="LiberationSerif-Bold"/>
                <a:cs typeface="Times New Roman" pitchFamily="18" charset="0"/>
              </a:rPr>
              <a:t>Compacité de la gaine réduite par la présence de la cabine et du contrepoids</a:t>
            </a:r>
            <a:endParaRPr kumimoji="0" lang="fr-FR" b="0" i="1" u="none" strike="noStrike" cap="none" normalizeH="0" baseline="0" dirty="0" smtClean="0">
              <a:ln>
                <a:noFill/>
              </a:ln>
              <a:solidFill>
                <a:schemeClr val="tx1"/>
              </a:solidFill>
              <a:effectLst/>
              <a:latin typeface="Arial" pitchFamily="34" charset="0"/>
              <a:cs typeface="Arial" pitchFamily="34" charset="0"/>
            </a:endParaRPr>
          </a:p>
          <a:p>
            <a:pPr marL="984250" marR="0" lvl="0" indent="-263525" algn="l" defTabSz="914400" rtl="0" eaLnBrk="0" fontAlgn="base" latinLnBrk="0" hangingPunct="0">
              <a:lnSpc>
                <a:spcPct val="100000"/>
              </a:lnSpc>
              <a:spcBef>
                <a:spcPct val="0"/>
              </a:spcBef>
              <a:spcAft>
                <a:spcPct val="0"/>
              </a:spcAft>
              <a:buClrTx/>
              <a:buSzTx/>
              <a:buFontTx/>
              <a:buNone/>
              <a:tabLst>
                <a:tab pos="666750" algn="l"/>
              </a:tabLst>
            </a:pPr>
            <a:r>
              <a:rPr lang="fr-FR" i="1" dirty="0">
                <a:latin typeface="Calibri" pitchFamily="34" charset="0"/>
                <a:ea typeface="LiberationSerif-Bold"/>
                <a:cs typeface="Times New Roman" pitchFamily="18" charset="0"/>
              </a:rPr>
              <a:t>et, par conséquent, réduction de la surface utile dans les étages du bâtiment.</a:t>
            </a:r>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TotalTime>
  <Words>2365</Words>
  <Application>Microsoft Office PowerPoint</Application>
  <PresentationFormat>Affichage à l'écran (4:3)</PresentationFormat>
  <Paragraphs>182</Paragraphs>
  <Slides>30</Slides>
  <Notes>0</Notes>
  <HiddenSlides>0</HiddenSlides>
  <MMClips>0</MMClips>
  <ScaleCrop>false</ScaleCrop>
  <HeadingPairs>
    <vt:vector size="4" baseType="variant">
      <vt:variant>
        <vt:lpstr>Thème</vt:lpstr>
      </vt:variant>
      <vt:variant>
        <vt:i4>1</vt:i4>
      </vt:variant>
      <vt:variant>
        <vt:lpstr>Titres des diapositives</vt:lpstr>
      </vt:variant>
      <vt:variant>
        <vt:i4>30</vt:i4>
      </vt:variant>
    </vt:vector>
  </HeadingPairs>
  <TitlesOfParts>
    <vt:vector size="31" baseType="lpstr">
      <vt:lpstr>Thème Office</vt:lpstr>
      <vt:lpstr>COMMANDE ELECTRIQUE DES MECANISMES INDUSTRIELS</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COMMANDE ELECTRIQUE DES MECANISMES INDUSTRIELS</dc:title>
  <dc:creator>T400</dc:creator>
  <cp:lastModifiedBy>T400</cp:lastModifiedBy>
  <cp:revision>16</cp:revision>
  <dcterms:created xsi:type="dcterms:W3CDTF">2018-11-28T05:45:33Z</dcterms:created>
  <dcterms:modified xsi:type="dcterms:W3CDTF">2018-11-28T07:10:36Z</dcterms:modified>
</cp:coreProperties>
</file>