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2.jpg" ContentType="image/jpg"/>
  <Override PartName="/ppt/media/image9.jpg" ContentType="image/jpg"/>
  <Override PartName="/ppt/media/image10.jpg" ContentType="image/jpg"/>
  <Override PartName="/ppt/media/image12.jpg" ContentType="image/jpg"/>
  <Override PartName="/ppt/media/image13.jpg" ContentType="image/jpg"/>
  <Override PartName="/ppt/media/image14.jpg" ContentType="image/jpg"/>
  <Override PartName="/ppt/media/image15.jpg" ContentType="image/jpg"/>
  <Override PartName="/ppt/media/image20.jpg" ContentType="image/jpg"/>
  <Override PartName="/ppt/media/image24.jpg" ContentType="image/jpg"/>
  <Override PartName="/ppt/media/image27.jpg" ContentType="image/jpg"/>
  <Override PartName="/ppt/media/image28.jpg" ContentType="image/jpg"/>
  <Override PartName="/ppt/media/image31.jpg" ContentType="image/jpg"/>
  <Override PartName="/ppt/media/image33.jpg" ContentType="image/jpg"/>
  <Override PartName="/ppt/media/image34.jpg" ContentType="image/jpg"/>
  <Override PartName="/ppt/media/image35.jpg" ContentType="image/jpg"/>
  <Override PartName="/ppt/media/image39.jpg" ContentType="image/jpg"/>
  <Override PartName="/ppt/media/image40.jpg" ContentType="image/jpg"/>
  <Override PartName="/ppt/media/image43.jpg" ContentType="image/jpg"/>
  <Override PartName="/ppt/media/image45.jpg" ContentType="image/jpg"/>
  <Override PartName="/ppt/media/image48.jpg" ContentType="image/jpg"/>
  <Override PartName="/ppt/media/image49.jpg" ContentType="image/jpg"/>
  <Override PartName="/ppt/media/image50.jpg" ContentType="image/jpg"/>
  <Override PartName="/ppt/media/image51.jpg" ContentType="image/jpg"/>
  <Override PartName="/ppt/media/image52.jpg" ContentType="image/jpg"/>
  <Override PartName="/ppt/media/image53.jpg" ContentType="image/jpg"/>
  <Override PartName="/ppt/media/image54.jpg" ContentType="image/jpg"/>
  <Override PartName="/ppt/media/image55.jpg" ContentType="image/jpg"/>
  <Override PartName="/ppt/media/image56.jpg" ContentType="image/jpg"/>
  <Override PartName="/ppt/media/image58.jpg" ContentType="image/jpg"/>
  <Override PartName="/ppt/media/image59.jpg" ContentType="image/jpg"/>
  <Override PartName="/ppt/media/image62.jpg" ContentType="image/jpg"/>
  <Override PartName="/ppt/media/image63.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425" r:id="rId2"/>
    <p:sldId id="326" r:id="rId3"/>
    <p:sldId id="327" r:id="rId4"/>
    <p:sldId id="426" r:id="rId5"/>
    <p:sldId id="328" r:id="rId6"/>
    <p:sldId id="329" r:id="rId7"/>
    <p:sldId id="330" r:id="rId8"/>
    <p:sldId id="331" r:id="rId9"/>
    <p:sldId id="332" r:id="rId10"/>
    <p:sldId id="333" r:id="rId11"/>
    <p:sldId id="334" r:id="rId12"/>
    <p:sldId id="335" r:id="rId13"/>
    <p:sldId id="336" r:id="rId14"/>
    <p:sldId id="337" r:id="rId15"/>
    <p:sldId id="338" r:id="rId16"/>
    <p:sldId id="339" r:id="rId17"/>
    <p:sldId id="340" r:id="rId18"/>
    <p:sldId id="341" r:id="rId19"/>
    <p:sldId id="342" r:id="rId20"/>
    <p:sldId id="343" r:id="rId21"/>
    <p:sldId id="344" r:id="rId22"/>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2E54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1" d="100"/>
          <a:sy n="71" d="100"/>
        </p:scale>
        <p:origin x="618"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795F7E9B-2F6E-4E63-B2B6-D8AD51D89581}" type="datetimeFigureOut">
              <a:rPr lang="fr-FR" smtClean="0"/>
              <a:t>27/04/2026</a:t>
            </a:fld>
            <a:endParaRPr lang="fr-FR"/>
          </a:p>
        </p:txBody>
      </p:sp>
      <p:sp>
        <p:nvSpPr>
          <p:cNvPr id="4" name="Espace réservé de l'image des diapositives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7F0E74B9-7A30-454C-BC3F-30F236522DE6}" type="slidenum">
              <a:rPr lang="fr-FR" smtClean="0"/>
              <a:t>‹N°›</a:t>
            </a:fld>
            <a:endParaRPr lang="fr-FR"/>
          </a:p>
        </p:txBody>
      </p:sp>
    </p:spTree>
    <p:extLst>
      <p:ext uri="{BB962C8B-B14F-4D97-AF65-F5344CB8AC3E}">
        <p14:creationId xmlns:p14="http://schemas.microsoft.com/office/powerpoint/2010/main" val="4183841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052826" y="609676"/>
            <a:ext cx="6086347" cy="697230"/>
          </a:xfrm>
          <a:prstGeom prst="rect">
            <a:avLst/>
          </a:prstGeom>
        </p:spPr>
        <p:txBody>
          <a:bodyPr wrap="square" lIns="0" tIns="0" rIns="0" bIns="0">
            <a:spAutoFit/>
          </a:bodyPr>
          <a:lstStyle>
            <a:lvl1pPr>
              <a:defRPr sz="4400" b="0" i="0">
                <a:solidFill>
                  <a:srgbClr val="33CC33"/>
                </a:solidFill>
                <a:latin typeface="Calibri Light"/>
                <a:cs typeface="Calibri Ligh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6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4/27/2026</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93040">
              <a:lnSpc>
                <a:spcPts val="1240"/>
              </a:lnSpc>
            </a:pPr>
            <a:fld id="{81D60167-4931-47E6-BA6A-407CBD079E47}" type="slidenum">
              <a:rPr spc="-50" dirty="0"/>
              <a:t>‹N°›</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33CC33"/>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6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4/27/2026</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93040">
              <a:lnSpc>
                <a:spcPts val="1240"/>
              </a:lnSpc>
            </a:pPr>
            <a:fld id="{81D60167-4931-47E6-BA6A-407CBD079E47}" type="slidenum">
              <a:rPr spc="-50" dirty="0"/>
              <a:t>‹N°›</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33CC33"/>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4/27/2026</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93040">
              <a:lnSpc>
                <a:spcPts val="1240"/>
              </a:lnSpc>
            </a:pPr>
            <a:fld id="{81D60167-4931-47E6-BA6A-407CBD079E47}" type="slidenum">
              <a:rPr spc="-50" dirty="0"/>
              <a:t>‹N°›</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33CC33"/>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4/27/2026</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93040">
              <a:lnSpc>
                <a:spcPts val="1240"/>
              </a:lnSpc>
            </a:pPr>
            <a:fld id="{81D60167-4931-47E6-BA6A-407CBD079E47}" type="slidenum">
              <a:rPr spc="-50" dirty="0"/>
              <a:t>‹N°›</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4/27/2026</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93040">
              <a:lnSpc>
                <a:spcPts val="1240"/>
              </a:lnSpc>
            </a:pPr>
            <a:fld id="{81D60167-4931-47E6-BA6A-407CBD079E47}" type="slidenum">
              <a:rPr spc="-50" dirty="0"/>
              <a:t>‹N°›</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83030" y="99441"/>
            <a:ext cx="10025938" cy="1183640"/>
          </a:xfrm>
          <a:prstGeom prst="rect">
            <a:avLst/>
          </a:prstGeom>
        </p:spPr>
        <p:txBody>
          <a:bodyPr wrap="square" lIns="0" tIns="0" rIns="0" bIns="0">
            <a:spAutoFit/>
          </a:bodyPr>
          <a:lstStyle>
            <a:lvl1pPr>
              <a:defRPr sz="4400" b="0" i="0">
                <a:solidFill>
                  <a:srgbClr val="33CC33"/>
                </a:solidFill>
                <a:latin typeface="Calibri Light"/>
                <a:cs typeface="Calibri Light"/>
              </a:defRPr>
            </a:lvl1pPr>
          </a:lstStyle>
          <a:p>
            <a:endParaRPr/>
          </a:p>
        </p:txBody>
      </p:sp>
      <p:sp>
        <p:nvSpPr>
          <p:cNvPr id="3" name="Holder 3"/>
          <p:cNvSpPr>
            <a:spLocks noGrp="1"/>
          </p:cNvSpPr>
          <p:nvPr>
            <p:ph type="body" idx="1"/>
          </p:nvPr>
        </p:nvSpPr>
        <p:spPr>
          <a:xfrm>
            <a:off x="916939" y="1766062"/>
            <a:ext cx="10360025" cy="4291330"/>
          </a:xfrm>
          <a:prstGeom prst="rect">
            <a:avLst/>
          </a:prstGeom>
        </p:spPr>
        <p:txBody>
          <a:bodyPr wrap="square" lIns="0" tIns="0" rIns="0" bIns="0">
            <a:spAutoFit/>
          </a:bodyPr>
          <a:lstStyle>
            <a:lvl1pPr>
              <a:defRPr sz="26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4/27/2026</a:t>
            </a:fld>
            <a:endParaRPr lang="en-US"/>
          </a:p>
        </p:txBody>
      </p:sp>
      <p:sp>
        <p:nvSpPr>
          <p:cNvPr id="6" name="Holder 6"/>
          <p:cNvSpPr>
            <a:spLocks noGrp="1"/>
          </p:cNvSpPr>
          <p:nvPr>
            <p:ph type="sldNum" sz="quarter" idx="7"/>
          </p:nvPr>
        </p:nvSpPr>
        <p:spPr>
          <a:xfrm>
            <a:off x="10991088" y="6464680"/>
            <a:ext cx="322579" cy="178434"/>
          </a:xfrm>
          <a:prstGeom prst="rect">
            <a:avLst/>
          </a:prstGeom>
        </p:spPr>
        <p:txBody>
          <a:bodyPr wrap="square" lIns="0" tIns="0" rIns="0" bIns="0">
            <a:spAutoFit/>
          </a:bodyPr>
          <a:lstStyle>
            <a:lvl1pPr>
              <a:defRPr sz="1200" b="0" i="0">
                <a:solidFill>
                  <a:srgbClr val="888888"/>
                </a:solidFill>
                <a:latin typeface="Calibri"/>
                <a:cs typeface="Calibri"/>
              </a:defRPr>
            </a:lvl1pPr>
          </a:lstStyle>
          <a:p>
            <a:pPr marL="193040">
              <a:lnSpc>
                <a:spcPts val="1240"/>
              </a:lnSpc>
            </a:pPr>
            <a:fld id="{81D60167-4931-47E6-BA6A-407CBD079E47}" type="slidenum">
              <a:rPr spc="-50" dirty="0"/>
              <a:t>‹N°›</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27.jp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jp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48.jpg"/><Relationship Id="rId7" Type="http://schemas.openxmlformats.org/officeDocument/2006/relationships/image" Target="../media/image52.jp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jpg"/><Relationship Id="rId11" Type="http://schemas.openxmlformats.org/officeDocument/2006/relationships/image" Target="../media/image56.jpg"/><Relationship Id="rId5" Type="http://schemas.openxmlformats.org/officeDocument/2006/relationships/image" Target="../media/image50.jpg"/><Relationship Id="rId10" Type="http://schemas.openxmlformats.org/officeDocument/2006/relationships/image" Target="../media/image55.jpg"/><Relationship Id="rId4" Type="http://schemas.openxmlformats.org/officeDocument/2006/relationships/image" Target="../media/image49.jpg"/><Relationship Id="rId9" Type="http://schemas.openxmlformats.org/officeDocument/2006/relationships/image" Target="../media/image54.jpg"/></Relationships>
</file>

<file path=ppt/slides/_rels/slide19.xml.rels><?xml version="1.0" encoding="UTF-8" standalone="yes"?>
<Relationships xmlns="http://schemas.openxmlformats.org/package/2006/relationships"><Relationship Id="rId3" Type="http://schemas.openxmlformats.org/officeDocument/2006/relationships/image" Target="../media/image58.jpg"/><Relationship Id="rId7" Type="http://schemas.openxmlformats.org/officeDocument/2006/relationships/image" Target="../media/image62.jpg"/><Relationship Id="rId2" Type="http://schemas.openxmlformats.org/officeDocument/2006/relationships/image" Target="../media/image57.png"/><Relationship Id="rId1" Type="http://schemas.openxmlformats.org/officeDocument/2006/relationships/slideLayout" Target="../slideLayouts/slideLayout5.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41470" y="244856"/>
            <a:ext cx="3912870" cy="696595"/>
          </a:xfrm>
          <a:prstGeom prst="rect">
            <a:avLst/>
          </a:prstGeom>
        </p:spPr>
        <p:txBody>
          <a:bodyPr vert="horz" wrap="square" lIns="0" tIns="12700" rIns="0" bIns="0" rtlCol="0">
            <a:spAutoFit/>
          </a:bodyPr>
          <a:lstStyle/>
          <a:p>
            <a:pPr marL="12700">
              <a:lnSpc>
                <a:spcPct val="100000"/>
              </a:lnSpc>
              <a:spcBef>
                <a:spcPts val="100"/>
              </a:spcBef>
            </a:pPr>
            <a:r>
              <a:rPr lang="fr-FR" b="1" spc="-30" dirty="0"/>
              <a:t>Subject</a:t>
            </a:r>
            <a:r>
              <a:rPr lang="fr-FR" spc="-35" dirty="0" smtClean="0"/>
              <a:t> </a:t>
            </a:r>
            <a:r>
              <a:rPr lang="fr-FR" b="1" spc="-35" dirty="0" smtClean="0"/>
              <a:t>content</a:t>
            </a:r>
            <a:r>
              <a:rPr lang="fr-FR" spc="-35" dirty="0" smtClean="0"/>
              <a:t> </a:t>
            </a:r>
            <a:endParaRPr spc="-35" dirty="0"/>
          </a:p>
        </p:txBody>
      </p:sp>
      <p:sp>
        <p:nvSpPr>
          <p:cNvPr id="3" name="object 3"/>
          <p:cNvSpPr txBox="1"/>
          <p:nvPr/>
        </p:nvSpPr>
        <p:spPr>
          <a:xfrm>
            <a:off x="937005" y="929211"/>
            <a:ext cx="10356850" cy="5761834"/>
          </a:xfrm>
          <a:prstGeom prst="rect">
            <a:avLst/>
          </a:prstGeom>
        </p:spPr>
        <p:txBody>
          <a:bodyPr vert="horz" wrap="square" lIns="0" tIns="97790" rIns="0" bIns="0" rtlCol="0">
            <a:spAutoFit/>
          </a:bodyPr>
          <a:lstStyle/>
          <a:p>
            <a:pPr marL="8890">
              <a:spcBef>
                <a:spcPts val="770"/>
              </a:spcBef>
              <a:buClr>
                <a:srgbClr val="C00000"/>
              </a:buClr>
              <a:buSzPct val="96428"/>
              <a:tabLst>
                <a:tab pos="294640" algn="l"/>
              </a:tabLst>
            </a:pPr>
            <a:endParaRPr lang="en-US" sz="2800" b="1" spc="-10" dirty="0">
              <a:solidFill>
                <a:srgbClr val="2E5496"/>
              </a:solidFill>
              <a:latin typeface="Calibri"/>
              <a:cs typeface="Calibri"/>
            </a:endParaRPr>
          </a:p>
          <a:p>
            <a:pPr marL="294640" indent="-285750">
              <a:spcBef>
                <a:spcPts val="770"/>
              </a:spcBef>
              <a:buClr>
                <a:srgbClr val="C00000"/>
              </a:buClr>
              <a:buSzPct val="96428"/>
              <a:buFont typeface="Wingdings"/>
              <a:buChar char=""/>
              <a:tabLst>
                <a:tab pos="294640" algn="l"/>
              </a:tabLst>
            </a:pPr>
            <a:r>
              <a:rPr lang="en-US" sz="2800" b="1" spc="-10" dirty="0">
                <a:solidFill>
                  <a:srgbClr val="2E5496"/>
                </a:solidFill>
                <a:latin typeface="Calibri"/>
                <a:cs typeface="Calibri"/>
              </a:rPr>
              <a:t>Introduction</a:t>
            </a:r>
          </a:p>
          <a:p>
            <a:pPr marL="294640" indent="-285750">
              <a:spcBef>
                <a:spcPts val="770"/>
              </a:spcBef>
              <a:buClr>
                <a:srgbClr val="C00000"/>
              </a:buClr>
              <a:buSzPct val="96428"/>
              <a:buFont typeface="Wingdings"/>
              <a:buChar char=""/>
              <a:tabLst>
                <a:tab pos="294640" algn="l"/>
              </a:tabLst>
            </a:pPr>
            <a:r>
              <a:rPr lang="en-US" sz="2800" b="1" spc="-10" dirty="0">
                <a:solidFill>
                  <a:srgbClr val="2E5496"/>
                </a:solidFill>
                <a:latin typeface="Calibri"/>
                <a:cs typeface="Calibri"/>
              </a:rPr>
              <a:t>Regulatory texts governing occupational health and safety</a:t>
            </a:r>
          </a:p>
          <a:p>
            <a:pPr marL="294640" indent="-285750">
              <a:spcBef>
                <a:spcPts val="770"/>
              </a:spcBef>
              <a:buClr>
                <a:srgbClr val="C00000"/>
              </a:buClr>
              <a:buSzPct val="96428"/>
              <a:buFont typeface="Wingdings"/>
              <a:buChar char=""/>
              <a:tabLst>
                <a:tab pos="294640" algn="l"/>
              </a:tabLst>
            </a:pPr>
            <a:r>
              <a:rPr lang="en-US" sz="2800" b="1" spc="-10" dirty="0">
                <a:solidFill>
                  <a:srgbClr val="2E5496"/>
                </a:solidFill>
                <a:latin typeface="Calibri"/>
                <a:cs typeface="Calibri"/>
              </a:rPr>
              <a:t>Basic concepts</a:t>
            </a:r>
          </a:p>
          <a:p>
            <a:pPr marL="294640" indent="-285750">
              <a:spcBef>
                <a:spcPts val="770"/>
              </a:spcBef>
              <a:buClr>
                <a:srgbClr val="C00000"/>
              </a:buClr>
              <a:buSzPct val="96428"/>
              <a:buFont typeface="Wingdings"/>
              <a:buChar char=""/>
              <a:tabLst>
                <a:tab pos="294640" algn="l"/>
              </a:tabLst>
            </a:pPr>
            <a:r>
              <a:rPr lang="en-US" sz="2800" b="1" spc="-10" dirty="0">
                <a:solidFill>
                  <a:srgbClr val="C00000"/>
                </a:solidFill>
                <a:latin typeface="Calibri"/>
                <a:cs typeface="Calibri"/>
              </a:rPr>
              <a:t>Occupational risk prevention approach</a:t>
            </a:r>
          </a:p>
          <a:p>
            <a:pPr marL="294640" indent="-285750">
              <a:spcBef>
                <a:spcPts val="770"/>
              </a:spcBef>
              <a:buClr>
                <a:srgbClr val="C00000"/>
              </a:buClr>
              <a:buSzPct val="96428"/>
              <a:buFont typeface="Wingdings"/>
              <a:buChar char=""/>
              <a:tabLst>
                <a:tab pos="294640" algn="l"/>
              </a:tabLst>
            </a:pPr>
            <a:r>
              <a:rPr lang="en-US" sz="2800" b="1" spc="-10" dirty="0">
                <a:solidFill>
                  <a:srgbClr val="2E5496"/>
                </a:solidFill>
                <a:latin typeface="Calibri"/>
                <a:cs typeface="Calibri"/>
              </a:rPr>
              <a:t>Occupational risk assessment approach </a:t>
            </a:r>
          </a:p>
          <a:p>
            <a:pPr marL="294640" indent="-285750">
              <a:spcBef>
                <a:spcPts val="770"/>
              </a:spcBef>
              <a:buClr>
                <a:srgbClr val="C00000"/>
              </a:buClr>
              <a:buSzPct val="96428"/>
              <a:buFont typeface="Wingdings"/>
              <a:buChar char=""/>
              <a:tabLst>
                <a:tab pos="294640" algn="l"/>
              </a:tabLst>
            </a:pPr>
            <a:r>
              <a:rPr lang="en-US" sz="2800" b="1" spc="-10" dirty="0">
                <a:solidFill>
                  <a:srgbClr val="2E5496"/>
                </a:solidFill>
                <a:latin typeface="Calibri"/>
                <a:cs typeface="Calibri"/>
              </a:rPr>
              <a:t>Single occupational risk assessment document: development, implementation and follow-up, critical analysis, re-evaluation</a:t>
            </a:r>
          </a:p>
          <a:p>
            <a:pPr marL="294640" indent="-285750">
              <a:spcBef>
                <a:spcPts val="770"/>
              </a:spcBef>
              <a:buClr>
                <a:srgbClr val="C00000"/>
              </a:buClr>
              <a:buSzPct val="96428"/>
              <a:buFont typeface="Wingdings"/>
              <a:buChar char=""/>
              <a:tabLst>
                <a:tab pos="294640" algn="l"/>
              </a:tabLst>
            </a:pPr>
            <a:r>
              <a:rPr lang="en-US" sz="2800" b="1" spc="-10" dirty="0">
                <a:solidFill>
                  <a:srgbClr val="2E5496"/>
                </a:solidFill>
                <a:latin typeface="Calibri"/>
                <a:cs typeface="Calibri"/>
              </a:rPr>
              <a:t>Promotion of workplace health</a:t>
            </a:r>
          </a:p>
          <a:p>
            <a:pPr marL="294640" indent="-285750">
              <a:spcBef>
                <a:spcPts val="770"/>
              </a:spcBef>
              <a:buClr>
                <a:srgbClr val="C00000"/>
              </a:buClr>
              <a:buSzPct val="96428"/>
              <a:buFont typeface="Wingdings"/>
              <a:buChar char=""/>
              <a:tabLst>
                <a:tab pos="294640" algn="l"/>
              </a:tabLst>
            </a:pPr>
            <a:r>
              <a:rPr lang="en-US" sz="2800" b="1" spc="-10" dirty="0">
                <a:solidFill>
                  <a:srgbClr val="2E5496"/>
                </a:solidFill>
                <a:latin typeface="Calibri"/>
                <a:cs typeface="Calibri"/>
              </a:rPr>
              <a:t>Consideration of high-risk workers, enhanced medical surveillance</a:t>
            </a:r>
          </a:p>
          <a:p>
            <a:pPr marL="294640" indent="-285750">
              <a:spcBef>
                <a:spcPts val="770"/>
              </a:spcBef>
              <a:buClr>
                <a:srgbClr val="C00000"/>
              </a:buClr>
              <a:buSzPct val="96428"/>
              <a:buFont typeface="Wingdings"/>
              <a:buChar char=""/>
              <a:tabLst>
                <a:tab pos="294640" algn="l"/>
              </a:tabLst>
            </a:pPr>
            <a:endParaRPr lang="en-US" sz="2800" b="1" spc="-10" dirty="0">
              <a:solidFill>
                <a:srgbClr val="2E5496"/>
              </a:solidFill>
              <a:latin typeface="Calibri"/>
              <a:cs typeface="Calibri"/>
            </a:endParaRPr>
          </a:p>
        </p:txBody>
      </p:sp>
      <p:sp>
        <p:nvSpPr>
          <p:cNvPr id="4" name="object 4"/>
          <p:cNvSpPr txBox="1"/>
          <p:nvPr/>
        </p:nvSpPr>
        <p:spPr>
          <a:xfrm>
            <a:off x="916939" y="6151270"/>
            <a:ext cx="1914525" cy="452120"/>
          </a:xfrm>
          <a:prstGeom prst="rect">
            <a:avLst/>
          </a:prstGeom>
        </p:spPr>
        <p:txBody>
          <a:bodyPr vert="horz" wrap="square" lIns="0" tIns="12065" rIns="0" bIns="0" rtlCol="0">
            <a:spAutoFit/>
          </a:bodyPr>
          <a:lstStyle/>
          <a:p>
            <a:pPr marL="294640" indent="-285750">
              <a:spcBef>
                <a:spcPts val="95"/>
              </a:spcBef>
              <a:buClr>
                <a:srgbClr val="C00000"/>
              </a:buClr>
              <a:buSzPct val="96428"/>
              <a:buFont typeface="Wingdings"/>
              <a:buChar char=""/>
              <a:tabLst>
                <a:tab pos="294640" algn="l"/>
              </a:tabLst>
            </a:pPr>
            <a:r>
              <a:rPr sz="2800" b="1" spc="-10" dirty="0">
                <a:solidFill>
                  <a:srgbClr val="2E5496"/>
                </a:solidFill>
                <a:latin typeface="Calibri"/>
                <a:cs typeface="Calibri"/>
              </a:rPr>
              <a:t>Conclusion</a:t>
            </a:r>
            <a:endParaRPr sz="2800">
              <a:latin typeface="Calibri"/>
              <a:cs typeface="Calibri"/>
            </a:endParaRPr>
          </a:p>
        </p:txBody>
      </p:sp>
      <p:sp>
        <p:nvSpPr>
          <p:cNvPr id="5" name="object 5"/>
          <p:cNvSpPr txBox="1"/>
          <p:nvPr/>
        </p:nvSpPr>
        <p:spPr>
          <a:xfrm>
            <a:off x="11171935" y="6426504"/>
            <a:ext cx="102870" cy="208915"/>
          </a:xfrm>
          <a:prstGeom prst="rect">
            <a:avLst/>
          </a:prstGeom>
        </p:spPr>
        <p:txBody>
          <a:bodyPr vert="horz" wrap="square" lIns="0" tIns="12700" rIns="0" bIns="0" rtlCol="0">
            <a:spAutoFit/>
          </a:bodyPr>
          <a:lstStyle/>
          <a:p>
            <a:pPr marL="12700">
              <a:spcBef>
                <a:spcPts val="100"/>
              </a:spcBef>
            </a:pPr>
            <a:r>
              <a:rPr sz="1200" spc="-50" dirty="0">
                <a:solidFill>
                  <a:srgbClr val="888888"/>
                </a:solidFill>
                <a:latin typeface="Calibri"/>
                <a:cs typeface="Calibri"/>
              </a:rPr>
              <a:t>5</a:t>
            </a:r>
            <a:endParaRPr sz="1200">
              <a:latin typeface="Calibri"/>
              <a:cs typeface="Calibri"/>
            </a:endParaRPr>
          </a:p>
        </p:txBody>
      </p:sp>
    </p:spTree>
    <p:extLst>
      <p:ext uri="{BB962C8B-B14F-4D97-AF65-F5344CB8AC3E}">
        <p14:creationId xmlns:p14="http://schemas.microsoft.com/office/powerpoint/2010/main" val="2761996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2621289"/>
            <a:ext cx="4828540" cy="4137660"/>
            <a:chOff x="0" y="2621289"/>
            <a:chExt cx="4828540" cy="4137660"/>
          </a:xfrm>
        </p:grpSpPr>
        <p:pic>
          <p:nvPicPr>
            <p:cNvPr id="3" name="object 3"/>
            <p:cNvPicPr/>
            <p:nvPr/>
          </p:nvPicPr>
          <p:blipFill>
            <a:blip r:embed="rId2" cstate="print"/>
            <a:stretch>
              <a:fillRect/>
            </a:stretch>
          </p:blipFill>
          <p:spPr>
            <a:xfrm>
              <a:off x="0" y="3319259"/>
              <a:ext cx="4827916" cy="3439680"/>
            </a:xfrm>
            <a:prstGeom prst="rect">
              <a:avLst/>
            </a:prstGeom>
          </p:spPr>
        </p:pic>
        <p:pic>
          <p:nvPicPr>
            <p:cNvPr id="4" name="object 4"/>
            <p:cNvPicPr/>
            <p:nvPr/>
          </p:nvPicPr>
          <p:blipFill>
            <a:blip r:embed="rId3" cstate="print"/>
            <a:stretch>
              <a:fillRect/>
            </a:stretch>
          </p:blipFill>
          <p:spPr>
            <a:xfrm>
              <a:off x="0" y="2621289"/>
              <a:ext cx="4827916" cy="748221"/>
            </a:xfrm>
            <a:prstGeom prst="rect">
              <a:avLst/>
            </a:prstGeom>
          </p:spPr>
        </p:pic>
      </p:grpSp>
      <p:grpSp>
        <p:nvGrpSpPr>
          <p:cNvPr id="5" name="object 5"/>
          <p:cNvGrpSpPr/>
          <p:nvPr/>
        </p:nvGrpSpPr>
        <p:grpSpPr>
          <a:xfrm>
            <a:off x="5143499" y="3503684"/>
            <a:ext cx="3178810" cy="3255645"/>
            <a:chOff x="5143499" y="3503684"/>
            <a:chExt cx="3178810" cy="3255645"/>
          </a:xfrm>
        </p:grpSpPr>
        <p:pic>
          <p:nvPicPr>
            <p:cNvPr id="6" name="object 6"/>
            <p:cNvPicPr/>
            <p:nvPr/>
          </p:nvPicPr>
          <p:blipFill>
            <a:blip r:embed="rId4" cstate="print"/>
            <a:stretch>
              <a:fillRect/>
            </a:stretch>
          </p:blipFill>
          <p:spPr>
            <a:xfrm>
              <a:off x="5143499" y="4043155"/>
              <a:ext cx="3178279" cy="2715730"/>
            </a:xfrm>
            <a:prstGeom prst="rect">
              <a:avLst/>
            </a:prstGeom>
          </p:spPr>
        </p:pic>
        <p:pic>
          <p:nvPicPr>
            <p:cNvPr id="7" name="object 7"/>
            <p:cNvPicPr/>
            <p:nvPr/>
          </p:nvPicPr>
          <p:blipFill>
            <a:blip r:embed="rId5" cstate="print"/>
            <a:stretch>
              <a:fillRect/>
            </a:stretch>
          </p:blipFill>
          <p:spPr>
            <a:xfrm>
              <a:off x="5143499" y="3503684"/>
              <a:ext cx="3178279" cy="595609"/>
            </a:xfrm>
            <a:prstGeom prst="rect">
              <a:avLst/>
            </a:prstGeom>
          </p:spPr>
        </p:pic>
      </p:grpSp>
      <p:grpSp>
        <p:nvGrpSpPr>
          <p:cNvPr id="8" name="object 8"/>
          <p:cNvGrpSpPr/>
          <p:nvPr/>
        </p:nvGrpSpPr>
        <p:grpSpPr>
          <a:xfrm>
            <a:off x="9450323" y="2240309"/>
            <a:ext cx="1882139" cy="4520565"/>
            <a:chOff x="9450323" y="2240309"/>
            <a:chExt cx="1882139" cy="4520565"/>
          </a:xfrm>
        </p:grpSpPr>
        <p:pic>
          <p:nvPicPr>
            <p:cNvPr id="9" name="object 9"/>
            <p:cNvPicPr/>
            <p:nvPr/>
          </p:nvPicPr>
          <p:blipFill>
            <a:blip r:embed="rId6" cstate="print"/>
            <a:stretch>
              <a:fillRect/>
            </a:stretch>
          </p:blipFill>
          <p:spPr>
            <a:xfrm>
              <a:off x="9450323" y="4058407"/>
              <a:ext cx="1881853" cy="2702054"/>
            </a:xfrm>
            <a:prstGeom prst="rect">
              <a:avLst/>
            </a:prstGeom>
          </p:spPr>
        </p:pic>
        <p:pic>
          <p:nvPicPr>
            <p:cNvPr id="10" name="object 10"/>
            <p:cNvPicPr/>
            <p:nvPr/>
          </p:nvPicPr>
          <p:blipFill>
            <a:blip r:embed="rId7" cstate="print"/>
            <a:stretch>
              <a:fillRect/>
            </a:stretch>
          </p:blipFill>
          <p:spPr>
            <a:xfrm>
              <a:off x="9450323" y="2240309"/>
              <a:ext cx="1881853" cy="1862298"/>
            </a:xfrm>
            <a:prstGeom prst="rect">
              <a:avLst/>
            </a:prstGeom>
          </p:spPr>
        </p:pic>
      </p:grpSp>
      <p:sp>
        <p:nvSpPr>
          <p:cNvPr id="11" name="object 11"/>
          <p:cNvSpPr txBox="1"/>
          <p:nvPr/>
        </p:nvSpPr>
        <p:spPr>
          <a:xfrm>
            <a:off x="5505958" y="31495"/>
            <a:ext cx="3319779"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4.</a:t>
            </a:r>
            <a:r>
              <a:rPr sz="1800" b="1" spc="-90" dirty="0">
                <a:latin typeface="Arial"/>
                <a:cs typeface="Arial"/>
              </a:rPr>
              <a:t> </a:t>
            </a:r>
            <a:r>
              <a:rPr lang="en-US" sz="1800" b="1" dirty="0" smtClean="0">
                <a:latin typeface="Arial"/>
                <a:cs typeface="Arial"/>
              </a:rPr>
              <a:t>Adapt work to the individual</a:t>
            </a:r>
            <a:endParaRPr sz="1800" dirty="0">
              <a:latin typeface="Arial"/>
              <a:cs typeface="Arial"/>
            </a:endParaRP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10</a:t>
            </a:fld>
            <a:endParaRPr spc="-25" dirty="0"/>
          </a:p>
        </p:txBody>
      </p:sp>
      <p:sp>
        <p:nvSpPr>
          <p:cNvPr id="12" name="object 12"/>
          <p:cNvSpPr txBox="1"/>
          <p:nvPr/>
        </p:nvSpPr>
        <p:spPr>
          <a:xfrm>
            <a:off x="383408" y="694619"/>
            <a:ext cx="3278504" cy="1071447"/>
          </a:xfrm>
          <a:prstGeom prst="rect">
            <a:avLst/>
          </a:prstGeom>
        </p:spPr>
        <p:txBody>
          <a:bodyPr vert="horz" wrap="square" lIns="0" tIns="12065" rIns="0" bIns="0" rtlCol="0">
            <a:spAutoFit/>
          </a:bodyPr>
          <a:lstStyle/>
          <a:p>
            <a:pPr marL="12700">
              <a:lnSpc>
                <a:spcPct val="100000"/>
              </a:lnSpc>
              <a:spcBef>
                <a:spcPts val="95"/>
              </a:spcBef>
            </a:pPr>
            <a:r>
              <a:rPr lang="en-US" sz="2800" dirty="0" smtClean="0">
                <a:latin typeface="Calibri"/>
                <a:cs typeface="Calibri"/>
              </a:rPr>
              <a:t>Load lifter</a:t>
            </a:r>
          </a:p>
          <a:p>
            <a:pPr marL="12700">
              <a:lnSpc>
                <a:spcPct val="100000"/>
              </a:lnSpc>
              <a:spcBef>
                <a:spcPts val="95"/>
              </a:spcBef>
            </a:pPr>
            <a:r>
              <a:rPr lang="en-US" sz="2000" dirty="0" smtClean="0">
                <a:latin typeface="Calibri"/>
                <a:cs typeface="Calibri"/>
              </a:rPr>
              <a:t>Assists with the installation of fixed blinds or awnings.</a:t>
            </a:r>
            <a:endParaRPr lang="en-US" sz="2000" dirty="0">
              <a:latin typeface="Calibri"/>
              <a:cs typeface="Calibri"/>
            </a:endParaRPr>
          </a:p>
        </p:txBody>
      </p:sp>
      <p:sp>
        <p:nvSpPr>
          <p:cNvPr id="13" name="object 13"/>
          <p:cNvSpPr txBox="1"/>
          <p:nvPr/>
        </p:nvSpPr>
        <p:spPr>
          <a:xfrm>
            <a:off x="5378958" y="1993074"/>
            <a:ext cx="2942820" cy="1442061"/>
          </a:xfrm>
          <a:prstGeom prst="rect">
            <a:avLst/>
          </a:prstGeom>
        </p:spPr>
        <p:txBody>
          <a:bodyPr vert="horz" wrap="square" lIns="0" tIns="13335" rIns="0" bIns="0" rtlCol="0">
            <a:spAutoFit/>
          </a:bodyPr>
          <a:lstStyle/>
          <a:p>
            <a:pPr marL="12700">
              <a:lnSpc>
                <a:spcPct val="100000"/>
              </a:lnSpc>
              <a:spcBef>
                <a:spcPts val="105"/>
              </a:spcBef>
            </a:pPr>
            <a:r>
              <a:rPr lang="en-US" sz="3200" dirty="0" smtClean="0">
                <a:latin typeface="Calibri"/>
                <a:cs typeface="Calibri"/>
              </a:rPr>
              <a:t>Load lifter</a:t>
            </a:r>
          </a:p>
          <a:p>
            <a:pPr marL="12700">
              <a:lnSpc>
                <a:spcPct val="100000"/>
              </a:lnSpc>
              <a:spcBef>
                <a:spcPts val="105"/>
              </a:spcBef>
            </a:pPr>
            <a:r>
              <a:rPr lang="en-US" sz="2000" dirty="0" smtClean="0">
                <a:latin typeface="Calibri"/>
                <a:cs typeface="Calibri"/>
              </a:rPr>
              <a:t>Assists with the installation of an air-conditioning unit tray.</a:t>
            </a:r>
            <a:endParaRPr lang="en-US" sz="2000" dirty="0">
              <a:latin typeface="Calibri"/>
              <a:cs typeface="Calibri"/>
            </a:endParaRPr>
          </a:p>
        </p:txBody>
      </p:sp>
      <p:sp>
        <p:nvSpPr>
          <p:cNvPr id="14" name="object 14"/>
          <p:cNvSpPr txBox="1"/>
          <p:nvPr/>
        </p:nvSpPr>
        <p:spPr>
          <a:xfrm>
            <a:off x="9135853" y="804652"/>
            <a:ext cx="2510791" cy="1318310"/>
          </a:xfrm>
          <a:prstGeom prst="rect">
            <a:avLst/>
          </a:prstGeom>
        </p:spPr>
        <p:txBody>
          <a:bodyPr vert="horz" wrap="square" lIns="0" tIns="12700" rIns="0" bIns="0" rtlCol="0">
            <a:spAutoFit/>
          </a:bodyPr>
          <a:lstStyle/>
          <a:p>
            <a:pPr marL="12700" algn="just">
              <a:lnSpc>
                <a:spcPct val="100000"/>
              </a:lnSpc>
              <a:spcBef>
                <a:spcPts val="100"/>
              </a:spcBef>
            </a:pPr>
            <a:r>
              <a:rPr lang="fr-FR" sz="2400" dirty="0" err="1" smtClean="0">
                <a:latin typeface="Calibri"/>
                <a:cs typeface="Calibri"/>
              </a:rPr>
              <a:t>Window</a:t>
            </a:r>
            <a:r>
              <a:rPr lang="fr-FR" sz="2400" dirty="0" smtClean="0">
                <a:latin typeface="Calibri"/>
                <a:cs typeface="Calibri"/>
              </a:rPr>
              <a:t> lifter</a:t>
            </a:r>
          </a:p>
          <a:p>
            <a:pPr marL="12700" algn="just">
              <a:lnSpc>
                <a:spcPct val="100000"/>
              </a:lnSpc>
              <a:spcBef>
                <a:spcPts val="100"/>
              </a:spcBef>
            </a:pPr>
            <a:r>
              <a:rPr lang="fr-FR" sz="2000" dirty="0" err="1" smtClean="0">
                <a:latin typeface="Calibri"/>
                <a:cs typeface="Calibri"/>
              </a:rPr>
              <a:t>Assists</a:t>
            </a:r>
            <a:r>
              <a:rPr lang="fr-FR" sz="2000" dirty="0" smtClean="0">
                <a:latin typeface="Calibri"/>
                <a:cs typeface="Calibri"/>
              </a:rPr>
              <a:t> </a:t>
            </a:r>
            <a:r>
              <a:rPr lang="fr-FR" sz="2000" dirty="0" err="1" smtClean="0">
                <a:latin typeface="Calibri"/>
                <a:cs typeface="Calibri"/>
              </a:rPr>
              <a:t>with</a:t>
            </a:r>
            <a:r>
              <a:rPr lang="fr-FR" sz="2000" dirty="0" smtClean="0">
                <a:latin typeface="Calibri"/>
                <a:cs typeface="Calibri"/>
              </a:rPr>
              <a:t> the installation of façade or roof </a:t>
            </a:r>
            <a:r>
              <a:rPr lang="fr-FR" sz="2000" dirty="0" err="1" smtClean="0">
                <a:latin typeface="Calibri"/>
                <a:cs typeface="Calibri"/>
              </a:rPr>
              <a:t>windows</a:t>
            </a:r>
            <a:endParaRPr lang="fr-FR" sz="2000" dirty="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042425"/>
            <a:ext cx="2835910" cy="5596255"/>
            <a:chOff x="0" y="1042425"/>
            <a:chExt cx="2835910" cy="5596255"/>
          </a:xfrm>
        </p:grpSpPr>
        <p:pic>
          <p:nvPicPr>
            <p:cNvPr id="3" name="object 3"/>
            <p:cNvPicPr/>
            <p:nvPr/>
          </p:nvPicPr>
          <p:blipFill>
            <a:blip r:embed="rId2" cstate="print"/>
            <a:stretch>
              <a:fillRect/>
            </a:stretch>
          </p:blipFill>
          <p:spPr>
            <a:xfrm>
              <a:off x="0" y="1548350"/>
              <a:ext cx="2835387" cy="5090193"/>
            </a:xfrm>
            <a:prstGeom prst="rect">
              <a:avLst/>
            </a:prstGeom>
          </p:spPr>
        </p:pic>
        <p:pic>
          <p:nvPicPr>
            <p:cNvPr id="4" name="object 4"/>
            <p:cNvPicPr/>
            <p:nvPr/>
          </p:nvPicPr>
          <p:blipFill>
            <a:blip r:embed="rId3" cstate="print"/>
            <a:stretch>
              <a:fillRect/>
            </a:stretch>
          </p:blipFill>
          <p:spPr>
            <a:xfrm>
              <a:off x="0" y="1042425"/>
              <a:ext cx="2835387" cy="583682"/>
            </a:xfrm>
            <a:prstGeom prst="rect">
              <a:avLst/>
            </a:prstGeom>
          </p:spPr>
        </p:pic>
      </p:grpSp>
      <p:pic>
        <p:nvPicPr>
          <p:cNvPr id="5" name="object 5"/>
          <p:cNvPicPr/>
          <p:nvPr/>
        </p:nvPicPr>
        <p:blipFill>
          <a:blip r:embed="rId4" cstate="print"/>
          <a:stretch>
            <a:fillRect/>
          </a:stretch>
        </p:blipFill>
        <p:spPr>
          <a:xfrm>
            <a:off x="4056887" y="964701"/>
            <a:ext cx="3317990" cy="5673842"/>
          </a:xfrm>
          <a:prstGeom prst="rect">
            <a:avLst/>
          </a:prstGeom>
        </p:spPr>
      </p:pic>
      <p:grpSp>
        <p:nvGrpSpPr>
          <p:cNvPr id="6" name="object 6"/>
          <p:cNvGrpSpPr/>
          <p:nvPr/>
        </p:nvGrpSpPr>
        <p:grpSpPr>
          <a:xfrm>
            <a:off x="2567939" y="964698"/>
            <a:ext cx="8520430" cy="5873750"/>
            <a:chOff x="2567939" y="964698"/>
            <a:chExt cx="8520430" cy="5873750"/>
          </a:xfrm>
        </p:grpSpPr>
        <p:pic>
          <p:nvPicPr>
            <p:cNvPr id="7" name="object 7"/>
            <p:cNvPicPr/>
            <p:nvPr/>
          </p:nvPicPr>
          <p:blipFill>
            <a:blip r:embed="rId5" cstate="print"/>
            <a:stretch>
              <a:fillRect/>
            </a:stretch>
          </p:blipFill>
          <p:spPr>
            <a:xfrm>
              <a:off x="8351519" y="2857508"/>
              <a:ext cx="2695667" cy="3980605"/>
            </a:xfrm>
            <a:prstGeom prst="rect">
              <a:avLst/>
            </a:prstGeom>
          </p:spPr>
        </p:pic>
        <p:pic>
          <p:nvPicPr>
            <p:cNvPr id="8" name="object 8"/>
            <p:cNvPicPr/>
            <p:nvPr/>
          </p:nvPicPr>
          <p:blipFill>
            <a:blip r:embed="rId6" cstate="print"/>
            <a:stretch>
              <a:fillRect/>
            </a:stretch>
          </p:blipFill>
          <p:spPr>
            <a:xfrm>
              <a:off x="8310371" y="1804367"/>
              <a:ext cx="2694204" cy="1094185"/>
            </a:xfrm>
            <a:prstGeom prst="rect">
              <a:avLst/>
            </a:prstGeom>
          </p:spPr>
        </p:pic>
        <p:pic>
          <p:nvPicPr>
            <p:cNvPr id="9" name="object 9"/>
            <p:cNvPicPr/>
            <p:nvPr/>
          </p:nvPicPr>
          <p:blipFill>
            <a:blip r:embed="rId7" cstate="print"/>
            <a:stretch>
              <a:fillRect/>
            </a:stretch>
          </p:blipFill>
          <p:spPr>
            <a:xfrm>
              <a:off x="8310371" y="964698"/>
              <a:ext cx="2777955" cy="848172"/>
            </a:xfrm>
            <a:prstGeom prst="rect">
              <a:avLst/>
            </a:prstGeom>
          </p:spPr>
        </p:pic>
        <p:sp>
          <p:nvSpPr>
            <p:cNvPr id="10" name="object 10"/>
            <p:cNvSpPr/>
            <p:nvPr/>
          </p:nvSpPr>
          <p:spPr>
            <a:xfrm>
              <a:off x="2574035" y="6329172"/>
              <a:ext cx="5777865" cy="309880"/>
            </a:xfrm>
            <a:custGeom>
              <a:avLst/>
              <a:gdLst/>
              <a:ahLst/>
              <a:cxnLst/>
              <a:rect l="l" t="t" r="r" b="b"/>
              <a:pathLst>
                <a:path w="5777865" h="309879">
                  <a:moveTo>
                    <a:pt x="9651" y="77342"/>
                  </a:moveTo>
                  <a:lnTo>
                    <a:pt x="0" y="77342"/>
                  </a:lnTo>
                  <a:lnTo>
                    <a:pt x="0" y="232028"/>
                  </a:lnTo>
                  <a:lnTo>
                    <a:pt x="9651" y="232028"/>
                  </a:lnTo>
                  <a:lnTo>
                    <a:pt x="9651" y="77342"/>
                  </a:lnTo>
                  <a:close/>
                </a:path>
                <a:path w="5777865" h="309879">
                  <a:moveTo>
                    <a:pt x="38734" y="77342"/>
                  </a:moveTo>
                  <a:lnTo>
                    <a:pt x="19303" y="77342"/>
                  </a:lnTo>
                  <a:lnTo>
                    <a:pt x="19303" y="232028"/>
                  </a:lnTo>
                  <a:lnTo>
                    <a:pt x="38734" y="232028"/>
                  </a:lnTo>
                  <a:lnTo>
                    <a:pt x="38734" y="77342"/>
                  </a:lnTo>
                  <a:close/>
                </a:path>
                <a:path w="5777865" h="309879">
                  <a:moveTo>
                    <a:pt x="5622797" y="0"/>
                  </a:moveTo>
                  <a:lnTo>
                    <a:pt x="5622797" y="77342"/>
                  </a:lnTo>
                  <a:lnTo>
                    <a:pt x="48387" y="77342"/>
                  </a:lnTo>
                  <a:lnTo>
                    <a:pt x="48387" y="232028"/>
                  </a:lnTo>
                  <a:lnTo>
                    <a:pt x="5622797" y="232028"/>
                  </a:lnTo>
                  <a:lnTo>
                    <a:pt x="5622797" y="309371"/>
                  </a:lnTo>
                  <a:lnTo>
                    <a:pt x="5777484" y="154685"/>
                  </a:lnTo>
                  <a:lnTo>
                    <a:pt x="5622797" y="0"/>
                  </a:lnTo>
                  <a:close/>
                </a:path>
              </a:pathLst>
            </a:custGeom>
            <a:solidFill>
              <a:srgbClr val="5B9BD4"/>
            </a:solidFill>
          </p:spPr>
          <p:txBody>
            <a:bodyPr wrap="square" lIns="0" tIns="0" rIns="0" bIns="0" rtlCol="0"/>
            <a:lstStyle/>
            <a:p>
              <a:endParaRPr/>
            </a:p>
          </p:txBody>
        </p:sp>
        <p:sp>
          <p:nvSpPr>
            <p:cNvPr id="11" name="object 11"/>
            <p:cNvSpPr/>
            <p:nvPr/>
          </p:nvSpPr>
          <p:spPr>
            <a:xfrm>
              <a:off x="2574035" y="6329172"/>
              <a:ext cx="5777865" cy="309880"/>
            </a:xfrm>
            <a:custGeom>
              <a:avLst/>
              <a:gdLst/>
              <a:ahLst/>
              <a:cxnLst/>
              <a:rect l="l" t="t" r="r" b="b"/>
              <a:pathLst>
                <a:path w="5777865" h="309879">
                  <a:moveTo>
                    <a:pt x="0" y="77342"/>
                  </a:moveTo>
                  <a:lnTo>
                    <a:pt x="9651" y="77342"/>
                  </a:lnTo>
                  <a:lnTo>
                    <a:pt x="9651" y="232028"/>
                  </a:lnTo>
                  <a:lnTo>
                    <a:pt x="0" y="232028"/>
                  </a:lnTo>
                  <a:lnTo>
                    <a:pt x="0" y="77342"/>
                  </a:lnTo>
                  <a:close/>
                </a:path>
                <a:path w="5777865" h="309879">
                  <a:moveTo>
                    <a:pt x="19303" y="77342"/>
                  </a:moveTo>
                  <a:lnTo>
                    <a:pt x="38734" y="77342"/>
                  </a:lnTo>
                  <a:lnTo>
                    <a:pt x="38734" y="232028"/>
                  </a:lnTo>
                  <a:lnTo>
                    <a:pt x="19303" y="232028"/>
                  </a:lnTo>
                  <a:lnTo>
                    <a:pt x="19303" y="77342"/>
                  </a:lnTo>
                  <a:close/>
                </a:path>
                <a:path w="5777865" h="309879">
                  <a:moveTo>
                    <a:pt x="48387" y="77342"/>
                  </a:moveTo>
                  <a:lnTo>
                    <a:pt x="5622797" y="77342"/>
                  </a:lnTo>
                  <a:lnTo>
                    <a:pt x="5622797" y="0"/>
                  </a:lnTo>
                  <a:lnTo>
                    <a:pt x="5777484" y="154685"/>
                  </a:lnTo>
                  <a:lnTo>
                    <a:pt x="5622797" y="309371"/>
                  </a:lnTo>
                  <a:lnTo>
                    <a:pt x="5622797" y="232028"/>
                  </a:lnTo>
                  <a:lnTo>
                    <a:pt x="48387" y="232028"/>
                  </a:lnTo>
                  <a:lnTo>
                    <a:pt x="48387" y="77342"/>
                  </a:lnTo>
                  <a:close/>
                </a:path>
              </a:pathLst>
            </a:custGeom>
            <a:ln w="12192">
              <a:solidFill>
                <a:srgbClr val="41709C"/>
              </a:solidFill>
            </a:ln>
          </p:spPr>
          <p:txBody>
            <a:bodyPr wrap="square" lIns="0" tIns="0" rIns="0" bIns="0" rtlCol="0"/>
            <a:lstStyle/>
            <a:p>
              <a:endParaRPr/>
            </a:p>
          </p:txBody>
        </p:sp>
      </p:grpSp>
      <p:sp>
        <p:nvSpPr>
          <p:cNvPr id="12" name="object 12"/>
          <p:cNvSpPr txBox="1"/>
          <p:nvPr/>
        </p:nvSpPr>
        <p:spPr>
          <a:xfrm>
            <a:off x="2926842" y="163448"/>
            <a:ext cx="563435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630833"/>
                </a:solidFill>
                <a:latin typeface="Arial"/>
                <a:cs typeface="Arial"/>
              </a:rPr>
              <a:t>5.</a:t>
            </a:r>
            <a:r>
              <a:rPr sz="1800" b="1" spc="-25" dirty="0">
                <a:solidFill>
                  <a:srgbClr val="630833"/>
                </a:solidFill>
                <a:latin typeface="Arial"/>
                <a:cs typeface="Arial"/>
              </a:rPr>
              <a:t> </a:t>
            </a:r>
            <a:r>
              <a:rPr lang="en-US" sz="1800" b="1" spc="-10" dirty="0" smtClean="0">
                <a:solidFill>
                  <a:srgbClr val="630833"/>
                </a:solidFill>
                <a:latin typeface="Arial"/>
                <a:cs typeface="Arial"/>
              </a:rPr>
              <a:t>Take account of technical progress</a:t>
            </a:r>
            <a:endParaRPr sz="1800" dirty="0">
              <a:latin typeface="Arial"/>
              <a:cs typeface="Arial"/>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11</a:t>
            </a:fld>
            <a:endParaRPr spc="-2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422114"/>
            <a:ext cx="4054634" cy="3006885"/>
          </a:xfrm>
          <a:prstGeom prst="rect">
            <a:avLst/>
          </a:prstGeom>
        </p:spPr>
      </p:pic>
      <p:sp>
        <p:nvSpPr>
          <p:cNvPr id="3" name="object 3"/>
          <p:cNvSpPr txBox="1"/>
          <p:nvPr/>
        </p:nvSpPr>
        <p:spPr>
          <a:xfrm>
            <a:off x="4147184" y="20828"/>
            <a:ext cx="5605780" cy="856645"/>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630833"/>
                </a:solidFill>
                <a:latin typeface="Arial MT"/>
                <a:cs typeface="Arial MT"/>
              </a:rPr>
              <a:t>6.</a:t>
            </a:r>
            <a:r>
              <a:rPr sz="1800" spc="-20" dirty="0">
                <a:solidFill>
                  <a:srgbClr val="630833"/>
                </a:solidFill>
                <a:latin typeface="Arial MT"/>
                <a:cs typeface="Arial MT"/>
              </a:rPr>
              <a:t> </a:t>
            </a:r>
            <a:r>
              <a:rPr lang="fr-FR" sz="1800" dirty="0" smtClean="0">
                <a:solidFill>
                  <a:srgbClr val="630833"/>
                </a:solidFill>
                <a:latin typeface="Arial MT"/>
                <a:cs typeface="Arial MT"/>
              </a:rPr>
              <a:t>Substitute </a:t>
            </a:r>
            <a:r>
              <a:rPr lang="fr-FR" sz="1800" dirty="0" err="1" smtClean="0">
                <a:solidFill>
                  <a:srgbClr val="630833"/>
                </a:solidFill>
                <a:latin typeface="Arial MT"/>
                <a:cs typeface="Arial MT"/>
              </a:rPr>
              <a:t>hazardous</a:t>
            </a:r>
            <a:r>
              <a:rPr lang="fr-FR" sz="1800" dirty="0" smtClean="0">
                <a:solidFill>
                  <a:srgbClr val="630833"/>
                </a:solidFill>
                <a:latin typeface="Arial MT"/>
                <a:cs typeface="Arial MT"/>
              </a:rPr>
              <a:t> </a:t>
            </a:r>
            <a:r>
              <a:rPr lang="fr-FR" sz="1800" dirty="0" err="1" smtClean="0">
                <a:solidFill>
                  <a:srgbClr val="630833"/>
                </a:solidFill>
                <a:latin typeface="Arial MT"/>
                <a:cs typeface="Arial MT"/>
              </a:rPr>
              <a:t>materials</a:t>
            </a:r>
            <a:r>
              <a:rPr lang="fr-FR" sz="1800" dirty="0" smtClean="0">
                <a:solidFill>
                  <a:srgbClr val="630833"/>
                </a:solidFill>
                <a:latin typeface="Arial MT"/>
                <a:cs typeface="Arial MT"/>
              </a:rPr>
              <a:t> or </a:t>
            </a:r>
            <a:r>
              <a:rPr lang="fr-FR" sz="1800" dirty="0" err="1" smtClean="0">
                <a:solidFill>
                  <a:srgbClr val="630833"/>
                </a:solidFill>
                <a:latin typeface="Arial MT"/>
                <a:cs typeface="Arial MT"/>
              </a:rPr>
              <a:t>processes</a:t>
            </a:r>
            <a:r>
              <a:rPr lang="fr-FR" sz="1800" dirty="0" smtClean="0">
                <a:solidFill>
                  <a:srgbClr val="630833"/>
                </a:solidFill>
                <a:latin typeface="Arial MT"/>
                <a:cs typeface="Arial MT"/>
              </a:rPr>
              <a:t> </a:t>
            </a:r>
            <a:r>
              <a:rPr lang="fr-FR" sz="1800" dirty="0" err="1" smtClean="0">
                <a:solidFill>
                  <a:srgbClr val="630833"/>
                </a:solidFill>
                <a:latin typeface="Arial MT"/>
                <a:cs typeface="Arial MT"/>
              </a:rPr>
              <a:t>with</a:t>
            </a:r>
            <a:r>
              <a:rPr lang="fr-FR" sz="1800" dirty="0" smtClean="0">
                <a:solidFill>
                  <a:srgbClr val="630833"/>
                </a:solidFill>
                <a:latin typeface="Arial MT"/>
                <a:cs typeface="Arial MT"/>
              </a:rPr>
              <a:t> non-</a:t>
            </a:r>
            <a:r>
              <a:rPr lang="fr-FR" sz="1800" dirty="0" err="1" smtClean="0">
                <a:solidFill>
                  <a:srgbClr val="630833"/>
                </a:solidFill>
                <a:latin typeface="Arial MT"/>
                <a:cs typeface="Arial MT"/>
              </a:rPr>
              <a:t>hazardous</a:t>
            </a:r>
            <a:r>
              <a:rPr lang="fr-FR" sz="1800" dirty="0" smtClean="0">
                <a:solidFill>
                  <a:srgbClr val="630833"/>
                </a:solidFill>
                <a:latin typeface="Arial MT"/>
                <a:cs typeface="Arial MT"/>
              </a:rPr>
              <a:t> or </a:t>
            </a:r>
            <a:r>
              <a:rPr lang="fr-FR" sz="1800" dirty="0" err="1" smtClean="0">
                <a:solidFill>
                  <a:srgbClr val="630833"/>
                </a:solidFill>
                <a:latin typeface="Arial MT"/>
                <a:cs typeface="Arial MT"/>
              </a:rPr>
              <a:t>less</a:t>
            </a:r>
            <a:r>
              <a:rPr lang="fr-FR" sz="1800" dirty="0" smtClean="0">
                <a:solidFill>
                  <a:srgbClr val="630833"/>
                </a:solidFill>
                <a:latin typeface="Arial MT"/>
                <a:cs typeface="Arial MT"/>
              </a:rPr>
              <a:t> </a:t>
            </a:r>
            <a:r>
              <a:rPr lang="fr-FR" sz="1800" dirty="0" err="1" smtClean="0">
                <a:solidFill>
                  <a:srgbClr val="630833"/>
                </a:solidFill>
                <a:latin typeface="Arial MT"/>
                <a:cs typeface="Arial MT"/>
              </a:rPr>
              <a:t>hazardous</a:t>
            </a:r>
            <a:r>
              <a:rPr lang="fr-FR" sz="1800" dirty="0" smtClean="0">
                <a:solidFill>
                  <a:srgbClr val="630833"/>
                </a:solidFill>
                <a:latin typeface="Arial MT"/>
                <a:cs typeface="Arial MT"/>
              </a:rPr>
              <a:t> alternatives</a:t>
            </a:r>
          </a:p>
          <a:p>
            <a:pPr marL="12700">
              <a:lnSpc>
                <a:spcPct val="100000"/>
              </a:lnSpc>
              <a:spcBef>
                <a:spcPts val="100"/>
              </a:spcBef>
            </a:pPr>
            <a:endParaRPr sz="1800" dirty="0">
              <a:latin typeface="Arial MT"/>
              <a:cs typeface="Arial MT"/>
            </a:endParaRPr>
          </a:p>
        </p:txBody>
      </p:sp>
      <p:sp>
        <p:nvSpPr>
          <p:cNvPr id="5" name="object 5"/>
          <p:cNvSpPr txBox="1"/>
          <p:nvPr/>
        </p:nvSpPr>
        <p:spPr>
          <a:xfrm>
            <a:off x="6363970" y="1574672"/>
            <a:ext cx="4151630" cy="1996059"/>
          </a:xfrm>
          <a:prstGeom prst="rect">
            <a:avLst/>
          </a:prstGeom>
        </p:spPr>
        <p:txBody>
          <a:bodyPr vert="horz" wrap="square" lIns="0" tIns="13335" rIns="0" bIns="0" rtlCol="0">
            <a:spAutoFit/>
          </a:bodyPr>
          <a:lstStyle/>
          <a:p>
            <a:pPr marL="12700">
              <a:lnSpc>
                <a:spcPct val="100000"/>
              </a:lnSpc>
              <a:spcBef>
                <a:spcPts val="105"/>
              </a:spcBef>
            </a:pPr>
            <a:r>
              <a:rPr lang="en-US" sz="3200" dirty="0" smtClean="0">
                <a:solidFill>
                  <a:srgbClr val="15488A"/>
                </a:solidFill>
                <a:latin typeface="Calibri"/>
                <a:cs typeface="Calibri"/>
              </a:rPr>
              <a:t>Coconut oil</a:t>
            </a:r>
          </a:p>
          <a:p>
            <a:pPr marL="12700" algn="just">
              <a:lnSpc>
                <a:spcPct val="100000"/>
              </a:lnSpc>
              <a:spcBef>
                <a:spcPts val="105"/>
              </a:spcBef>
            </a:pPr>
            <a:r>
              <a:rPr lang="en-US" sz="2400" dirty="0" smtClean="0">
                <a:solidFill>
                  <a:srgbClr val="15488A"/>
                </a:solidFill>
                <a:latin typeface="Calibri"/>
                <a:cs typeface="Calibri"/>
              </a:rPr>
              <a:t>Product that is satisfactory, non-hazardous, and improves working conditions without the need for PPE</a:t>
            </a:r>
            <a:endParaRPr lang="en-US" sz="2400" dirty="0">
              <a:solidFill>
                <a:srgbClr val="15488A"/>
              </a:solidFill>
              <a:latin typeface="Calibri"/>
              <a:cs typeface="Calibri"/>
            </a:endParaRPr>
          </a:p>
        </p:txBody>
      </p:sp>
      <p:sp>
        <p:nvSpPr>
          <p:cNvPr id="6" name="object 6"/>
          <p:cNvSpPr txBox="1"/>
          <p:nvPr/>
        </p:nvSpPr>
        <p:spPr>
          <a:xfrm>
            <a:off x="507288" y="3482797"/>
            <a:ext cx="11227512" cy="3293722"/>
          </a:xfrm>
          <a:prstGeom prst="rect">
            <a:avLst/>
          </a:prstGeom>
        </p:spPr>
        <p:txBody>
          <a:bodyPr vert="horz" wrap="square" lIns="0" tIns="11430" rIns="0" bIns="0" rtlCol="0">
            <a:spAutoFit/>
          </a:bodyPr>
          <a:lstStyle/>
          <a:p>
            <a:pPr marL="12700" marR="1218565">
              <a:lnSpc>
                <a:spcPct val="101000"/>
              </a:lnSpc>
              <a:spcBef>
                <a:spcPts val="90"/>
              </a:spcBef>
            </a:pPr>
            <a:r>
              <a:rPr lang="en-US" sz="1100" b="1" spc="-10" dirty="0" smtClean="0">
                <a:latin typeface="Arial"/>
                <a:cs typeface="Arial"/>
              </a:rPr>
              <a:t>1. SUBSTANCE IDENTIFICATION Release Oil</a:t>
            </a:r>
          </a:p>
          <a:p>
            <a:pPr marL="12700" marR="1218565">
              <a:lnSpc>
                <a:spcPct val="101000"/>
              </a:lnSpc>
              <a:spcBef>
                <a:spcPts val="90"/>
              </a:spcBef>
            </a:pPr>
            <a:r>
              <a:rPr lang="en-US" sz="1100" b="1" spc="-10" dirty="0" smtClean="0">
                <a:latin typeface="Arial"/>
                <a:cs typeface="Arial"/>
              </a:rPr>
              <a:t>2. COMPOSITION</a:t>
            </a:r>
          </a:p>
          <a:p>
            <a:pPr marL="12700" marR="1218565">
              <a:lnSpc>
                <a:spcPct val="101000"/>
              </a:lnSpc>
              <a:spcBef>
                <a:spcPts val="90"/>
              </a:spcBef>
            </a:pPr>
            <a:r>
              <a:rPr lang="en-US" sz="1100" b="1" spc="-10" dirty="0" smtClean="0">
                <a:latin typeface="Arial"/>
                <a:cs typeface="Arial"/>
              </a:rPr>
              <a:t>This product is considered hazardous and contains hazardous components.</a:t>
            </a:r>
          </a:p>
          <a:p>
            <a:pPr marL="12700" marR="1218565">
              <a:lnSpc>
                <a:spcPct val="101000"/>
              </a:lnSpc>
              <a:spcBef>
                <a:spcPts val="90"/>
              </a:spcBef>
            </a:pPr>
            <a:r>
              <a:rPr lang="en-US" sz="1100" b="1" spc="-10" dirty="0" smtClean="0">
                <a:latin typeface="Arial"/>
                <a:cs typeface="Arial"/>
              </a:rPr>
              <a:t>3. HAZARD IDENTIFICATION</a:t>
            </a:r>
          </a:p>
          <a:p>
            <a:pPr marL="12700" marR="1218565">
              <a:lnSpc>
                <a:spcPct val="101000"/>
              </a:lnSpc>
              <a:spcBef>
                <a:spcPts val="90"/>
              </a:spcBef>
            </a:pPr>
            <a:r>
              <a:rPr lang="en-US" sz="1100" b="1" spc="-10" dirty="0" smtClean="0">
                <a:latin typeface="Arial"/>
                <a:cs typeface="Arial"/>
              </a:rPr>
              <a:t>Hazard statements:</a:t>
            </a:r>
          </a:p>
          <a:p>
            <a:pPr marL="12700" marR="1218565">
              <a:lnSpc>
                <a:spcPct val="101000"/>
              </a:lnSpc>
              <a:spcBef>
                <a:spcPts val="90"/>
              </a:spcBef>
            </a:pPr>
            <a:r>
              <a:rPr lang="en-US" sz="1100" b="1" spc="-10" dirty="0" smtClean="0">
                <a:latin typeface="Arial"/>
                <a:cs typeface="Arial"/>
              </a:rPr>
              <a:t>Suspected carcinogen, but evidence is insufficient.</a:t>
            </a:r>
          </a:p>
          <a:p>
            <a:pPr marL="12700" marR="1218565">
              <a:lnSpc>
                <a:spcPct val="101000"/>
              </a:lnSpc>
              <a:spcBef>
                <a:spcPts val="90"/>
              </a:spcBef>
            </a:pPr>
            <a:r>
              <a:rPr lang="en-US" sz="1100" b="1" spc="-10" dirty="0" smtClean="0">
                <a:latin typeface="Arial"/>
                <a:cs typeface="Arial"/>
              </a:rPr>
              <a:t>May cause sensitization through skin contact.</a:t>
            </a:r>
          </a:p>
          <a:p>
            <a:pPr marL="12700" marR="1218565">
              <a:lnSpc>
                <a:spcPct val="101000"/>
              </a:lnSpc>
              <a:spcBef>
                <a:spcPts val="90"/>
              </a:spcBef>
            </a:pPr>
            <a:r>
              <a:rPr lang="en-US" sz="1100" b="1" spc="-10" dirty="0" smtClean="0">
                <a:latin typeface="Arial"/>
                <a:cs typeface="Arial"/>
              </a:rPr>
              <a:t>Symptoms related to use:</a:t>
            </a:r>
          </a:p>
          <a:p>
            <a:pPr marL="12700" marR="1218565">
              <a:lnSpc>
                <a:spcPct val="101000"/>
              </a:lnSpc>
              <a:spcBef>
                <a:spcPts val="90"/>
              </a:spcBef>
            </a:pPr>
            <a:r>
              <a:rPr lang="en-US" sz="1100" b="1" spc="-10" dirty="0" smtClean="0">
                <a:latin typeface="Arial"/>
                <a:cs typeface="Arial"/>
              </a:rPr>
              <a:t>Inhalation: Prolonged exposure to vapors may cause headaches and dizziness. Risk of serious health effects in case of prolonged inhalation.</a:t>
            </a:r>
          </a:p>
          <a:p>
            <a:pPr marL="12700" marR="1218565">
              <a:lnSpc>
                <a:spcPct val="101000"/>
              </a:lnSpc>
              <a:spcBef>
                <a:spcPts val="90"/>
              </a:spcBef>
            </a:pPr>
            <a:r>
              <a:rPr lang="en-US" sz="1100" b="1" spc="-10" dirty="0" smtClean="0">
                <a:latin typeface="Arial"/>
                <a:cs typeface="Arial"/>
              </a:rPr>
              <a:t>Skin contact: May cause sensitization through skin contact. Can cause drying or cracking of the skin.</a:t>
            </a:r>
          </a:p>
          <a:p>
            <a:pPr marL="12700" marR="1218565">
              <a:lnSpc>
                <a:spcPct val="101000"/>
              </a:lnSpc>
              <a:spcBef>
                <a:spcPts val="90"/>
              </a:spcBef>
            </a:pPr>
            <a:r>
              <a:rPr lang="en-US" sz="1100" b="1" spc="-10" dirty="0" smtClean="0">
                <a:latin typeface="Arial"/>
                <a:cs typeface="Arial"/>
              </a:rPr>
              <a:t>Eye contact: Direct contact with eyes is likely irritating.</a:t>
            </a:r>
          </a:p>
          <a:p>
            <a:pPr marL="12700" marR="1218565">
              <a:lnSpc>
                <a:spcPct val="101000"/>
              </a:lnSpc>
              <a:spcBef>
                <a:spcPts val="90"/>
              </a:spcBef>
            </a:pPr>
            <a:r>
              <a:rPr lang="en-US" sz="1100" b="1" spc="-10" dirty="0" smtClean="0">
                <a:latin typeface="Arial"/>
                <a:cs typeface="Arial"/>
              </a:rPr>
              <a:t>Ingestion: Should not come into contact with food or be ingested. Ingesting even a small amount of this product may pose a health risk. Can cause abdominal pain and nausea.</a:t>
            </a:r>
          </a:p>
          <a:p>
            <a:pPr marL="12700" marR="1218565">
              <a:lnSpc>
                <a:spcPct val="101000"/>
              </a:lnSpc>
              <a:spcBef>
                <a:spcPts val="90"/>
              </a:spcBef>
            </a:pPr>
            <a:r>
              <a:rPr lang="en-US" sz="1100" b="1" spc="-10" dirty="0" smtClean="0">
                <a:latin typeface="Arial"/>
                <a:cs typeface="Arial"/>
              </a:rPr>
              <a:t>Exposure control / Personal protection</a:t>
            </a:r>
          </a:p>
          <a:p>
            <a:pPr marL="12700" marR="1218565">
              <a:lnSpc>
                <a:spcPct val="101000"/>
              </a:lnSpc>
              <a:spcBef>
                <a:spcPts val="90"/>
              </a:spcBef>
            </a:pPr>
            <a:r>
              <a:rPr lang="en-US" sz="1100" b="1" spc="-10" dirty="0" smtClean="0">
                <a:latin typeface="Arial"/>
                <a:cs typeface="Arial"/>
              </a:rPr>
              <a:t>Respiratory protection: If the use of the product carries a risk of inhalation exposure, wear an approved FFP2 class respiratory protection device.</a:t>
            </a:r>
          </a:p>
          <a:p>
            <a:pPr marL="12700" marR="1218565">
              <a:lnSpc>
                <a:spcPct val="101000"/>
              </a:lnSpc>
              <a:spcBef>
                <a:spcPts val="90"/>
              </a:spcBef>
            </a:pPr>
            <a:r>
              <a:rPr lang="en-US" sz="1100" b="1" spc="-10" dirty="0" smtClean="0">
                <a:latin typeface="Arial"/>
                <a:cs typeface="Arial"/>
              </a:rPr>
              <a:t>Hand protection: Wear appropriate gloves resistant to chemicals, e.g., nitrile material.</a:t>
            </a:r>
          </a:p>
          <a:p>
            <a:pPr marL="12700" marR="1218565">
              <a:lnSpc>
                <a:spcPct val="101000"/>
              </a:lnSpc>
              <a:spcBef>
                <a:spcPts val="90"/>
              </a:spcBef>
            </a:pPr>
            <a:r>
              <a:rPr lang="en-US" sz="1100" b="1" spc="-10" dirty="0" smtClean="0">
                <a:latin typeface="Arial"/>
                <a:cs typeface="Arial"/>
              </a:rPr>
              <a:t>Skin protection:  Wear long sleeves and covering clothing.</a:t>
            </a:r>
          </a:p>
          <a:p>
            <a:pPr marL="12700" marR="1218565">
              <a:lnSpc>
                <a:spcPct val="101000"/>
              </a:lnSpc>
              <a:spcBef>
                <a:spcPts val="90"/>
              </a:spcBef>
            </a:pPr>
            <a:r>
              <a:rPr lang="en-US" sz="1100" b="1" spc="-10" dirty="0" smtClean="0">
                <a:latin typeface="Arial"/>
                <a:cs typeface="Arial"/>
              </a:rPr>
              <a:t>Eye protection: Safety goggles.</a:t>
            </a:r>
          </a:p>
        </p:txBody>
      </p:sp>
      <p:grpSp>
        <p:nvGrpSpPr>
          <p:cNvPr id="7" name="object 7"/>
          <p:cNvGrpSpPr/>
          <p:nvPr/>
        </p:nvGrpSpPr>
        <p:grpSpPr>
          <a:xfrm>
            <a:off x="4204715" y="2407920"/>
            <a:ext cx="2086610" cy="449580"/>
            <a:chOff x="4204715" y="2407920"/>
            <a:chExt cx="2086610" cy="449580"/>
          </a:xfrm>
        </p:grpSpPr>
        <p:sp>
          <p:nvSpPr>
            <p:cNvPr id="8" name="object 8"/>
            <p:cNvSpPr/>
            <p:nvPr/>
          </p:nvSpPr>
          <p:spPr>
            <a:xfrm>
              <a:off x="4210811" y="2414016"/>
              <a:ext cx="2074545" cy="437515"/>
            </a:xfrm>
            <a:custGeom>
              <a:avLst/>
              <a:gdLst/>
              <a:ahLst/>
              <a:cxnLst/>
              <a:rect l="l" t="t" r="r" b="b"/>
              <a:pathLst>
                <a:path w="2074545" h="437514">
                  <a:moveTo>
                    <a:pt x="1855470" y="0"/>
                  </a:moveTo>
                  <a:lnTo>
                    <a:pt x="1855470" y="109347"/>
                  </a:lnTo>
                  <a:lnTo>
                    <a:pt x="0" y="109347"/>
                  </a:lnTo>
                  <a:lnTo>
                    <a:pt x="0" y="328041"/>
                  </a:lnTo>
                  <a:lnTo>
                    <a:pt x="1855470" y="328041"/>
                  </a:lnTo>
                  <a:lnTo>
                    <a:pt x="1855470" y="437388"/>
                  </a:lnTo>
                  <a:lnTo>
                    <a:pt x="2074164" y="218694"/>
                  </a:lnTo>
                  <a:lnTo>
                    <a:pt x="1855470" y="0"/>
                  </a:lnTo>
                  <a:close/>
                </a:path>
              </a:pathLst>
            </a:custGeom>
            <a:solidFill>
              <a:srgbClr val="5B9BD4"/>
            </a:solidFill>
          </p:spPr>
          <p:txBody>
            <a:bodyPr wrap="square" lIns="0" tIns="0" rIns="0" bIns="0" rtlCol="0"/>
            <a:lstStyle/>
            <a:p>
              <a:endParaRPr/>
            </a:p>
          </p:txBody>
        </p:sp>
        <p:sp>
          <p:nvSpPr>
            <p:cNvPr id="9" name="object 9"/>
            <p:cNvSpPr/>
            <p:nvPr/>
          </p:nvSpPr>
          <p:spPr>
            <a:xfrm>
              <a:off x="4210811" y="2414016"/>
              <a:ext cx="2074545" cy="437515"/>
            </a:xfrm>
            <a:custGeom>
              <a:avLst/>
              <a:gdLst/>
              <a:ahLst/>
              <a:cxnLst/>
              <a:rect l="l" t="t" r="r" b="b"/>
              <a:pathLst>
                <a:path w="2074545" h="437514">
                  <a:moveTo>
                    <a:pt x="0" y="109347"/>
                  </a:moveTo>
                  <a:lnTo>
                    <a:pt x="1855470" y="109347"/>
                  </a:lnTo>
                  <a:lnTo>
                    <a:pt x="1855470" y="0"/>
                  </a:lnTo>
                  <a:lnTo>
                    <a:pt x="2074164" y="218694"/>
                  </a:lnTo>
                  <a:lnTo>
                    <a:pt x="1855470" y="437388"/>
                  </a:lnTo>
                  <a:lnTo>
                    <a:pt x="1855470" y="328041"/>
                  </a:lnTo>
                  <a:lnTo>
                    <a:pt x="0" y="328041"/>
                  </a:lnTo>
                  <a:lnTo>
                    <a:pt x="0" y="109347"/>
                  </a:lnTo>
                  <a:close/>
                </a:path>
              </a:pathLst>
            </a:custGeom>
            <a:ln w="12192">
              <a:solidFill>
                <a:srgbClr val="41709C"/>
              </a:solidFill>
            </a:ln>
          </p:spPr>
          <p:txBody>
            <a:bodyPr wrap="square" lIns="0" tIns="0" rIns="0" bIns="0" rtlCol="0"/>
            <a:lstStyle/>
            <a:p>
              <a:endParaRPr/>
            </a:p>
          </p:txBody>
        </p:sp>
      </p:grpSp>
      <p:sp>
        <p:nvSpPr>
          <p:cNvPr id="10" name="object 10"/>
          <p:cNvSpPr txBox="1"/>
          <p:nvPr/>
        </p:nvSpPr>
        <p:spPr>
          <a:xfrm>
            <a:off x="11094211" y="6426504"/>
            <a:ext cx="180975"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80</a:t>
            </a:r>
            <a:endParaRPr sz="12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49223" y="408456"/>
            <a:ext cx="4372610" cy="6449695"/>
            <a:chOff x="649223" y="408456"/>
            <a:chExt cx="4372610" cy="6449695"/>
          </a:xfrm>
        </p:grpSpPr>
        <p:pic>
          <p:nvPicPr>
            <p:cNvPr id="3" name="object 3"/>
            <p:cNvPicPr/>
            <p:nvPr/>
          </p:nvPicPr>
          <p:blipFill>
            <a:blip r:embed="rId2" cstate="print"/>
            <a:stretch>
              <a:fillRect/>
            </a:stretch>
          </p:blipFill>
          <p:spPr>
            <a:xfrm>
              <a:off x="649223" y="967741"/>
              <a:ext cx="4372292" cy="5890044"/>
            </a:xfrm>
            <a:prstGeom prst="rect">
              <a:avLst/>
            </a:prstGeom>
          </p:spPr>
        </p:pic>
        <p:pic>
          <p:nvPicPr>
            <p:cNvPr id="4" name="object 4"/>
            <p:cNvPicPr/>
            <p:nvPr/>
          </p:nvPicPr>
          <p:blipFill>
            <a:blip r:embed="rId3" cstate="print"/>
            <a:stretch>
              <a:fillRect/>
            </a:stretch>
          </p:blipFill>
          <p:spPr>
            <a:xfrm>
              <a:off x="649223" y="408456"/>
              <a:ext cx="4372292" cy="633960"/>
            </a:xfrm>
            <a:prstGeom prst="rect">
              <a:avLst/>
            </a:prstGeom>
          </p:spPr>
        </p:pic>
      </p:grpSp>
      <p:grpSp>
        <p:nvGrpSpPr>
          <p:cNvPr id="5" name="object 5"/>
          <p:cNvGrpSpPr/>
          <p:nvPr/>
        </p:nvGrpSpPr>
        <p:grpSpPr>
          <a:xfrm>
            <a:off x="7162800" y="669062"/>
            <a:ext cx="4513580" cy="6132830"/>
            <a:chOff x="7665719" y="725426"/>
            <a:chExt cx="4513580" cy="6132830"/>
          </a:xfrm>
        </p:grpSpPr>
        <p:pic>
          <p:nvPicPr>
            <p:cNvPr id="6" name="object 6"/>
            <p:cNvPicPr/>
            <p:nvPr/>
          </p:nvPicPr>
          <p:blipFill>
            <a:blip r:embed="rId4" cstate="print"/>
            <a:stretch>
              <a:fillRect/>
            </a:stretch>
          </p:blipFill>
          <p:spPr>
            <a:xfrm>
              <a:off x="7665719" y="3697196"/>
              <a:ext cx="4513406" cy="3160749"/>
            </a:xfrm>
            <a:prstGeom prst="rect">
              <a:avLst/>
            </a:prstGeom>
          </p:spPr>
        </p:pic>
        <p:pic>
          <p:nvPicPr>
            <p:cNvPr id="7" name="object 7"/>
            <p:cNvPicPr/>
            <p:nvPr/>
          </p:nvPicPr>
          <p:blipFill>
            <a:blip r:embed="rId5" cstate="print"/>
            <a:stretch>
              <a:fillRect/>
            </a:stretch>
          </p:blipFill>
          <p:spPr>
            <a:xfrm>
              <a:off x="7665719" y="2740124"/>
              <a:ext cx="4513406" cy="1066775"/>
            </a:xfrm>
            <a:prstGeom prst="rect">
              <a:avLst/>
            </a:prstGeom>
          </p:spPr>
        </p:pic>
        <p:pic>
          <p:nvPicPr>
            <p:cNvPr id="8" name="object 8"/>
            <p:cNvPicPr/>
            <p:nvPr/>
          </p:nvPicPr>
          <p:blipFill>
            <a:blip r:embed="rId6" cstate="print"/>
            <a:stretch>
              <a:fillRect/>
            </a:stretch>
          </p:blipFill>
          <p:spPr>
            <a:xfrm>
              <a:off x="7665719" y="1728188"/>
              <a:ext cx="4513406" cy="1066775"/>
            </a:xfrm>
            <a:prstGeom prst="rect">
              <a:avLst/>
            </a:prstGeom>
          </p:spPr>
        </p:pic>
        <p:pic>
          <p:nvPicPr>
            <p:cNvPr id="9" name="object 9"/>
            <p:cNvPicPr/>
            <p:nvPr/>
          </p:nvPicPr>
          <p:blipFill>
            <a:blip r:embed="rId7" cstate="print"/>
            <a:stretch>
              <a:fillRect/>
            </a:stretch>
          </p:blipFill>
          <p:spPr>
            <a:xfrm>
              <a:off x="7665719" y="725426"/>
              <a:ext cx="4513406" cy="1065220"/>
            </a:xfrm>
            <a:prstGeom prst="rect">
              <a:avLst/>
            </a:prstGeom>
          </p:spPr>
        </p:pic>
      </p:grpSp>
      <p:sp>
        <p:nvSpPr>
          <p:cNvPr id="10" name="object 10"/>
          <p:cNvSpPr txBox="1"/>
          <p:nvPr/>
        </p:nvSpPr>
        <p:spPr>
          <a:xfrm>
            <a:off x="7701579" y="6207096"/>
            <a:ext cx="4338022" cy="856645"/>
          </a:xfrm>
          <a:prstGeom prst="rect">
            <a:avLst/>
          </a:prstGeom>
        </p:spPr>
        <p:txBody>
          <a:bodyPr vert="horz" wrap="square" lIns="0" tIns="12700" rIns="0" bIns="0" rtlCol="0">
            <a:spAutoFit/>
          </a:bodyPr>
          <a:lstStyle/>
          <a:p>
            <a:pPr marL="12700">
              <a:lnSpc>
                <a:spcPct val="100000"/>
              </a:lnSpc>
              <a:spcBef>
                <a:spcPts val="100"/>
              </a:spcBef>
            </a:pPr>
            <a:r>
              <a:rPr sz="1800" b="1" dirty="0" smtClean="0">
                <a:solidFill>
                  <a:srgbClr val="630833"/>
                </a:solidFill>
                <a:latin typeface="Arial"/>
                <a:cs typeface="Arial"/>
              </a:rPr>
              <a:t>…</a:t>
            </a:r>
            <a:r>
              <a:rPr lang="fr-FR" sz="1800" b="1" dirty="0" err="1" smtClean="0">
                <a:solidFill>
                  <a:srgbClr val="630833"/>
                </a:solidFill>
                <a:latin typeface="Arial"/>
                <a:cs typeface="Arial"/>
              </a:rPr>
              <a:t>with</a:t>
            </a:r>
            <a:r>
              <a:rPr lang="fr-FR" sz="1800" b="1" dirty="0" smtClean="0">
                <a:solidFill>
                  <a:srgbClr val="630833"/>
                </a:solidFill>
                <a:latin typeface="Arial"/>
                <a:cs typeface="Arial"/>
              </a:rPr>
              <a:t> non-</a:t>
            </a:r>
            <a:r>
              <a:rPr lang="fr-FR" sz="1800" b="1" dirty="0" err="1" smtClean="0">
                <a:solidFill>
                  <a:srgbClr val="630833"/>
                </a:solidFill>
                <a:latin typeface="Arial"/>
                <a:cs typeface="Arial"/>
              </a:rPr>
              <a:t>hazardous</a:t>
            </a:r>
            <a:r>
              <a:rPr lang="fr-FR" sz="1800" b="1" dirty="0" smtClean="0">
                <a:solidFill>
                  <a:srgbClr val="630833"/>
                </a:solidFill>
                <a:latin typeface="Arial"/>
                <a:cs typeface="Arial"/>
              </a:rPr>
              <a:t> or </a:t>
            </a:r>
            <a:r>
              <a:rPr lang="fr-FR" sz="1800" b="1" dirty="0" err="1" smtClean="0">
                <a:solidFill>
                  <a:srgbClr val="630833"/>
                </a:solidFill>
                <a:latin typeface="Arial"/>
                <a:cs typeface="Arial"/>
              </a:rPr>
              <a:t>less</a:t>
            </a:r>
            <a:r>
              <a:rPr lang="fr-FR" sz="1800" b="1" dirty="0" smtClean="0">
                <a:solidFill>
                  <a:srgbClr val="630833"/>
                </a:solidFill>
                <a:latin typeface="Arial"/>
                <a:cs typeface="Arial"/>
              </a:rPr>
              <a:t> </a:t>
            </a:r>
            <a:r>
              <a:rPr lang="fr-FR" sz="1800" b="1" dirty="0" err="1" smtClean="0">
                <a:solidFill>
                  <a:srgbClr val="630833"/>
                </a:solidFill>
                <a:latin typeface="Arial"/>
                <a:cs typeface="Arial"/>
              </a:rPr>
              <a:t>hazardous</a:t>
            </a:r>
            <a:r>
              <a:rPr lang="fr-FR" sz="1800" b="1" dirty="0" smtClean="0">
                <a:solidFill>
                  <a:srgbClr val="630833"/>
                </a:solidFill>
                <a:latin typeface="Arial"/>
                <a:cs typeface="Arial"/>
              </a:rPr>
              <a:t> alternatives</a:t>
            </a:r>
          </a:p>
          <a:p>
            <a:pPr marL="12700">
              <a:lnSpc>
                <a:spcPct val="100000"/>
              </a:lnSpc>
              <a:spcBef>
                <a:spcPts val="100"/>
              </a:spcBef>
            </a:pPr>
            <a:endParaRPr sz="1800" dirty="0">
              <a:latin typeface="Arial"/>
              <a:cs typeface="Arial"/>
            </a:endParaRPr>
          </a:p>
        </p:txBody>
      </p:sp>
      <p:sp>
        <p:nvSpPr>
          <p:cNvPr id="12" name="object 12"/>
          <p:cNvSpPr txBox="1"/>
          <p:nvPr/>
        </p:nvSpPr>
        <p:spPr>
          <a:xfrm>
            <a:off x="727658" y="6532588"/>
            <a:ext cx="4453941" cy="269304"/>
          </a:xfrm>
          <a:prstGeom prst="rect">
            <a:avLst/>
          </a:prstGeom>
        </p:spPr>
        <p:txBody>
          <a:bodyPr vert="horz" wrap="square" lIns="0" tIns="0" rIns="0" bIns="0" rtlCol="0">
            <a:spAutoFit/>
          </a:bodyPr>
          <a:lstStyle/>
          <a:p>
            <a:pPr marL="12700">
              <a:lnSpc>
                <a:spcPts val="2090"/>
              </a:lnSpc>
            </a:pPr>
            <a:r>
              <a:rPr sz="1800" b="1" dirty="0">
                <a:solidFill>
                  <a:srgbClr val="630833"/>
                </a:solidFill>
                <a:latin typeface="Arial"/>
                <a:cs typeface="Arial"/>
              </a:rPr>
              <a:t>6.</a:t>
            </a:r>
            <a:r>
              <a:rPr sz="1800" b="1" spc="-10" dirty="0">
                <a:solidFill>
                  <a:srgbClr val="630833"/>
                </a:solidFill>
                <a:latin typeface="Arial"/>
                <a:cs typeface="Arial"/>
              </a:rPr>
              <a:t> </a:t>
            </a:r>
            <a:r>
              <a:rPr lang="fr-FR" sz="1800" b="1" dirty="0" smtClean="0">
                <a:solidFill>
                  <a:srgbClr val="630833"/>
                </a:solidFill>
                <a:latin typeface="Arial"/>
                <a:cs typeface="Arial"/>
              </a:rPr>
              <a:t>Substitute </a:t>
            </a:r>
            <a:r>
              <a:rPr lang="fr-FR" sz="1800" b="1" dirty="0" err="1" smtClean="0">
                <a:solidFill>
                  <a:srgbClr val="630833"/>
                </a:solidFill>
                <a:latin typeface="Arial"/>
                <a:cs typeface="Arial"/>
              </a:rPr>
              <a:t>hazardous</a:t>
            </a:r>
            <a:r>
              <a:rPr lang="fr-FR" sz="1800" b="1" dirty="0" smtClean="0">
                <a:solidFill>
                  <a:srgbClr val="630833"/>
                </a:solidFill>
                <a:latin typeface="Arial"/>
                <a:cs typeface="Arial"/>
              </a:rPr>
              <a:t> </a:t>
            </a:r>
            <a:r>
              <a:rPr lang="fr-FR" sz="1800" b="1" dirty="0" err="1" smtClean="0">
                <a:solidFill>
                  <a:srgbClr val="630833"/>
                </a:solidFill>
                <a:latin typeface="Arial"/>
                <a:cs typeface="Arial"/>
              </a:rPr>
              <a:t>materials</a:t>
            </a:r>
            <a:r>
              <a:rPr sz="1800" b="1" spc="-10" dirty="0" smtClean="0">
                <a:solidFill>
                  <a:srgbClr val="630833"/>
                </a:solidFill>
                <a:latin typeface="Arial"/>
                <a:cs typeface="Arial"/>
              </a:rPr>
              <a:t>…</a:t>
            </a:r>
            <a:endParaRPr sz="1800" dirty="0">
              <a:latin typeface="Arial"/>
              <a:cs typeface="Arial"/>
            </a:endParaRPr>
          </a:p>
        </p:txBody>
      </p:sp>
      <p:sp>
        <p:nvSpPr>
          <p:cNvPr id="11" name="object 11"/>
          <p:cNvSpPr txBox="1"/>
          <p:nvPr/>
        </p:nvSpPr>
        <p:spPr>
          <a:xfrm>
            <a:off x="11094211" y="6426504"/>
            <a:ext cx="180975"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81</a:t>
            </a:r>
            <a:endParaRPr sz="120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91211" y="26923"/>
            <a:ext cx="4888865" cy="1399101"/>
          </a:xfrm>
          <a:prstGeom prst="rect">
            <a:avLst/>
          </a:prstGeom>
        </p:spPr>
        <p:txBody>
          <a:bodyPr vert="horz" wrap="square" lIns="0" tIns="13970" rIns="0" bIns="0" rtlCol="0">
            <a:spAutoFit/>
          </a:bodyPr>
          <a:lstStyle/>
          <a:p>
            <a:pPr marL="12700" marR="5080">
              <a:lnSpc>
                <a:spcPct val="99500"/>
              </a:lnSpc>
              <a:spcBef>
                <a:spcPts val="110"/>
              </a:spcBef>
            </a:pPr>
            <a:r>
              <a:rPr sz="1800" b="1" dirty="0">
                <a:solidFill>
                  <a:srgbClr val="630833"/>
                </a:solidFill>
                <a:latin typeface="Arial"/>
                <a:cs typeface="Arial"/>
              </a:rPr>
              <a:t>7.</a:t>
            </a:r>
            <a:r>
              <a:rPr sz="1800" b="1" spc="-25" dirty="0">
                <a:solidFill>
                  <a:srgbClr val="630833"/>
                </a:solidFill>
                <a:latin typeface="Arial"/>
                <a:cs typeface="Arial"/>
              </a:rPr>
              <a:t> </a:t>
            </a:r>
            <a:r>
              <a:rPr lang="fr-FR" sz="1800" b="1" dirty="0" smtClean="0">
                <a:solidFill>
                  <a:srgbClr val="630833"/>
                </a:solidFill>
                <a:latin typeface="Arial"/>
                <a:cs typeface="Arial"/>
              </a:rPr>
              <a:t>Plan </a:t>
            </a:r>
            <a:r>
              <a:rPr lang="fr-FR" sz="1800" b="1" dirty="0" err="1" smtClean="0">
                <a:solidFill>
                  <a:srgbClr val="630833"/>
                </a:solidFill>
                <a:latin typeface="Arial"/>
                <a:cs typeface="Arial"/>
              </a:rPr>
              <a:t>prevention</a:t>
            </a:r>
            <a:r>
              <a:rPr lang="fr-FR" sz="1800" b="1" dirty="0" smtClean="0">
                <a:solidFill>
                  <a:srgbClr val="630833"/>
                </a:solidFill>
                <a:latin typeface="Arial"/>
                <a:cs typeface="Arial"/>
              </a:rPr>
              <a:t> by </a:t>
            </a:r>
            <a:r>
              <a:rPr lang="fr-FR" sz="1800" b="1" dirty="0" err="1" smtClean="0">
                <a:solidFill>
                  <a:srgbClr val="630833"/>
                </a:solidFill>
                <a:latin typeface="Arial"/>
                <a:cs typeface="Arial"/>
              </a:rPr>
              <a:t>integrating</a:t>
            </a:r>
            <a:r>
              <a:rPr lang="fr-FR" sz="1800" b="1" dirty="0" smtClean="0">
                <a:solidFill>
                  <a:srgbClr val="630833"/>
                </a:solidFill>
                <a:latin typeface="Arial"/>
                <a:cs typeface="Arial"/>
              </a:rPr>
              <a:t>, in a </a:t>
            </a:r>
            <a:r>
              <a:rPr lang="fr-FR" sz="1800" b="1" dirty="0" err="1" smtClean="0">
                <a:solidFill>
                  <a:srgbClr val="630833"/>
                </a:solidFill>
                <a:latin typeface="Arial"/>
                <a:cs typeface="Arial"/>
              </a:rPr>
              <a:t>coherent</a:t>
            </a:r>
            <a:r>
              <a:rPr lang="fr-FR" sz="1800" b="1" dirty="0" smtClean="0">
                <a:solidFill>
                  <a:srgbClr val="630833"/>
                </a:solidFill>
                <a:latin typeface="Arial"/>
                <a:cs typeface="Arial"/>
              </a:rPr>
              <a:t> </a:t>
            </a:r>
            <a:r>
              <a:rPr lang="fr-FR" sz="1800" b="1" dirty="0" err="1" smtClean="0">
                <a:solidFill>
                  <a:srgbClr val="630833"/>
                </a:solidFill>
                <a:latin typeface="Arial"/>
                <a:cs typeface="Arial"/>
              </a:rPr>
              <a:t>manner</a:t>
            </a:r>
            <a:r>
              <a:rPr lang="fr-FR" sz="1800" b="1" dirty="0" smtClean="0">
                <a:solidFill>
                  <a:srgbClr val="630833"/>
                </a:solidFill>
                <a:latin typeface="Arial"/>
                <a:cs typeface="Arial"/>
              </a:rPr>
              <a:t>, the </a:t>
            </a:r>
            <a:r>
              <a:rPr lang="fr-FR" sz="1800" b="1" dirty="0" err="1" smtClean="0">
                <a:solidFill>
                  <a:srgbClr val="630833"/>
                </a:solidFill>
                <a:latin typeface="Arial"/>
                <a:cs typeface="Arial"/>
              </a:rPr>
              <a:t>technical</a:t>
            </a:r>
            <a:r>
              <a:rPr lang="fr-FR" sz="1800" b="1" dirty="0" smtClean="0">
                <a:solidFill>
                  <a:srgbClr val="630833"/>
                </a:solidFill>
                <a:latin typeface="Arial"/>
                <a:cs typeface="Arial"/>
              </a:rPr>
              <a:t> aspects, </a:t>
            </a:r>
            <a:r>
              <a:rPr lang="fr-FR" sz="1800" b="1" dirty="0" err="1" smtClean="0">
                <a:solidFill>
                  <a:srgbClr val="630833"/>
                </a:solidFill>
                <a:latin typeface="Arial"/>
                <a:cs typeface="Arial"/>
              </a:rPr>
              <a:t>work</a:t>
            </a:r>
            <a:r>
              <a:rPr lang="fr-FR" sz="1800" b="1" dirty="0" smtClean="0">
                <a:solidFill>
                  <a:srgbClr val="630833"/>
                </a:solidFill>
                <a:latin typeface="Arial"/>
                <a:cs typeface="Arial"/>
              </a:rPr>
              <a:t> </a:t>
            </a:r>
            <a:r>
              <a:rPr lang="fr-FR" sz="1800" b="1" dirty="0" err="1" smtClean="0">
                <a:solidFill>
                  <a:srgbClr val="630833"/>
                </a:solidFill>
                <a:latin typeface="Arial"/>
                <a:cs typeface="Arial"/>
              </a:rPr>
              <a:t>organization</a:t>
            </a:r>
            <a:r>
              <a:rPr lang="fr-FR" sz="1800" b="1" dirty="0" smtClean="0">
                <a:solidFill>
                  <a:srgbClr val="630833"/>
                </a:solidFill>
                <a:latin typeface="Arial"/>
                <a:cs typeface="Arial"/>
              </a:rPr>
              <a:t>, </a:t>
            </a:r>
            <a:r>
              <a:rPr lang="fr-FR" sz="1800" b="1" dirty="0" err="1" smtClean="0">
                <a:solidFill>
                  <a:srgbClr val="630833"/>
                </a:solidFill>
                <a:latin typeface="Arial"/>
                <a:cs typeface="Arial"/>
              </a:rPr>
              <a:t>working</a:t>
            </a:r>
            <a:r>
              <a:rPr lang="fr-FR" sz="1800" b="1" dirty="0" smtClean="0">
                <a:solidFill>
                  <a:srgbClr val="630833"/>
                </a:solidFill>
                <a:latin typeface="Arial"/>
                <a:cs typeface="Arial"/>
              </a:rPr>
              <a:t> conditions, social relations, and the influence of </a:t>
            </a:r>
            <a:r>
              <a:rPr lang="fr-FR" sz="1800" b="1" dirty="0" err="1" smtClean="0">
                <a:solidFill>
                  <a:srgbClr val="630833"/>
                </a:solidFill>
                <a:latin typeface="Arial"/>
                <a:cs typeface="Arial"/>
              </a:rPr>
              <a:t>environmental</a:t>
            </a:r>
            <a:r>
              <a:rPr lang="fr-FR" sz="1800" b="1" dirty="0" smtClean="0">
                <a:solidFill>
                  <a:srgbClr val="630833"/>
                </a:solidFill>
                <a:latin typeface="Arial"/>
                <a:cs typeface="Arial"/>
              </a:rPr>
              <a:t> </a:t>
            </a:r>
            <a:r>
              <a:rPr lang="fr-FR" sz="1800" b="1" dirty="0" err="1" smtClean="0">
                <a:solidFill>
                  <a:srgbClr val="630833"/>
                </a:solidFill>
                <a:latin typeface="Arial"/>
                <a:cs typeface="Arial"/>
              </a:rPr>
              <a:t>factors</a:t>
            </a:r>
            <a:endParaRPr lang="fr-FR" sz="1800" b="1" dirty="0" smtClean="0">
              <a:solidFill>
                <a:srgbClr val="630833"/>
              </a:solidFill>
              <a:latin typeface="Arial"/>
              <a:cs typeface="Arial"/>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14</a:t>
            </a:fld>
            <a:endParaRPr spc="-25"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3523" y="0"/>
            <a:ext cx="4513521"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64691" y="201139"/>
            <a:ext cx="10564495" cy="6657340"/>
            <a:chOff x="964691" y="201139"/>
            <a:chExt cx="10564495" cy="6657340"/>
          </a:xfrm>
        </p:grpSpPr>
        <p:pic>
          <p:nvPicPr>
            <p:cNvPr id="3" name="object 3"/>
            <p:cNvPicPr/>
            <p:nvPr/>
          </p:nvPicPr>
          <p:blipFill>
            <a:blip r:embed="rId2" cstate="print"/>
            <a:stretch>
              <a:fillRect/>
            </a:stretch>
          </p:blipFill>
          <p:spPr>
            <a:xfrm>
              <a:off x="964691" y="3846547"/>
              <a:ext cx="10563974" cy="3011452"/>
            </a:xfrm>
            <a:prstGeom prst="rect">
              <a:avLst/>
            </a:prstGeom>
          </p:spPr>
        </p:pic>
        <p:pic>
          <p:nvPicPr>
            <p:cNvPr id="4" name="object 4"/>
            <p:cNvPicPr/>
            <p:nvPr/>
          </p:nvPicPr>
          <p:blipFill>
            <a:blip r:embed="rId3" cstate="print"/>
            <a:stretch>
              <a:fillRect/>
            </a:stretch>
          </p:blipFill>
          <p:spPr>
            <a:xfrm>
              <a:off x="964691" y="201139"/>
              <a:ext cx="10563974" cy="3709444"/>
            </a:xfrm>
            <a:prstGeom prst="rect">
              <a:avLst/>
            </a:prstGeom>
          </p:spPr>
        </p:pic>
      </p:grpSp>
      <p:sp>
        <p:nvSpPr>
          <p:cNvPr id="5" name="object 5"/>
          <p:cNvSpPr txBox="1">
            <a:spLocks noGrp="1"/>
          </p:cNvSpPr>
          <p:nvPr>
            <p:ph type="title"/>
          </p:nvPr>
        </p:nvSpPr>
        <p:spPr>
          <a:xfrm>
            <a:off x="1042822" y="453897"/>
            <a:ext cx="6653378" cy="563872"/>
          </a:xfrm>
          <a:prstGeom prst="rect">
            <a:avLst/>
          </a:prstGeom>
        </p:spPr>
        <p:txBody>
          <a:bodyPr vert="horz" wrap="square" lIns="0" tIns="15240" rIns="0" bIns="0" rtlCol="0">
            <a:spAutoFit/>
          </a:bodyPr>
          <a:lstStyle/>
          <a:p>
            <a:pPr marL="12700" marR="5080">
              <a:lnSpc>
                <a:spcPct val="98900"/>
              </a:lnSpc>
              <a:spcBef>
                <a:spcPts val="120"/>
              </a:spcBef>
            </a:pPr>
            <a:r>
              <a:rPr sz="1800" b="1" dirty="0">
                <a:solidFill>
                  <a:srgbClr val="630833"/>
                </a:solidFill>
                <a:latin typeface="Arial"/>
                <a:cs typeface="Arial"/>
              </a:rPr>
              <a:t>8.</a:t>
            </a:r>
            <a:r>
              <a:rPr sz="1800" b="1" spc="-20" dirty="0">
                <a:solidFill>
                  <a:srgbClr val="630833"/>
                </a:solidFill>
                <a:latin typeface="Arial"/>
                <a:cs typeface="Arial"/>
              </a:rPr>
              <a:t> </a:t>
            </a:r>
            <a:r>
              <a:rPr lang="fr-FR" sz="1800" b="1" dirty="0" err="1" smtClean="0">
                <a:solidFill>
                  <a:srgbClr val="630833"/>
                </a:solidFill>
                <a:latin typeface="Arial"/>
                <a:cs typeface="Arial"/>
              </a:rPr>
              <a:t>Implement</a:t>
            </a:r>
            <a:r>
              <a:rPr lang="fr-FR" sz="1800" b="1" dirty="0" smtClean="0">
                <a:solidFill>
                  <a:srgbClr val="630833"/>
                </a:solidFill>
                <a:latin typeface="Arial"/>
                <a:cs typeface="Arial"/>
              </a:rPr>
              <a:t> </a:t>
            </a:r>
            <a:r>
              <a:rPr lang="fr-FR" sz="1800" b="1" dirty="0">
                <a:solidFill>
                  <a:srgbClr val="630833"/>
                </a:solidFill>
                <a:latin typeface="Arial"/>
                <a:cs typeface="Arial"/>
              </a:rPr>
              <a:t>collective protection </a:t>
            </a:r>
            <a:r>
              <a:rPr lang="fr-FR" sz="1800" b="1" dirty="0" err="1">
                <a:solidFill>
                  <a:srgbClr val="630833"/>
                </a:solidFill>
                <a:latin typeface="Arial"/>
                <a:cs typeface="Arial"/>
              </a:rPr>
              <a:t>measures</a:t>
            </a:r>
            <a:r>
              <a:rPr lang="fr-FR" sz="1800" b="1" dirty="0">
                <a:solidFill>
                  <a:srgbClr val="630833"/>
                </a:solidFill>
                <a:latin typeface="Arial"/>
                <a:cs typeface="Arial"/>
              </a:rPr>
              <a:t>, </a:t>
            </a:r>
            <a:r>
              <a:rPr lang="fr-FR" sz="1800" b="1" dirty="0" err="1">
                <a:solidFill>
                  <a:srgbClr val="630833"/>
                </a:solidFill>
                <a:latin typeface="Arial"/>
                <a:cs typeface="Arial"/>
              </a:rPr>
              <a:t>prioritizing</a:t>
            </a:r>
            <a:r>
              <a:rPr lang="fr-FR" sz="1800" b="1" dirty="0">
                <a:solidFill>
                  <a:srgbClr val="630833"/>
                </a:solidFill>
                <a:latin typeface="Arial"/>
                <a:cs typeface="Arial"/>
              </a:rPr>
              <a:t> </a:t>
            </a:r>
            <a:r>
              <a:rPr lang="fr-FR" sz="1800" b="1" dirty="0" err="1">
                <a:solidFill>
                  <a:srgbClr val="630833"/>
                </a:solidFill>
                <a:latin typeface="Arial"/>
                <a:cs typeface="Arial"/>
              </a:rPr>
              <a:t>them</a:t>
            </a:r>
            <a:r>
              <a:rPr lang="fr-FR" sz="1800" b="1" dirty="0">
                <a:solidFill>
                  <a:srgbClr val="630833"/>
                </a:solidFill>
                <a:latin typeface="Arial"/>
                <a:cs typeface="Arial"/>
              </a:rPr>
              <a:t> over </a:t>
            </a:r>
            <a:r>
              <a:rPr lang="fr-FR" sz="1800" b="1" dirty="0" err="1">
                <a:solidFill>
                  <a:srgbClr val="630833"/>
                </a:solidFill>
                <a:latin typeface="Arial"/>
                <a:cs typeface="Arial"/>
              </a:rPr>
              <a:t>personal</a:t>
            </a:r>
            <a:r>
              <a:rPr lang="fr-FR" sz="1800" b="1" dirty="0">
                <a:solidFill>
                  <a:srgbClr val="630833"/>
                </a:solidFill>
                <a:latin typeface="Arial"/>
                <a:cs typeface="Arial"/>
              </a:rPr>
              <a:t> protective </a:t>
            </a:r>
            <a:r>
              <a:rPr lang="fr-FR" sz="1800" b="1" dirty="0" err="1">
                <a:solidFill>
                  <a:srgbClr val="630833"/>
                </a:solidFill>
                <a:latin typeface="Arial"/>
                <a:cs typeface="Arial"/>
              </a:rPr>
              <a:t>equipment</a:t>
            </a:r>
            <a:r>
              <a:rPr lang="fr-FR" sz="1800" b="1" dirty="0">
                <a:solidFill>
                  <a:srgbClr val="630833"/>
                </a:solidFill>
                <a:latin typeface="Arial"/>
                <a:cs typeface="Arial"/>
              </a:rPr>
              <a:t> (PPE</a:t>
            </a:r>
            <a:r>
              <a:rPr lang="fr-FR" sz="1800" b="1" dirty="0" smtClean="0">
                <a:solidFill>
                  <a:srgbClr val="630833"/>
                </a:solidFill>
                <a:latin typeface="Arial"/>
                <a:cs typeface="Arial"/>
              </a:rPr>
              <a:t>)</a:t>
            </a:r>
            <a:endParaRPr lang="fr-FR" sz="1800" b="1" dirty="0">
              <a:solidFill>
                <a:srgbClr val="630833"/>
              </a:solidFill>
              <a:latin typeface="Arial"/>
              <a:cs typeface="Arial"/>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15</a:t>
            </a:fld>
            <a:endParaRPr spc="-25" dirty="0"/>
          </a:p>
        </p:txBody>
      </p:sp>
      <p:sp>
        <p:nvSpPr>
          <p:cNvPr id="6" name="object 6"/>
          <p:cNvSpPr txBox="1"/>
          <p:nvPr/>
        </p:nvSpPr>
        <p:spPr>
          <a:xfrm>
            <a:off x="8598154" y="4421835"/>
            <a:ext cx="1956435" cy="300355"/>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FF0000"/>
                </a:solidFill>
                <a:latin typeface="Calibri"/>
                <a:cs typeface="Calibri"/>
              </a:rPr>
              <a:t>SITUATION</a:t>
            </a:r>
            <a:r>
              <a:rPr sz="1800" spc="-35" dirty="0">
                <a:solidFill>
                  <a:srgbClr val="FF0000"/>
                </a:solidFill>
                <a:latin typeface="Calibri"/>
                <a:cs typeface="Calibri"/>
              </a:rPr>
              <a:t> </a:t>
            </a:r>
            <a:r>
              <a:rPr sz="1800" dirty="0">
                <a:solidFill>
                  <a:srgbClr val="FF0000"/>
                </a:solidFill>
                <a:latin typeface="Calibri"/>
                <a:cs typeface="Calibri"/>
              </a:rPr>
              <a:t>A </a:t>
            </a:r>
            <a:r>
              <a:rPr sz="1800" spc="-10" dirty="0">
                <a:solidFill>
                  <a:srgbClr val="FF0000"/>
                </a:solidFill>
                <a:latin typeface="Calibri"/>
                <a:cs typeface="Calibri"/>
              </a:rPr>
              <a:t>RISQUE</a:t>
            </a:r>
            <a:endParaRPr sz="18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469135" y="0"/>
            <a:ext cx="9241790" cy="6856730"/>
            <a:chOff x="1469135" y="0"/>
            <a:chExt cx="9241790" cy="6856730"/>
          </a:xfrm>
        </p:grpSpPr>
        <p:pic>
          <p:nvPicPr>
            <p:cNvPr id="3" name="object 3"/>
            <p:cNvPicPr/>
            <p:nvPr/>
          </p:nvPicPr>
          <p:blipFill>
            <a:blip r:embed="rId2" cstate="print"/>
            <a:stretch>
              <a:fillRect/>
            </a:stretch>
          </p:blipFill>
          <p:spPr>
            <a:xfrm>
              <a:off x="1469135" y="5573270"/>
              <a:ext cx="9241288" cy="1065220"/>
            </a:xfrm>
            <a:prstGeom prst="rect">
              <a:avLst/>
            </a:prstGeom>
          </p:spPr>
        </p:pic>
        <p:pic>
          <p:nvPicPr>
            <p:cNvPr id="4" name="object 4"/>
            <p:cNvPicPr/>
            <p:nvPr/>
          </p:nvPicPr>
          <p:blipFill>
            <a:blip r:embed="rId3" cstate="print"/>
            <a:stretch>
              <a:fillRect/>
            </a:stretch>
          </p:blipFill>
          <p:spPr>
            <a:xfrm>
              <a:off x="1469135" y="6475469"/>
              <a:ext cx="9241288" cy="380952"/>
            </a:xfrm>
            <a:prstGeom prst="rect">
              <a:avLst/>
            </a:prstGeom>
          </p:spPr>
        </p:pic>
        <p:pic>
          <p:nvPicPr>
            <p:cNvPr id="5" name="object 5"/>
            <p:cNvPicPr/>
            <p:nvPr/>
          </p:nvPicPr>
          <p:blipFill>
            <a:blip r:embed="rId4" cstate="print"/>
            <a:stretch>
              <a:fillRect/>
            </a:stretch>
          </p:blipFill>
          <p:spPr>
            <a:xfrm>
              <a:off x="1469135" y="0"/>
              <a:ext cx="9241288" cy="5573268"/>
            </a:xfrm>
            <a:prstGeom prst="rect">
              <a:avLst/>
            </a:prstGeom>
          </p:spPr>
        </p:pic>
      </p:grpSp>
      <p:sp>
        <p:nvSpPr>
          <p:cNvPr id="6" name="object 6"/>
          <p:cNvSpPr txBox="1"/>
          <p:nvPr/>
        </p:nvSpPr>
        <p:spPr>
          <a:xfrm>
            <a:off x="5553836" y="6125362"/>
            <a:ext cx="2324735" cy="299720"/>
          </a:xfrm>
          <a:prstGeom prst="rect">
            <a:avLst/>
          </a:prstGeom>
        </p:spPr>
        <p:txBody>
          <a:bodyPr vert="horz" wrap="square" lIns="0" tIns="12700" rIns="0" bIns="0" rtlCol="0">
            <a:spAutoFit/>
          </a:bodyPr>
          <a:lstStyle/>
          <a:p>
            <a:pPr marL="12700">
              <a:lnSpc>
                <a:spcPct val="100000"/>
              </a:lnSpc>
              <a:spcBef>
                <a:spcPts val="100"/>
              </a:spcBef>
            </a:pPr>
            <a:r>
              <a:rPr lang="fr-FR" sz="1800" spc="-20" dirty="0" smtClean="0">
                <a:latin typeface="Calibri"/>
                <a:cs typeface="Calibri"/>
              </a:rPr>
              <a:t>SAFE SITUATION</a:t>
            </a:r>
            <a:endParaRPr sz="1800" dirty="0">
              <a:latin typeface="Calibri"/>
              <a:cs typeface="Calibri"/>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16</a:t>
            </a:fld>
            <a:endParaRPr spc="-25"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527008"/>
            <a:ext cx="5829935" cy="6344920"/>
            <a:chOff x="0" y="513561"/>
            <a:chExt cx="5829935" cy="6344920"/>
          </a:xfrm>
        </p:grpSpPr>
        <p:pic>
          <p:nvPicPr>
            <p:cNvPr id="3" name="object 3"/>
            <p:cNvPicPr/>
            <p:nvPr/>
          </p:nvPicPr>
          <p:blipFill>
            <a:blip r:embed="rId2" cstate="print"/>
            <a:stretch>
              <a:fillRect/>
            </a:stretch>
          </p:blipFill>
          <p:spPr>
            <a:xfrm>
              <a:off x="0" y="1450814"/>
              <a:ext cx="5829819" cy="5407184"/>
            </a:xfrm>
            <a:prstGeom prst="rect">
              <a:avLst/>
            </a:prstGeom>
          </p:spPr>
        </p:pic>
        <p:pic>
          <p:nvPicPr>
            <p:cNvPr id="4" name="object 4"/>
            <p:cNvPicPr/>
            <p:nvPr/>
          </p:nvPicPr>
          <p:blipFill>
            <a:blip r:embed="rId3" cstate="print"/>
            <a:stretch>
              <a:fillRect/>
            </a:stretch>
          </p:blipFill>
          <p:spPr>
            <a:xfrm>
              <a:off x="0" y="513561"/>
              <a:ext cx="5829819" cy="988730"/>
            </a:xfrm>
            <a:prstGeom prst="rect">
              <a:avLst/>
            </a:prstGeom>
          </p:spPr>
        </p:pic>
      </p:grpSp>
      <p:sp>
        <p:nvSpPr>
          <p:cNvPr id="5" name="object 5"/>
          <p:cNvSpPr txBox="1"/>
          <p:nvPr/>
        </p:nvSpPr>
        <p:spPr>
          <a:xfrm>
            <a:off x="1053490" y="739902"/>
            <a:ext cx="2451710" cy="289823"/>
          </a:xfrm>
          <a:prstGeom prst="rect">
            <a:avLst/>
          </a:prstGeom>
        </p:spPr>
        <p:txBody>
          <a:bodyPr vert="horz" wrap="square" lIns="0" tIns="12700" rIns="0" bIns="0" rtlCol="0">
            <a:spAutoFit/>
          </a:bodyPr>
          <a:lstStyle/>
          <a:p>
            <a:pPr marL="12700">
              <a:lnSpc>
                <a:spcPct val="100000"/>
              </a:lnSpc>
              <a:spcBef>
                <a:spcPts val="100"/>
              </a:spcBef>
            </a:pPr>
            <a:r>
              <a:rPr lang="fr-FR" sz="1800" spc="-20" dirty="0" smtClean="0">
                <a:latin typeface="Calibri"/>
                <a:cs typeface="Calibri"/>
              </a:rPr>
              <a:t>HAZARDOUS SITUATION</a:t>
            </a:r>
            <a:endParaRPr lang="fr-FR" sz="1800" spc="-20" dirty="0">
              <a:latin typeface="Calibri"/>
              <a:cs typeface="Calibri"/>
            </a:endParaRPr>
          </a:p>
        </p:txBody>
      </p:sp>
      <p:grpSp>
        <p:nvGrpSpPr>
          <p:cNvPr id="6" name="object 6"/>
          <p:cNvGrpSpPr/>
          <p:nvPr/>
        </p:nvGrpSpPr>
        <p:grpSpPr>
          <a:xfrm>
            <a:off x="5961888" y="0"/>
            <a:ext cx="6075045" cy="6829425"/>
            <a:chOff x="5961888" y="0"/>
            <a:chExt cx="6075045" cy="6829425"/>
          </a:xfrm>
        </p:grpSpPr>
        <p:pic>
          <p:nvPicPr>
            <p:cNvPr id="7" name="object 7"/>
            <p:cNvPicPr/>
            <p:nvPr/>
          </p:nvPicPr>
          <p:blipFill>
            <a:blip r:embed="rId4" cstate="print"/>
            <a:stretch>
              <a:fillRect/>
            </a:stretch>
          </p:blipFill>
          <p:spPr>
            <a:xfrm>
              <a:off x="7662671" y="2083333"/>
              <a:ext cx="4373755" cy="4745655"/>
            </a:xfrm>
            <a:prstGeom prst="rect">
              <a:avLst/>
            </a:prstGeom>
          </p:spPr>
        </p:pic>
        <p:pic>
          <p:nvPicPr>
            <p:cNvPr id="8" name="object 8"/>
            <p:cNvPicPr/>
            <p:nvPr/>
          </p:nvPicPr>
          <p:blipFill>
            <a:blip r:embed="rId5" cstate="print"/>
            <a:stretch>
              <a:fillRect/>
            </a:stretch>
          </p:blipFill>
          <p:spPr>
            <a:xfrm>
              <a:off x="7662671" y="1088100"/>
              <a:ext cx="4373755" cy="1103411"/>
            </a:xfrm>
            <a:prstGeom prst="rect">
              <a:avLst/>
            </a:prstGeom>
          </p:spPr>
        </p:pic>
        <p:pic>
          <p:nvPicPr>
            <p:cNvPr id="9" name="object 9"/>
            <p:cNvPicPr/>
            <p:nvPr/>
          </p:nvPicPr>
          <p:blipFill>
            <a:blip r:embed="rId6" cstate="print"/>
            <a:stretch>
              <a:fillRect/>
            </a:stretch>
          </p:blipFill>
          <p:spPr>
            <a:xfrm>
              <a:off x="7662671" y="0"/>
              <a:ext cx="4373755" cy="1190244"/>
            </a:xfrm>
            <a:prstGeom prst="rect">
              <a:avLst/>
            </a:prstGeom>
          </p:spPr>
        </p:pic>
        <p:sp>
          <p:nvSpPr>
            <p:cNvPr id="10" name="object 10"/>
            <p:cNvSpPr/>
            <p:nvPr/>
          </p:nvSpPr>
          <p:spPr>
            <a:xfrm>
              <a:off x="5967984" y="5359908"/>
              <a:ext cx="1694814" cy="957580"/>
            </a:xfrm>
            <a:custGeom>
              <a:avLst/>
              <a:gdLst/>
              <a:ahLst/>
              <a:cxnLst/>
              <a:rect l="l" t="t" r="r" b="b"/>
              <a:pathLst>
                <a:path w="1694815" h="957579">
                  <a:moveTo>
                    <a:pt x="1365758" y="0"/>
                  </a:moveTo>
                  <a:lnTo>
                    <a:pt x="0" y="0"/>
                  </a:lnTo>
                  <a:lnTo>
                    <a:pt x="0" y="957071"/>
                  </a:lnTo>
                  <a:lnTo>
                    <a:pt x="1365758" y="957071"/>
                  </a:lnTo>
                  <a:lnTo>
                    <a:pt x="1365758" y="598169"/>
                  </a:lnTo>
                  <a:lnTo>
                    <a:pt x="1455419" y="598169"/>
                  </a:lnTo>
                  <a:lnTo>
                    <a:pt x="1455419" y="717803"/>
                  </a:lnTo>
                  <a:lnTo>
                    <a:pt x="1694688" y="478535"/>
                  </a:lnTo>
                  <a:lnTo>
                    <a:pt x="1455419" y="239267"/>
                  </a:lnTo>
                  <a:lnTo>
                    <a:pt x="1455419" y="358901"/>
                  </a:lnTo>
                  <a:lnTo>
                    <a:pt x="1365758" y="358901"/>
                  </a:lnTo>
                  <a:lnTo>
                    <a:pt x="1365758" y="0"/>
                  </a:lnTo>
                  <a:close/>
                </a:path>
              </a:pathLst>
            </a:custGeom>
            <a:solidFill>
              <a:srgbClr val="5B9BD4"/>
            </a:solidFill>
          </p:spPr>
          <p:txBody>
            <a:bodyPr wrap="square" lIns="0" tIns="0" rIns="0" bIns="0" rtlCol="0"/>
            <a:lstStyle/>
            <a:p>
              <a:endParaRPr/>
            </a:p>
          </p:txBody>
        </p:sp>
        <p:sp>
          <p:nvSpPr>
            <p:cNvPr id="11" name="object 11"/>
            <p:cNvSpPr/>
            <p:nvPr/>
          </p:nvSpPr>
          <p:spPr>
            <a:xfrm>
              <a:off x="5967984" y="5359908"/>
              <a:ext cx="1694814" cy="957580"/>
            </a:xfrm>
            <a:custGeom>
              <a:avLst/>
              <a:gdLst/>
              <a:ahLst/>
              <a:cxnLst/>
              <a:rect l="l" t="t" r="r" b="b"/>
              <a:pathLst>
                <a:path w="1694815" h="957579">
                  <a:moveTo>
                    <a:pt x="0" y="0"/>
                  </a:moveTo>
                  <a:lnTo>
                    <a:pt x="1365758" y="0"/>
                  </a:lnTo>
                  <a:lnTo>
                    <a:pt x="1365758" y="358901"/>
                  </a:lnTo>
                  <a:lnTo>
                    <a:pt x="1455419" y="358901"/>
                  </a:lnTo>
                  <a:lnTo>
                    <a:pt x="1455419" y="239267"/>
                  </a:lnTo>
                  <a:lnTo>
                    <a:pt x="1694688" y="478535"/>
                  </a:lnTo>
                  <a:lnTo>
                    <a:pt x="1455419" y="717803"/>
                  </a:lnTo>
                  <a:lnTo>
                    <a:pt x="1455419" y="598169"/>
                  </a:lnTo>
                  <a:lnTo>
                    <a:pt x="1365758" y="598169"/>
                  </a:lnTo>
                  <a:lnTo>
                    <a:pt x="1365758" y="957071"/>
                  </a:lnTo>
                  <a:lnTo>
                    <a:pt x="0" y="957071"/>
                  </a:lnTo>
                  <a:lnTo>
                    <a:pt x="0" y="0"/>
                  </a:lnTo>
                  <a:close/>
                </a:path>
              </a:pathLst>
            </a:custGeom>
            <a:ln w="12192">
              <a:solidFill>
                <a:srgbClr val="41709C"/>
              </a:solidFill>
            </a:ln>
          </p:spPr>
          <p:txBody>
            <a:bodyPr wrap="square" lIns="0" tIns="0" rIns="0" bIns="0" rtlCol="0"/>
            <a:lstStyle/>
            <a:p>
              <a:endParaRPr/>
            </a:p>
          </p:txBody>
        </p:sp>
      </p:grpSp>
      <p:sp>
        <p:nvSpPr>
          <p:cNvPr id="12" name="object 12"/>
          <p:cNvSpPr txBox="1"/>
          <p:nvPr/>
        </p:nvSpPr>
        <p:spPr>
          <a:xfrm>
            <a:off x="6139053" y="5400243"/>
            <a:ext cx="1024890" cy="566822"/>
          </a:xfrm>
          <a:prstGeom prst="rect">
            <a:avLst/>
          </a:prstGeom>
        </p:spPr>
        <p:txBody>
          <a:bodyPr vert="horz" wrap="square" lIns="0" tIns="12700" rIns="0" bIns="0" rtlCol="0">
            <a:spAutoFit/>
          </a:bodyPr>
          <a:lstStyle/>
          <a:p>
            <a:pPr marL="12700" marR="5080" algn="ctr">
              <a:lnSpc>
                <a:spcPct val="100000"/>
              </a:lnSpc>
              <a:spcBef>
                <a:spcPts val="100"/>
              </a:spcBef>
            </a:pPr>
            <a:r>
              <a:rPr lang="fr-FR" sz="1800" spc="-30" dirty="0" smtClean="0">
                <a:solidFill>
                  <a:srgbClr val="FFFFFF"/>
                </a:solidFill>
                <a:latin typeface="Calibri"/>
                <a:cs typeface="Calibri"/>
              </a:rPr>
              <a:t>SAFE SITUATION</a:t>
            </a:r>
            <a:endParaRPr sz="1800" dirty="0">
              <a:latin typeface="Calibri"/>
              <a:cs typeface="Calibri"/>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17</a:t>
            </a:fld>
            <a:endParaRPr spc="-25"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789772" y="313656"/>
            <a:ext cx="3708962" cy="380583"/>
          </a:xfrm>
          <a:prstGeom prst="rect">
            <a:avLst/>
          </a:prstGeom>
        </p:spPr>
      </p:pic>
      <p:sp>
        <p:nvSpPr>
          <p:cNvPr id="3" name="object 3"/>
          <p:cNvSpPr txBox="1">
            <a:spLocks noGrp="1"/>
          </p:cNvSpPr>
          <p:nvPr>
            <p:ph type="title"/>
          </p:nvPr>
        </p:nvSpPr>
        <p:spPr>
          <a:prstGeom prst="rect">
            <a:avLst/>
          </a:prstGeom>
        </p:spPr>
        <p:txBody>
          <a:bodyPr vert="horz" wrap="square" lIns="0" tIns="88340" rIns="0" bIns="0" rtlCol="0">
            <a:spAutoFit/>
          </a:bodyPr>
          <a:lstStyle/>
          <a:p>
            <a:pPr marL="2692400">
              <a:lnSpc>
                <a:spcPct val="100000"/>
              </a:lnSpc>
              <a:spcBef>
                <a:spcPts val="105"/>
              </a:spcBef>
            </a:pPr>
            <a:r>
              <a:rPr sz="3200" i="1" spc="-40" dirty="0">
                <a:solidFill>
                  <a:srgbClr val="44536A"/>
                </a:solidFill>
                <a:latin typeface="Calibri Light"/>
                <a:cs typeface="Calibri Light"/>
              </a:rPr>
              <a:t>exemples</a:t>
            </a:r>
            <a:r>
              <a:rPr sz="3200" i="1" spc="-110" dirty="0">
                <a:solidFill>
                  <a:srgbClr val="44536A"/>
                </a:solidFill>
                <a:latin typeface="Calibri Light"/>
                <a:cs typeface="Calibri Light"/>
              </a:rPr>
              <a:t> </a:t>
            </a:r>
            <a:r>
              <a:rPr sz="3200" i="1" spc="-25" dirty="0">
                <a:solidFill>
                  <a:srgbClr val="44536A"/>
                </a:solidFill>
                <a:latin typeface="Calibri Light"/>
                <a:cs typeface="Calibri Light"/>
              </a:rPr>
              <a:t>d'instructions</a:t>
            </a:r>
            <a:endParaRPr sz="3200">
              <a:latin typeface="Calibri Light"/>
              <a:cs typeface="Calibri Light"/>
            </a:endParaRPr>
          </a:p>
        </p:txBody>
      </p:sp>
      <p:grpSp>
        <p:nvGrpSpPr>
          <p:cNvPr id="4" name="object 4"/>
          <p:cNvGrpSpPr/>
          <p:nvPr/>
        </p:nvGrpSpPr>
        <p:grpSpPr>
          <a:xfrm>
            <a:off x="143255" y="1149096"/>
            <a:ext cx="2618740" cy="3594100"/>
            <a:chOff x="143255" y="1149096"/>
            <a:chExt cx="2618740" cy="3594100"/>
          </a:xfrm>
        </p:grpSpPr>
        <p:pic>
          <p:nvPicPr>
            <p:cNvPr id="5" name="object 5"/>
            <p:cNvPicPr/>
            <p:nvPr/>
          </p:nvPicPr>
          <p:blipFill>
            <a:blip r:embed="rId3" cstate="print"/>
            <a:stretch>
              <a:fillRect/>
            </a:stretch>
          </p:blipFill>
          <p:spPr>
            <a:xfrm>
              <a:off x="152399" y="1158240"/>
              <a:ext cx="2599944" cy="3575304"/>
            </a:xfrm>
            <a:prstGeom prst="rect">
              <a:avLst/>
            </a:prstGeom>
          </p:spPr>
        </p:pic>
        <p:sp>
          <p:nvSpPr>
            <p:cNvPr id="6" name="object 6"/>
            <p:cNvSpPr/>
            <p:nvPr/>
          </p:nvSpPr>
          <p:spPr>
            <a:xfrm>
              <a:off x="147827" y="1153668"/>
              <a:ext cx="2609215" cy="3584575"/>
            </a:xfrm>
            <a:custGeom>
              <a:avLst/>
              <a:gdLst/>
              <a:ahLst/>
              <a:cxnLst/>
              <a:rect l="l" t="t" r="r" b="b"/>
              <a:pathLst>
                <a:path w="2609215" h="3584575">
                  <a:moveTo>
                    <a:pt x="0" y="3584448"/>
                  </a:moveTo>
                  <a:lnTo>
                    <a:pt x="2609088" y="3584448"/>
                  </a:lnTo>
                  <a:lnTo>
                    <a:pt x="2609088" y="0"/>
                  </a:lnTo>
                  <a:lnTo>
                    <a:pt x="0" y="0"/>
                  </a:lnTo>
                  <a:lnTo>
                    <a:pt x="0" y="3584448"/>
                  </a:lnTo>
                  <a:close/>
                </a:path>
              </a:pathLst>
            </a:custGeom>
            <a:ln w="9144">
              <a:solidFill>
                <a:srgbClr val="000000"/>
              </a:solidFill>
            </a:ln>
          </p:spPr>
          <p:txBody>
            <a:bodyPr wrap="square" lIns="0" tIns="0" rIns="0" bIns="0" rtlCol="0"/>
            <a:lstStyle/>
            <a:p>
              <a:endParaRPr/>
            </a:p>
          </p:txBody>
        </p:sp>
      </p:grpSp>
      <p:pic>
        <p:nvPicPr>
          <p:cNvPr id="7" name="object 7"/>
          <p:cNvPicPr/>
          <p:nvPr/>
        </p:nvPicPr>
        <p:blipFill>
          <a:blip r:embed="rId4" cstate="print"/>
          <a:stretch>
            <a:fillRect/>
          </a:stretch>
        </p:blipFill>
        <p:spPr>
          <a:xfrm>
            <a:off x="3291839" y="1158178"/>
            <a:ext cx="1156725" cy="1130869"/>
          </a:xfrm>
          <a:prstGeom prst="rect">
            <a:avLst/>
          </a:prstGeom>
        </p:spPr>
      </p:pic>
      <p:pic>
        <p:nvPicPr>
          <p:cNvPr id="8" name="object 8"/>
          <p:cNvPicPr/>
          <p:nvPr/>
        </p:nvPicPr>
        <p:blipFill>
          <a:blip r:embed="rId5" cstate="print"/>
          <a:stretch>
            <a:fillRect/>
          </a:stretch>
        </p:blipFill>
        <p:spPr>
          <a:xfrm>
            <a:off x="3291839" y="2945860"/>
            <a:ext cx="1156725" cy="1129315"/>
          </a:xfrm>
          <a:prstGeom prst="rect">
            <a:avLst/>
          </a:prstGeom>
        </p:spPr>
      </p:pic>
      <p:grpSp>
        <p:nvGrpSpPr>
          <p:cNvPr id="9" name="object 9"/>
          <p:cNvGrpSpPr/>
          <p:nvPr/>
        </p:nvGrpSpPr>
        <p:grpSpPr>
          <a:xfrm>
            <a:off x="4547695" y="2945938"/>
            <a:ext cx="2653665" cy="2413635"/>
            <a:chOff x="4547695" y="2945938"/>
            <a:chExt cx="2653665" cy="2413635"/>
          </a:xfrm>
        </p:grpSpPr>
        <p:pic>
          <p:nvPicPr>
            <p:cNvPr id="10" name="object 10"/>
            <p:cNvPicPr/>
            <p:nvPr/>
          </p:nvPicPr>
          <p:blipFill>
            <a:blip r:embed="rId6" cstate="print"/>
            <a:stretch>
              <a:fillRect/>
            </a:stretch>
          </p:blipFill>
          <p:spPr>
            <a:xfrm>
              <a:off x="4547695" y="4101119"/>
              <a:ext cx="1373035" cy="1258367"/>
            </a:xfrm>
            <a:prstGeom prst="rect">
              <a:avLst/>
            </a:prstGeom>
          </p:spPr>
        </p:pic>
        <p:pic>
          <p:nvPicPr>
            <p:cNvPr id="11" name="object 11"/>
            <p:cNvPicPr/>
            <p:nvPr/>
          </p:nvPicPr>
          <p:blipFill>
            <a:blip r:embed="rId7" cstate="print"/>
            <a:stretch>
              <a:fillRect/>
            </a:stretch>
          </p:blipFill>
          <p:spPr>
            <a:xfrm>
              <a:off x="5611367" y="2945938"/>
              <a:ext cx="1589419" cy="1562045"/>
            </a:xfrm>
            <a:prstGeom prst="rect">
              <a:avLst/>
            </a:prstGeom>
          </p:spPr>
        </p:pic>
      </p:grpSp>
      <p:pic>
        <p:nvPicPr>
          <p:cNvPr id="12" name="object 12"/>
          <p:cNvPicPr/>
          <p:nvPr/>
        </p:nvPicPr>
        <p:blipFill>
          <a:blip r:embed="rId8" cstate="print"/>
          <a:stretch>
            <a:fillRect/>
          </a:stretch>
        </p:blipFill>
        <p:spPr>
          <a:xfrm>
            <a:off x="5774435" y="1036319"/>
            <a:ext cx="1511808" cy="1374648"/>
          </a:xfrm>
          <a:prstGeom prst="rect">
            <a:avLst/>
          </a:prstGeom>
        </p:spPr>
      </p:pic>
      <p:pic>
        <p:nvPicPr>
          <p:cNvPr id="13" name="object 13"/>
          <p:cNvPicPr/>
          <p:nvPr/>
        </p:nvPicPr>
        <p:blipFill>
          <a:blip r:embed="rId9" cstate="print"/>
          <a:stretch>
            <a:fillRect/>
          </a:stretch>
        </p:blipFill>
        <p:spPr>
          <a:xfrm>
            <a:off x="7423539" y="2196083"/>
            <a:ext cx="1797371" cy="2628900"/>
          </a:xfrm>
          <a:prstGeom prst="rect">
            <a:avLst/>
          </a:prstGeom>
        </p:spPr>
      </p:pic>
      <p:pic>
        <p:nvPicPr>
          <p:cNvPr id="14" name="object 14"/>
          <p:cNvPicPr/>
          <p:nvPr/>
        </p:nvPicPr>
        <p:blipFill>
          <a:blip r:embed="rId10" cstate="print"/>
          <a:stretch>
            <a:fillRect/>
          </a:stretch>
        </p:blipFill>
        <p:spPr>
          <a:xfrm>
            <a:off x="9400031" y="656820"/>
            <a:ext cx="1385231" cy="1395891"/>
          </a:xfrm>
          <a:prstGeom prst="rect">
            <a:avLst/>
          </a:prstGeom>
        </p:spPr>
      </p:pic>
      <p:pic>
        <p:nvPicPr>
          <p:cNvPr id="15" name="object 15"/>
          <p:cNvPicPr/>
          <p:nvPr/>
        </p:nvPicPr>
        <p:blipFill>
          <a:blip r:embed="rId11" cstate="print"/>
          <a:stretch>
            <a:fillRect/>
          </a:stretch>
        </p:blipFill>
        <p:spPr>
          <a:xfrm>
            <a:off x="9505188" y="2234357"/>
            <a:ext cx="1435612" cy="1376690"/>
          </a:xfrm>
          <a:prstGeom prst="rect">
            <a:avLst/>
          </a:prstGeom>
        </p:spPr>
      </p:pic>
      <p:sp>
        <p:nvSpPr>
          <p:cNvPr id="16" name="object 16"/>
          <p:cNvSpPr txBox="1"/>
          <p:nvPr/>
        </p:nvSpPr>
        <p:spPr>
          <a:xfrm>
            <a:off x="820927" y="5660542"/>
            <a:ext cx="8622665" cy="941069"/>
          </a:xfrm>
          <a:prstGeom prst="rect">
            <a:avLst/>
          </a:prstGeom>
        </p:spPr>
        <p:txBody>
          <a:bodyPr vert="horz" wrap="square" lIns="0" tIns="12700" rIns="0" bIns="0" rtlCol="0">
            <a:spAutoFit/>
          </a:bodyPr>
          <a:lstStyle/>
          <a:p>
            <a:pPr marL="12700" marR="5080">
              <a:lnSpc>
                <a:spcPct val="100000"/>
              </a:lnSpc>
              <a:spcBef>
                <a:spcPts val="100"/>
              </a:spcBef>
            </a:pPr>
            <a:r>
              <a:rPr sz="2000" dirty="0">
                <a:solidFill>
                  <a:srgbClr val="001F5F"/>
                </a:solidFill>
                <a:latin typeface="Arial MT"/>
                <a:cs typeface="Arial MT"/>
              </a:rPr>
              <a:t>les</a:t>
            </a:r>
            <a:r>
              <a:rPr sz="2000" spc="-40" dirty="0">
                <a:solidFill>
                  <a:srgbClr val="001F5F"/>
                </a:solidFill>
                <a:latin typeface="Arial MT"/>
                <a:cs typeface="Arial MT"/>
              </a:rPr>
              <a:t> </a:t>
            </a:r>
            <a:r>
              <a:rPr sz="2000" dirty="0">
                <a:solidFill>
                  <a:srgbClr val="001F5F"/>
                </a:solidFill>
                <a:latin typeface="Arial MT"/>
                <a:cs typeface="Arial MT"/>
              </a:rPr>
              <a:t>informations</a:t>
            </a:r>
            <a:r>
              <a:rPr sz="2000" spc="-45" dirty="0">
                <a:solidFill>
                  <a:srgbClr val="001F5F"/>
                </a:solidFill>
                <a:latin typeface="Arial MT"/>
                <a:cs typeface="Arial MT"/>
              </a:rPr>
              <a:t> </a:t>
            </a:r>
            <a:r>
              <a:rPr sz="2000" dirty="0">
                <a:solidFill>
                  <a:srgbClr val="001F5F"/>
                </a:solidFill>
                <a:latin typeface="Arial MT"/>
                <a:cs typeface="Arial MT"/>
              </a:rPr>
              <a:t>peuvent</a:t>
            </a:r>
            <a:r>
              <a:rPr sz="2000" spc="-55" dirty="0">
                <a:solidFill>
                  <a:srgbClr val="001F5F"/>
                </a:solidFill>
                <a:latin typeface="Arial MT"/>
                <a:cs typeface="Arial MT"/>
              </a:rPr>
              <a:t> </a:t>
            </a:r>
            <a:r>
              <a:rPr sz="2000" dirty="0">
                <a:solidFill>
                  <a:srgbClr val="001F5F"/>
                </a:solidFill>
                <a:latin typeface="Arial MT"/>
                <a:cs typeface="Arial MT"/>
              </a:rPr>
              <a:t>être</a:t>
            </a:r>
            <a:r>
              <a:rPr sz="2000" spc="-45" dirty="0">
                <a:solidFill>
                  <a:srgbClr val="001F5F"/>
                </a:solidFill>
                <a:latin typeface="Arial MT"/>
                <a:cs typeface="Arial MT"/>
              </a:rPr>
              <a:t> </a:t>
            </a:r>
            <a:r>
              <a:rPr sz="2000" dirty="0">
                <a:solidFill>
                  <a:srgbClr val="001F5F"/>
                </a:solidFill>
                <a:latin typeface="Arial MT"/>
                <a:cs typeface="Arial MT"/>
              </a:rPr>
              <a:t>visuelles</a:t>
            </a:r>
            <a:r>
              <a:rPr sz="2000" spc="-15" dirty="0">
                <a:solidFill>
                  <a:srgbClr val="001F5F"/>
                </a:solidFill>
                <a:latin typeface="Arial MT"/>
                <a:cs typeface="Arial MT"/>
              </a:rPr>
              <a:t> </a:t>
            </a:r>
            <a:r>
              <a:rPr sz="2000" dirty="0">
                <a:solidFill>
                  <a:srgbClr val="001F5F"/>
                </a:solidFill>
                <a:latin typeface="Arial MT"/>
                <a:cs typeface="Arial MT"/>
              </a:rPr>
              <a:t>(affiche,</a:t>
            </a:r>
            <a:r>
              <a:rPr sz="2000" spc="-65" dirty="0">
                <a:solidFill>
                  <a:srgbClr val="001F5F"/>
                </a:solidFill>
                <a:latin typeface="Arial MT"/>
                <a:cs typeface="Arial MT"/>
              </a:rPr>
              <a:t> </a:t>
            </a:r>
            <a:r>
              <a:rPr sz="2000" dirty="0">
                <a:solidFill>
                  <a:srgbClr val="001F5F"/>
                </a:solidFill>
                <a:latin typeface="Arial MT"/>
                <a:cs typeface="Arial MT"/>
              </a:rPr>
              <a:t>pictogramme,</a:t>
            </a:r>
            <a:r>
              <a:rPr sz="2000" spc="-75" dirty="0">
                <a:solidFill>
                  <a:srgbClr val="001F5F"/>
                </a:solidFill>
                <a:latin typeface="Arial MT"/>
                <a:cs typeface="Arial MT"/>
              </a:rPr>
              <a:t> </a:t>
            </a:r>
            <a:r>
              <a:rPr sz="2000" dirty="0">
                <a:solidFill>
                  <a:srgbClr val="001F5F"/>
                </a:solidFill>
                <a:latin typeface="Arial MT"/>
                <a:cs typeface="Arial MT"/>
              </a:rPr>
              <a:t>voyant</a:t>
            </a:r>
            <a:r>
              <a:rPr sz="2000" spc="-25" dirty="0">
                <a:solidFill>
                  <a:srgbClr val="001F5F"/>
                </a:solidFill>
                <a:latin typeface="Arial MT"/>
                <a:cs typeface="Arial MT"/>
              </a:rPr>
              <a:t> </a:t>
            </a:r>
            <a:r>
              <a:rPr sz="2000" dirty="0">
                <a:solidFill>
                  <a:srgbClr val="001F5F"/>
                </a:solidFill>
                <a:latin typeface="Arial MT"/>
                <a:cs typeface="Arial MT"/>
              </a:rPr>
              <a:t>…)</a:t>
            </a:r>
            <a:r>
              <a:rPr sz="2000" spc="-35" dirty="0">
                <a:solidFill>
                  <a:srgbClr val="001F5F"/>
                </a:solidFill>
                <a:latin typeface="Arial MT"/>
                <a:cs typeface="Arial MT"/>
              </a:rPr>
              <a:t> </a:t>
            </a:r>
            <a:r>
              <a:rPr sz="2000" spc="-25" dirty="0">
                <a:solidFill>
                  <a:srgbClr val="001F5F"/>
                </a:solidFill>
                <a:latin typeface="Arial MT"/>
                <a:cs typeface="Arial MT"/>
              </a:rPr>
              <a:t>ou </a:t>
            </a:r>
            <a:r>
              <a:rPr sz="2000" dirty="0">
                <a:solidFill>
                  <a:srgbClr val="001F5F"/>
                </a:solidFill>
                <a:latin typeface="Arial MT"/>
                <a:cs typeface="Arial MT"/>
              </a:rPr>
              <a:t>sonores</a:t>
            </a:r>
            <a:r>
              <a:rPr sz="2000" spc="-55" dirty="0">
                <a:solidFill>
                  <a:srgbClr val="001F5F"/>
                </a:solidFill>
                <a:latin typeface="Arial MT"/>
                <a:cs typeface="Arial MT"/>
              </a:rPr>
              <a:t> </a:t>
            </a:r>
            <a:r>
              <a:rPr sz="2000" dirty="0">
                <a:solidFill>
                  <a:srgbClr val="001F5F"/>
                </a:solidFill>
                <a:latin typeface="Arial MT"/>
                <a:cs typeface="Arial MT"/>
              </a:rPr>
              <a:t>(sirène</a:t>
            </a:r>
            <a:r>
              <a:rPr sz="2000" spc="-50" dirty="0">
                <a:solidFill>
                  <a:srgbClr val="001F5F"/>
                </a:solidFill>
                <a:latin typeface="Arial MT"/>
                <a:cs typeface="Arial MT"/>
              </a:rPr>
              <a:t> </a:t>
            </a:r>
            <a:r>
              <a:rPr sz="2000" dirty="0">
                <a:solidFill>
                  <a:srgbClr val="001F5F"/>
                </a:solidFill>
                <a:latin typeface="Arial MT"/>
                <a:cs typeface="Arial MT"/>
              </a:rPr>
              <a:t>…).</a:t>
            </a:r>
            <a:r>
              <a:rPr sz="2000" spc="-50" dirty="0">
                <a:solidFill>
                  <a:srgbClr val="001F5F"/>
                </a:solidFill>
                <a:latin typeface="Arial MT"/>
                <a:cs typeface="Arial MT"/>
              </a:rPr>
              <a:t> </a:t>
            </a:r>
            <a:r>
              <a:rPr sz="2000" dirty="0">
                <a:solidFill>
                  <a:srgbClr val="001F5F"/>
                </a:solidFill>
                <a:latin typeface="Arial MT"/>
                <a:cs typeface="Arial MT"/>
              </a:rPr>
              <a:t>Elles</a:t>
            </a:r>
            <a:r>
              <a:rPr sz="2000" spc="-10" dirty="0">
                <a:solidFill>
                  <a:srgbClr val="001F5F"/>
                </a:solidFill>
                <a:latin typeface="Arial MT"/>
                <a:cs typeface="Arial MT"/>
              </a:rPr>
              <a:t> </a:t>
            </a:r>
            <a:r>
              <a:rPr sz="2000" dirty="0">
                <a:solidFill>
                  <a:srgbClr val="001F5F"/>
                </a:solidFill>
                <a:latin typeface="Arial MT"/>
                <a:cs typeface="Arial MT"/>
              </a:rPr>
              <a:t>peuvent</a:t>
            </a:r>
            <a:r>
              <a:rPr sz="2000" spc="-50" dirty="0">
                <a:solidFill>
                  <a:srgbClr val="001F5F"/>
                </a:solidFill>
                <a:latin typeface="Arial MT"/>
                <a:cs typeface="Arial MT"/>
              </a:rPr>
              <a:t> </a:t>
            </a:r>
            <a:r>
              <a:rPr sz="2000" dirty="0">
                <a:solidFill>
                  <a:srgbClr val="001F5F"/>
                </a:solidFill>
                <a:latin typeface="Arial MT"/>
                <a:cs typeface="Arial MT"/>
              </a:rPr>
              <a:t>être</a:t>
            </a:r>
            <a:r>
              <a:rPr sz="2000" spc="-45" dirty="0">
                <a:solidFill>
                  <a:srgbClr val="001F5F"/>
                </a:solidFill>
                <a:latin typeface="Arial MT"/>
                <a:cs typeface="Arial MT"/>
              </a:rPr>
              <a:t> </a:t>
            </a:r>
            <a:r>
              <a:rPr sz="2000" dirty="0">
                <a:solidFill>
                  <a:srgbClr val="001F5F"/>
                </a:solidFill>
                <a:latin typeface="Arial MT"/>
                <a:cs typeface="Arial MT"/>
              </a:rPr>
              <a:t>données</a:t>
            </a:r>
            <a:r>
              <a:rPr sz="2000" spc="-45" dirty="0">
                <a:solidFill>
                  <a:srgbClr val="001F5F"/>
                </a:solidFill>
                <a:latin typeface="Arial MT"/>
                <a:cs typeface="Arial MT"/>
              </a:rPr>
              <a:t> </a:t>
            </a:r>
            <a:r>
              <a:rPr sz="2000" dirty="0">
                <a:solidFill>
                  <a:srgbClr val="001F5F"/>
                </a:solidFill>
                <a:latin typeface="Arial MT"/>
                <a:cs typeface="Arial MT"/>
              </a:rPr>
              <a:t>à</a:t>
            </a:r>
            <a:r>
              <a:rPr sz="2000" spc="-30" dirty="0">
                <a:solidFill>
                  <a:srgbClr val="001F5F"/>
                </a:solidFill>
                <a:latin typeface="Arial MT"/>
                <a:cs typeface="Arial MT"/>
              </a:rPr>
              <a:t> </a:t>
            </a:r>
            <a:r>
              <a:rPr sz="2000" dirty="0">
                <a:solidFill>
                  <a:srgbClr val="001F5F"/>
                </a:solidFill>
                <a:latin typeface="Arial MT"/>
                <a:cs typeface="Arial MT"/>
              </a:rPr>
              <a:t>l’occasion</a:t>
            </a:r>
            <a:r>
              <a:rPr sz="2000" spc="-35" dirty="0">
                <a:solidFill>
                  <a:srgbClr val="001F5F"/>
                </a:solidFill>
                <a:latin typeface="Arial MT"/>
                <a:cs typeface="Arial MT"/>
              </a:rPr>
              <a:t> </a:t>
            </a:r>
            <a:r>
              <a:rPr sz="2000" dirty="0">
                <a:solidFill>
                  <a:srgbClr val="001F5F"/>
                </a:solidFill>
                <a:latin typeface="Arial MT"/>
                <a:cs typeface="Arial MT"/>
              </a:rPr>
              <a:t>d’une</a:t>
            </a:r>
            <a:r>
              <a:rPr sz="2000" spc="-35" dirty="0">
                <a:solidFill>
                  <a:srgbClr val="001F5F"/>
                </a:solidFill>
                <a:latin typeface="Arial MT"/>
                <a:cs typeface="Arial MT"/>
              </a:rPr>
              <a:t> </a:t>
            </a:r>
            <a:r>
              <a:rPr sz="2000" spc="-10" dirty="0">
                <a:solidFill>
                  <a:srgbClr val="001F5F"/>
                </a:solidFill>
                <a:latin typeface="Arial MT"/>
                <a:cs typeface="Arial MT"/>
              </a:rPr>
              <a:t>formation </a:t>
            </a:r>
            <a:r>
              <a:rPr sz="2000" dirty="0">
                <a:solidFill>
                  <a:srgbClr val="001F5F"/>
                </a:solidFill>
                <a:latin typeface="Arial MT"/>
                <a:cs typeface="Arial MT"/>
              </a:rPr>
              <a:t>(consignes,</a:t>
            </a:r>
            <a:r>
              <a:rPr sz="2000" spc="-60" dirty="0">
                <a:solidFill>
                  <a:srgbClr val="001F5F"/>
                </a:solidFill>
                <a:latin typeface="Arial MT"/>
                <a:cs typeface="Arial MT"/>
              </a:rPr>
              <a:t> </a:t>
            </a:r>
            <a:r>
              <a:rPr sz="2000" dirty="0">
                <a:solidFill>
                  <a:srgbClr val="001F5F"/>
                </a:solidFill>
                <a:latin typeface="Arial MT"/>
                <a:cs typeface="Arial MT"/>
              </a:rPr>
              <a:t>procédures,</a:t>
            </a:r>
            <a:r>
              <a:rPr sz="2000" spc="-55" dirty="0">
                <a:solidFill>
                  <a:srgbClr val="001F5F"/>
                </a:solidFill>
                <a:latin typeface="Arial MT"/>
                <a:cs typeface="Arial MT"/>
              </a:rPr>
              <a:t> </a:t>
            </a:r>
            <a:r>
              <a:rPr sz="2000" dirty="0">
                <a:solidFill>
                  <a:srgbClr val="001F5F"/>
                </a:solidFill>
                <a:latin typeface="Arial MT"/>
                <a:cs typeface="Arial MT"/>
              </a:rPr>
              <a:t>autorisation,</a:t>
            </a:r>
            <a:r>
              <a:rPr sz="2000" spc="-50" dirty="0">
                <a:solidFill>
                  <a:srgbClr val="001F5F"/>
                </a:solidFill>
                <a:latin typeface="Arial MT"/>
                <a:cs typeface="Arial MT"/>
              </a:rPr>
              <a:t> </a:t>
            </a:r>
            <a:r>
              <a:rPr sz="2000" dirty="0">
                <a:solidFill>
                  <a:srgbClr val="001F5F"/>
                </a:solidFill>
                <a:latin typeface="Arial MT"/>
                <a:cs typeface="Arial MT"/>
              </a:rPr>
              <a:t>habilitation</a:t>
            </a:r>
            <a:r>
              <a:rPr sz="2000" spc="-10" dirty="0">
                <a:solidFill>
                  <a:srgbClr val="001F5F"/>
                </a:solidFill>
                <a:latin typeface="Arial MT"/>
                <a:cs typeface="Arial MT"/>
              </a:rPr>
              <a:t> </a:t>
            </a:r>
            <a:r>
              <a:rPr sz="2000" dirty="0">
                <a:solidFill>
                  <a:srgbClr val="001F5F"/>
                </a:solidFill>
                <a:latin typeface="Arial MT"/>
                <a:cs typeface="Arial MT"/>
              </a:rPr>
              <a:t>électrique,</a:t>
            </a:r>
            <a:r>
              <a:rPr sz="2000" spc="-40" dirty="0">
                <a:solidFill>
                  <a:srgbClr val="001F5F"/>
                </a:solidFill>
                <a:latin typeface="Arial MT"/>
                <a:cs typeface="Arial MT"/>
              </a:rPr>
              <a:t> </a:t>
            </a:r>
            <a:r>
              <a:rPr sz="2000" spc="-25" dirty="0">
                <a:solidFill>
                  <a:srgbClr val="001F5F"/>
                </a:solidFill>
                <a:latin typeface="Arial MT"/>
                <a:cs typeface="Arial MT"/>
              </a:rPr>
              <a:t>…)</a:t>
            </a:r>
            <a:endParaRPr sz="2000">
              <a:latin typeface="Arial MT"/>
              <a:cs typeface="Arial MT"/>
            </a:endParaRPr>
          </a:p>
        </p:txBody>
      </p:sp>
      <p:sp>
        <p:nvSpPr>
          <p:cNvPr id="17" name="object 17"/>
          <p:cNvSpPr txBox="1"/>
          <p:nvPr/>
        </p:nvSpPr>
        <p:spPr>
          <a:xfrm>
            <a:off x="11094211" y="6426504"/>
            <a:ext cx="180975"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86</a:t>
            </a:r>
            <a:endParaRPr sz="12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5085715" cy="6858000"/>
            <a:chOff x="0" y="0"/>
            <a:chExt cx="5085715" cy="6858000"/>
          </a:xfrm>
        </p:grpSpPr>
        <p:pic>
          <p:nvPicPr>
            <p:cNvPr id="3" name="object 3"/>
            <p:cNvPicPr/>
            <p:nvPr/>
          </p:nvPicPr>
          <p:blipFill>
            <a:blip r:embed="rId2" cstate="print"/>
            <a:stretch>
              <a:fillRect/>
            </a:stretch>
          </p:blipFill>
          <p:spPr>
            <a:xfrm>
              <a:off x="0" y="1743430"/>
              <a:ext cx="5085335" cy="5114568"/>
            </a:xfrm>
            <a:prstGeom prst="rect">
              <a:avLst/>
            </a:prstGeom>
          </p:spPr>
        </p:pic>
        <p:pic>
          <p:nvPicPr>
            <p:cNvPr id="4" name="object 4"/>
            <p:cNvPicPr/>
            <p:nvPr/>
          </p:nvPicPr>
          <p:blipFill>
            <a:blip r:embed="rId3" cstate="print"/>
            <a:stretch>
              <a:fillRect/>
            </a:stretch>
          </p:blipFill>
          <p:spPr>
            <a:xfrm>
              <a:off x="0" y="633958"/>
              <a:ext cx="5085335" cy="1167409"/>
            </a:xfrm>
            <a:prstGeom prst="rect">
              <a:avLst/>
            </a:prstGeom>
          </p:spPr>
        </p:pic>
        <p:pic>
          <p:nvPicPr>
            <p:cNvPr id="5" name="object 5"/>
            <p:cNvPicPr/>
            <p:nvPr/>
          </p:nvPicPr>
          <p:blipFill>
            <a:blip r:embed="rId4" cstate="print"/>
            <a:stretch>
              <a:fillRect/>
            </a:stretch>
          </p:blipFill>
          <p:spPr>
            <a:xfrm>
              <a:off x="0" y="0"/>
              <a:ext cx="5044187" cy="836676"/>
            </a:xfrm>
            <a:prstGeom prst="rect">
              <a:avLst/>
            </a:prstGeom>
          </p:spPr>
        </p:pic>
      </p:grpSp>
      <p:grpSp>
        <p:nvGrpSpPr>
          <p:cNvPr id="6" name="object 6"/>
          <p:cNvGrpSpPr/>
          <p:nvPr/>
        </p:nvGrpSpPr>
        <p:grpSpPr>
          <a:xfrm>
            <a:off x="7665719" y="3432050"/>
            <a:ext cx="4526280" cy="3395979"/>
            <a:chOff x="7665719" y="3432050"/>
            <a:chExt cx="4526280" cy="3395979"/>
          </a:xfrm>
        </p:grpSpPr>
        <p:pic>
          <p:nvPicPr>
            <p:cNvPr id="7" name="object 7"/>
            <p:cNvPicPr/>
            <p:nvPr/>
          </p:nvPicPr>
          <p:blipFill>
            <a:blip r:embed="rId5" cstate="print"/>
            <a:stretch>
              <a:fillRect/>
            </a:stretch>
          </p:blipFill>
          <p:spPr>
            <a:xfrm>
              <a:off x="7665719" y="4721342"/>
              <a:ext cx="4526119" cy="2106176"/>
            </a:xfrm>
            <a:prstGeom prst="rect">
              <a:avLst/>
            </a:prstGeom>
          </p:spPr>
        </p:pic>
        <p:pic>
          <p:nvPicPr>
            <p:cNvPr id="8" name="object 8"/>
            <p:cNvPicPr/>
            <p:nvPr/>
          </p:nvPicPr>
          <p:blipFill>
            <a:blip r:embed="rId6" cstate="print"/>
            <a:stretch>
              <a:fillRect/>
            </a:stretch>
          </p:blipFill>
          <p:spPr>
            <a:xfrm>
              <a:off x="7665719" y="3517382"/>
              <a:ext cx="4526119" cy="1243593"/>
            </a:xfrm>
            <a:prstGeom prst="rect">
              <a:avLst/>
            </a:prstGeom>
          </p:spPr>
        </p:pic>
        <p:pic>
          <p:nvPicPr>
            <p:cNvPr id="9" name="object 9"/>
            <p:cNvPicPr/>
            <p:nvPr/>
          </p:nvPicPr>
          <p:blipFill>
            <a:blip r:embed="rId7" cstate="print"/>
            <a:stretch>
              <a:fillRect/>
            </a:stretch>
          </p:blipFill>
          <p:spPr>
            <a:xfrm>
              <a:off x="7665719" y="3432050"/>
              <a:ext cx="4526119" cy="126489"/>
            </a:xfrm>
            <a:prstGeom prst="rect">
              <a:avLst/>
            </a:prstGeom>
          </p:spPr>
        </p:pic>
      </p:grpSp>
      <p:sp>
        <p:nvSpPr>
          <p:cNvPr id="10" name="object 10"/>
          <p:cNvSpPr txBox="1"/>
          <p:nvPr/>
        </p:nvSpPr>
        <p:spPr>
          <a:xfrm>
            <a:off x="6135370" y="279349"/>
            <a:ext cx="1460500" cy="1391920"/>
          </a:xfrm>
          <a:prstGeom prst="rect">
            <a:avLst/>
          </a:prstGeom>
        </p:spPr>
        <p:txBody>
          <a:bodyPr vert="horz" wrap="square" lIns="0" tIns="13970" rIns="0" bIns="0" rtlCol="0">
            <a:spAutoFit/>
          </a:bodyPr>
          <a:lstStyle/>
          <a:p>
            <a:pPr marL="12700" marR="5080">
              <a:lnSpc>
                <a:spcPct val="99500"/>
              </a:lnSpc>
              <a:spcBef>
                <a:spcPts val="110"/>
              </a:spcBef>
            </a:pPr>
            <a:r>
              <a:rPr sz="1800" b="1" dirty="0">
                <a:solidFill>
                  <a:srgbClr val="630833"/>
                </a:solidFill>
                <a:latin typeface="Arial"/>
                <a:cs typeface="Arial"/>
              </a:rPr>
              <a:t>9.</a:t>
            </a:r>
            <a:r>
              <a:rPr sz="1800" b="1" spc="-10" dirty="0">
                <a:solidFill>
                  <a:srgbClr val="630833"/>
                </a:solidFill>
                <a:latin typeface="Arial"/>
                <a:cs typeface="Arial"/>
              </a:rPr>
              <a:t> </a:t>
            </a:r>
            <a:r>
              <a:rPr sz="1800" b="1" dirty="0">
                <a:solidFill>
                  <a:srgbClr val="630833"/>
                </a:solidFill>
                <a:latin typeface="Arial"/>
                <a:cs typeface="Arial"/>
              </a:rPr>
              <a:t>Donner</a:t>
            </a:r>
            <a:r>
              <a:rPr sz="1800" b="1" spc="-20" dirty="0">
                <a:solidFill>
                  <a:srgbClr val="630833"/>
                </a:solidFill>
                <a:latin typeface="Arial"/>
                <a:cs typeface="Arial"/>
              </a:rPr>
              <a:t> </a:t>
            </a:r>
            <a:r>
              <a:rPr sz="1800" b="1" spc="-25" dirty="0">
                <a:solidFill>
                  <a:srgbClr val="630833"/>
                </a:solidFill>
                <a:latin typeface="Arial"/>
                <a:cs typeface="Arial"/>
              </a:rPr>
              <a:t>les </a:t>
            </a:r>
            <a:r>
              <a:rPr sz="1800" b="1" spc="-10" dirty="0">
                <a:solidFill>
                  <a:srgbClr val="630833"/>
                </a:solidFill>
                <a:latin typeface="Arial"/>
                <a:cs typeface="Arial"/>
              </a:rPr>
              <a:t>instructions appropriées </a:t>
            </a:r>
            <a:r>
              <a:rPr sz="1800" b="1" spc="-25" dirty="0">
                <a:solidFill>
                  <a:srgbClr val="630833"/>
                </a:solidFill>
                <a:latin typeface="Arial"/>
                <a:cs typeface="Arial"/>
              </a:rPr>
              <a:t>aux </a:t>
            </a:r>
            <a:r>
              <a:rPr sz="1800" b="1" spc="-10" dirty="0">
                <a:solidFill>
                  <a:srgbClr val="630833"/>
                </a:solidFill>
                <a:latin typeface="Arial"/>
                <a:cs typeface="Arial"/>
              </a:rPr>
              <a:t>travailleurs</a:t>
            </a:r>
            <a:endParaRPr sz="180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19</a:t>
            </a:fld>
            <a:endParaRPr spc="-2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710" y="244856"/>
            <a:ext cx="11384280" cy="696595"/>
          </a:xfrm>
          <a:prstGeom prst="rect">
            <a:avLst/>
          </a:prstGeom>
        </p:spPr>
        <p:txBody>
          <a:bodyPr vert="horz" wrap="square" lIns="0" tIns="12700" rIns="0" bIns="0" rtlCol="0">
            <a:spAutoFit/>
          </a:bodyPr>
          <a:lstStyle/>
          <a:p>
            <a:pPr marL="12700" algn="ctr">
              <a:lnSpc>
                <a:spcPct val="100000"/>
              </a:lnSpc>
              <a:spcBef>
                <a:spcPts val="100"/>
              </a:spcBef>
            </a:pPr>
            <a:r>
              <a:rPr lang="fr-FR" spc="-40" dirty="0" err="1"/>
              <a:t>Occupational</a:t>
            </a:r>
            <a:r>
              <a:rPr lang="fr-FR" spc="-40" dirty="0"/>
              <a:t> </a:t>
            </a:r>
            <a:r>
              <a:rPr lang="fr-FR" spc="-40" dirty="0" err="1"/>
              <a:t>risk</a:t>
            </a:r>
            <a:r>
              <a:rPr lang="fr-FR" spc="-40" dirty="0"/>
              <a:t> </a:t>
            </a:r>
            <a:r>
              <a:rPr lang="fr-FR" spc="-40" dirty="0" err="1"/>
              <a:t>prevention</a:t>
            </a:r>
            <a:r>
              <a:rPr lang="fr-FR" spc="-40" dirty="0"/>
              <a:t> </a:t>
            </a:r>
            <a:r>
              <a:rPr lang="fr-FR" spc="-40" dirty="0" err="1"/>
              <a:t>approach</a:t>
            </a:r>
            <a:endParaRPr lang="fr-FR" spc="-40" dirty="0"/>
          </a:p>
        </p:txBody>
      </p:sp>
      <p:sp>
        <p:nvSpPr>
          <p:cNvPr id="3" name="object 3"/>
          <p:cNvSpPr txBox="1"/>
          <p:nvPr/>
        </p:nvSpPr>
        <p:spPr>
          <a:xfrm>
            <a:off x="533400" y="941451"/>
            <a:ext cx="11236325" cy="5253361"/>
          </a:xfrm>
          <a:prstGeom prst="rect">
            <a:avLst/>
          </a:prstGeom>
        </p:spPr>
        <p:txBody>
          <a:bodyPr vert="horz" wrap="square" lIns="0" tIns="92075" rIns="0" bIns="0" rtlCol="0">
            <a:spAutoFit/>
          </a:bodyPr>
          <a:lstStyle/>
          <a:p>
            <a:pPr marL="10795" marR="5080" algn="just">
              <a:lnSpc>
                <a:spcPct val="80000"/>
              </a:lnSpc>
              <a:spcBef>
                <a:spcPts val="725"/>
              </a:spcBef>
              <a:buClr>
                <a:srgbClr val="FF0000"/>
              </a:buClr>
              <a:buSzPct val="96153"/>
              <a:tabLst>
                <a:tab pos="240665" algn="l"/>
                <a:tab pos="306070" algn="l"/>
              </a:tabLst>
            </a:pPr>
            <a:r>
              <a:rPr lang="en-US" sz="2600" dirty="0" smtClean="0">
                <a:latin typeface="Calibri"/>
                <a:cs typeface="Calibri"/>
              </a:rPr>
              <a:t>To implement a prevention approach, it is necessary to rely on the 09 general principles of prevention.</a:t>
            </a:r>
          </a:p>
          <a:p>
            <a:pPr marL="240665" marR="5080" indent="-229870" algn="just">
              <a:lnSpc>
                <a:spcPct val="80000"/>
              </a:lnSpc>
              <a:spcBef>
                <a:spcPts val="725"/>
              </a:spcBef>
              <a:buClr>
                <a:srgbClr val="FF0000"/>
              </a:buClr>
              <a:buSzPct val="96153"/>
              <a:buFont typeface="Wingdings"/>
              <a:buChar char=""/>
              <a:tabLst>
                <a:tab pos="240665" algn="l"/>
                <a:tab pos="306070" algn="l"/>
              </a:tabLst>
            </a:pPr>
            <a:r>
              <a:rPr lang="en-US" sz="2600" dirty="0" smtClean="0">
                <a:solidFill>
                  <a:srgbClr val="FF0000"/>
                </a:solidFill>
                <a:latin typeface="Calibri"/>
                <a:cs typeface="Calibri"/>
              </a:rPr>
              <a:t>Avoid risks: </a:t>
            </a:r>
            <a:r>
              <a:rPr lang="en-US" sz="2600" dirty="0" smtClean="0">
                <a:latin typeface="Calibri"/>
                <a:cs typeface="Calibri"/>
              </a:rPr>
              <a:t>this means eliminating the hazard or exposure to the hazard. </a:t>
            </a:r>
            <a:r>
              <a:rPr lang="en-US" sz="2600" dirty="0" smtClean="0">
                <a:solidFill>
                  <a:srgbClr val="00B050"/>
                </a:solidFill>
                <a:latin typeface="Calibri"/>
                <a:cs typeface="Calibri"/>
              </a:rPr>
              <a:t>Example:</a:t>
            </a:r>
            <a:r>
              <a:rPr lang="en-US" sz="2600" dirty="0" smtClean="0">
                <a:latin typeface="Calibri"/>
                <a:cs typeface="Calibri"/>
              </a:rPr>
              <a:t> avoiding workers’ exposure to allergenic agents.</a:t>
            </a:r>
          </a:p>
          <a:p>
            <a:pPr marL="240665" marR="5080" indent="-229870" algn="just">
              <a:lnSpc>
                <a:spcPct val="80000"/>
              </a:lnSpc>
              <a:spcBef>
                <a:spcPts val="725"/>
              </a:spcBef>
              <a:buClr>
                <a:srgbClr val="FF0000"/>
              </a:buClr>
              <a:buSzPct val="96153"/>
              <a:buFont typeface="Wingdings"/>
              <a:buChar char=""/>
              <a:tabLst>
                <a:tab pos="240665" algn="l"/>
                <a:tab pos="306070" algn="l"/>
              </a:tabLst>
            </a:pPr>
            <a:r>
              <a:rPr lang="en-US" sz="2600" dirty="0" smtClean="0">
                <a:solidFill>
                  <a:srgbClr val="FF0000"/>
                </a:solidFill>
                <a:latin typeface="Calibri"/>
                <a:cs typeface="Calibri"/>
              </a:rPr>
              <a:t>Assess risks that cannot be avoided: </a:t>
            </a:r>
            <a:r>
              <a:rPr lang="en-US" sz="2600" dirty="0" smtClean="0">
                <a:latin typeface="Calibri"/>
                <a:cs typeface="Calibri"/>
              </a:rPr>
              <a:t>this means evaluating exposure to the hazard and the level of risk in order to prioritize the preventive actions to be taken.</a:t>
            </a:r>
          </a:p>
          <a:p>
            <a:pPr marL="240665" marR="5080" indent="-229870" algn="just">
              <a:lnSpc>
                <a:spcPct val="80000"/>
              </a:lnSpc>
              <a:spcBef>
                <a:spcPts val="725"/>
              </a:spcBef>
              <a:buClr>
                <a:srgbClr val="FF0000"/>
              </a:buClr>
              <a:buSzPct val="96153"/>
              <a:buFont typeface="Wingdings"/>
              <a:buChar char=""/>
              <a:tabLst>
                <a:tab pos="240665" algn="l"/>
                <a:tab pos="306070" algn="l"/>
              </a:tabLst>
            </a:pPr>
            <a:r>
              <a:rPr lang="en-US" sz="2600" dirty="0" smtClean="0">
                <a:solidFill>
                  <a:srgbClr val="FF0000"/>
                </a:solidFill>
                <a:latin typeface="Calibri"/>
                <a:cs typeface="Calibri"/>
              </a:rPr>
              <a:t>Combat risks at the source: </a:t>
            </a:r>
            <a:r>
              <a:rPr lang="en-US" sz="2600" dirty="0" smtClean="0">
                <a:latin typeface="Calibri"/>
                <a:cs typeface="Calibri"/>
              </a:rPr>
              <a:t>this means integrating prevention as early as possible, particularly during the design of workplaces, equipment, or work procedures.</a:t>
            </a:r>
          </a:p>
          <a:p>
            <a:pPr marL="240665" marR="5080" indent="-229870" algn="just">
              <a:lnSpc>
                <a:spcPct val="80000"/>
              </a:lnSpc>
              <a:spcBef>
                <a:spcPts val="725"/>
              </a:spcBef>
              <a:buClr>
                <a:srgbClr val="FF0000"/>
              </a:buClr>
              <a:buSzPct val="96153"/>
              <a:buFont typeface="Wingdings"/>
              <a:buChar char=""/>
              <a:tabLst>
                <a:tab pos="240665" algn="l"/>
                <a:tab pos="306070" algn="l"/>
              </a:tabLst>
            </a:pPr>
            <a:r>
              <a:rPr lang="en-US" sz="2600" dirty="0" smtClean="0">
                <a:solidFill>
                  <a:srgbClr val="FF0000"/>
                </a:solidFill>
                <a:latin typeface="Calibri"/>
                <a:cs typeface="Calibri"/>
              </a:rPr>
              <a:t>Adapt work to the individual: </a:t>
            </a:r>
            <a:r>
              <a:rPr lang="en-US" sz="2600" dirty="0" smtClean="0">
                <a:latin typeface="Calibri"/>
                <a:cs typeface="Calibri"/>
              </a:rPr>
              <a:t>this means taking individual differences into account in order to reduce the effects of work on health. </a:t>
            </a:r>
            <a:r>
              <a:rPr lang="en-US" sz="2600" dirty="0" smtClean="0">
                <a:solidFill>
                  <a:srgbClr val="00B050"/>
                </a:solidFill>
                <a:latin typeface="Calibri"/>
                <a:cs typeface="Calibri"/>
              </a:rPr>
              <a:t>Example:</a:t>
            </a:r>
            <a:r>
              <a:rPr lang="en-US" sz="2600" dirty="0" smtClean="0">
                <a:latin typeface="Calibri"/>
                <a:cs typeface="Calibri"/>
              </a:rPr>
              <a:t> the risk assessment stage may reveal work surfaces with heights that are unsuitable for employees (causing significant strain and unnecessary effort). These work surfaces can be raised or lowered to reduce the risk of musculoskeletal disorders.</a:t>
            </a:r>
          </a:p>
        </p:txBody>
      </p:sp>
      <p:sp>
        <p:nvSpPr>
          <p:cNvPr id="5" name="object 5"/>
          <p:cNvSpPr txBox="1"/>
          <p:nvPr/>
        </p:nvSpPr>
        <p:spPr>
          <a:xfrm>
            <a:off x="11094211" y="6426504"/>
            <a:ext cx="180975"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71</a:t>
            </a:r>
            <a:endParaRPr sz="1200">
              <a:latin typeface="Calibri"/>
              <a:cs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3030" y="99441"/>
            <a:ext cx="10025938" cy="1205791"/>
          </a:xfrm>
          <a:prstGeom prst="rect">
            <a:avLst/>
          </a:prstGeom>
        </p:spPr>
        <p:txBody>
          <a:bodyPr vert="horz" wrap="square" lIns="0" tIns="523570" rIns="0" bIns="0" rtlCol="0">
            <a:spAutoFit/>
          </a:bodyPr>
          <a:lstStyle/>
          <a:p>
            <a:pPr marL="3134995">
              <a:lnSpc>
                <a:spcPct val="100000"/>
              </a:lnSpc>
              <a:spcBef>
                <a:spcPts val="105"/>
              </a:spcBef>
            </a:pPr>
            <a:r>
              <a:rPr lang="fr-FR" spc="-105" dirty="0" smtClean="0">
                <a:solidFill>
                  <a:srgbClr val="FF0000"/>
                </a:solidFill>
              </a:rPr>
              <a:t> </a:t>
            </a:r>
            <a:r>
              <a:rPr lang="fr-FR" spc="-105" dirty="0">
                <a:solidFill>
                  <a:srgbClr val="FF0000"/>
                </a:solidFill>
              </a:rPr>
              <a:t>Group </a:t>
            </a:r>
            <a:r>
              <a:rPr lang="fr-FR" spc="-105" dirty="0" err="1" smtClean="0">
                <a:solidFill>
                  <a:srgbClr val="FF0000"/>
                </a:solidFill>
              </a:rPr>
              <a:t>work</a:t>
            </a:r>
            <a:endParaRPr lang="fr-FR" spc="-105" dirty="0">
              <a:solidFill>
                <a:srgbClr val="FF0000"/>
              </a:solidFill>
            </a:endParaRPr>
          </a:p>
        </p:txBody>
      </p:sp>
      <p:sp>
        <p:nvSpPr>
          <p:cNvPr id="3" name="object 3"/>
          <p:cNvSpPr txBox="1"/>
          <p:nvPr/>
        </p:nvSpPr>
        <p:spPr>
          <a:xfrm>
            <a:off x="916939" y="1793493"/>
            <a:ext cx="10358120" cy="1279838"/>
          </a:xfrm>
          <a:prstGeom prst="rect">
            <a:avLst/>
          </a:prstGeom>
        </p:spPr>
        <p:txBody>
          <a:bodyPr vert="horz" wrap="square" lIns="0" tIns="60960" rIns="0" bIns="0" rtlCol="0">
            <a:spAutoFit/>
          </a:bodyPr>
          <a:lstStyle/>
          <a:p>
            <a:pPr marL="241300" marR="5080" indent="-233045" algn="just">
              <a:lnSpc>
                <a:spcPts val="3020"/>
              </a:lnSpc>
              <a:spcBef>
                <a:spcPts val="480"/>
              </a:spcBef>
              <a:buClr>
                <a:srgbClr val="FF0000"/>
              </a:buClr>
              <a:buSzPct val="96428"/>
              <a:buFont typeface="Wingdings"/>
              <a:buChar char=""/>
              <a:tabLst>
                <a:tab pos="241300" algn="l"/>
                <a:tab pos="294005" algn="l"/>
              </a:tabLst>
            </a:pPr>
            <a:r>
              <a:rPr sz="2800" dirty="0">
                <a:latin typeface="Calibri"/>
                <a:cs typeface="Calibri"/>
              </a:rPr>
              <a:t>	</a:t>
            </a:r>
            <a:r>
              <a:rPr lang="en-US" sz="2800" dirty="0" smtClean="0">
                <a:latin typeface="Calibri"/>
                <a:cs typeface="Calibri"/>
              </a:rPr>
              <a:t>To illustrate the prevention approach, present actions to be carried out for an activity of your choice by applying prevention concepts.</a:t>
            </a:r>
          </a:p>
          <a:p>
            <a:pPr marL="241300" marR="5080" indent="-233045" algn="just">
              <a:lnSpc>
                <a:spcPts val="3020"/>
              </a:lnSpc>
              <a:spcBef>
                <a:spcPts val="480"/>
              </a:spcBef>
              <a:buClr>
                <a:srgbClr val="FF0000"/>
              </a:buClr>
              <a:buSzPct val="96428"/>
              <a:buFont typeface="Wingdings"/>
              <a:buChar char=""/>
              <a:tabLst>
                <a:tab pos="241300" algn="l"/>
                <a:tab pos="294005" algn="l"/>
              </a:tabLst>
            </a:pPr>
            <a:r>
              <a:rPr lang="en-US" sz="2800" dirty="0" smtClean="0">
                <a:latin typeface="Calibri"/>
                <a:cs typeface="Calibri"/>
              </a:rPr>
              <a:t>Define the risk to be addressed.</a:t>
            </a:r>
          </a:p>
        </p:txBody>
      </p:sp>
      <p:pic>
        <p:nvPicPr>
          <p:cNvPr id="4" name="object 4"/>
          <p:cNvPicPr/>
          <p:nvPr/>
        </p:nvPicPr>
        <p:blipFill>
          <a:blip r:embed="rId2" cstate="print"/>
          <a:stretch>
            <a:fillRect/>
          </a:stretch>
        </p:blipFill>
        <p:spPr>
          <a:xfrm>
            <a:off x="4200144" y="3832499"/>
            <a:ext cx="3791711" cy="2888340"/>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20</a:t>
            </a:fld>
            <a:endParaRPr spc="-25"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91000" y="-70338"/>
            <a:ext cx="3786504" cy="696595"/>
          </a:xfrm>
          <a:prstGeom prst="rect">
            <a:avLst/>
          </a:prstGeom>
        </p:spPr>
        <p:txBody>
          <a:bodyPr vert="horz" wrap="square" lIns="0" tIns="12700" rIns="0" bIns="0" rtlCol="0">
            <a:spAutoFit/>
          </a:bodyPr>
          <a:lstStyle/>
          <a:p>
            <a:pPr marL="12700" algn="ctr">
              <a:lnSpc>
                <a:spcPct val="100000"/>
              </a:lnSpc>
              <a:spcBef>
                <a:spcPts val="100"/>
              </a:spcBef>
            </a:pPr>
            <a:r>
              <a:rPr lang="fr-FR" spc="-105" dirty="0">
                <a:solidFill>
                  <a:srgbClr val="FF0000"/>
                </a:solidFill>
              </a:rPr>
              <a:t>Group </a:t>
            </a:r>
            <a:r>
              <a:rPr lang="fr-FR" spc="-105" dirty="0" err="1">
                <a:solidFill>
                  <a:srgbClr val="FF0000"/>
                </a:solidFill>
              </a:rPr>
              <a:t>work</a:t>
            </a:r>
            <a:endParaRPr spc="-30" dirty="0">
              <a:solidFill>
                <a:srgbClr val="FF0000"/>
              </a:solidFill>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21</a:t>
            </a:fld>
            <a:endParaRPr spc="-25"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489" y="578943"/>
            <a:ext cx="10134599" cy="627436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727971"/>
            <a:ext cx="12027612" cy="5950988"/>
          </a:xfrm>
          <a:prstGeom prst="rect">
            <a:avLst/>
          </a:prstGeom>
        </p:spPr>
        <p:txBody>
          <a:bodyPr vert="horz" wrap="square" lIns="0" tIns="13335" rIns="0" bIns="0" rtlCol="0">
            <a:spAutoFit/>
          </a:bodyPr>
          <a:lstStyle/>
          <a:p>
            <a:pPr marL="469900" indent="-457200" algn="just">
              <a:lnSpc>
                <a:spcPts val="2650"/>
              </a:lnSpc>
              <a:spcBef>
                <a:spcPts val="105"/>
              </a:spcBef>
              <a:buFont typeface="Wingdings" panose="05000000000000000000" pitchFamily="2" charset="2"/>
              <a:buChar char="q"/>
              <a:tabLst>
                <a:tab pos="394970" algn="l"/>
                <a:tab pos="7583170" algn="l"/>
              </a:tabLst>
            </a:pPr>
            <a:r>
              <a:rPr lang="en-US" sz="2400" dirty="0" smtClean="0">
                <a:solidFill>
                  <a:srgbClr val="FF0000"/>
                </a:solidFill>
                <a:latin typeface="Calibri"/>
                <a:cs typeface="Calibri"/>
              </a:rPr>
              <a:t>Take account of technical progress: </a:t>
            </a:r>
            <a:r>
              <a:rPr lang="en-US" sz="2400" dirty="0" smtClean="0">
                <a:latin typeface="Calibri"/>
                <a:cs typeface="Calibri"/>
              </a:rPr>
              <a:t>this means adapting prevention measures to technical and organizational developments. </a:t>
            </a:r>
            <a:r>
              <a:rPr lang="en-US" sz="2400" dirty="0" smtClean="0">
                <a:solidFill>
                  <a:srgbClr val="00B050"/>
                </a:solidFill>
                <a:latin typeface="Calibri"/>
                <a:cs typeface="Calibri"/>
              </a:rPr>
              <a:t>Example: </a:t>
            </a:r>
            <a:r>
              <a:rPr lang="en-US" sz="2400" dirty="0" smtClean="0">
                <a:latin typeface="Calibri"/>
                <a:cs typeface="Calibri"/>
              </a:rPr>
              <a:t>instead of using a ladder to reach equipment located 8 m high, a lifting platform should be used, as it is a safer work-at-height machine equipped with a platform and requires wearing a safety harness.</a:t>
            </a:r>
          </a:p>
          <a:p>
            <a:pPr marL="469900" indent="-457200" algn="just">
              <a:lnSpc>
                <a:spcPts val="2650"/>
              </a:lnSpc>
              <a:spcBef>
                <a:spcPts val="105"/>
              </a:spcBef>
              <a:buFont typeface="Wingdings" panose="05000000000000000000" pitchFamily="2" charset="2"/>
              <a:buChar char="q"/>
              <a:tabLst>
                <a:tab pos="394970" algn="l"/>
                <a:tab pos="7583170" algn="l"/>
              </a:tabLst>
            </a:pPr>
            <a:r>
              <a:rPr lang="en-US" sz="2400" dirty="0" smtClean="0">
                <a:solidFill>
                  <a:srgbClr val="FF0000"/>
                </a:solidFill>
                <a:latin typeface="Calibri"/>
                <a:cs typeface="Calibri"/>
              </a:rPr>
              <a:t>Substitute hazardous materials or processes with non-hazardous or less hazardous alternatives: </a:t>
            </a:r>
            <a:r>
              <a:rPr lang="en-US" sz="2400" dirty="0" smtClean="0">
                <a:latin typeface="Calibri"/>
                <a:cs typeface="Calibri"/>
              </a:rPr>
              <a:t>this means avoiding the use of hazardous processes or products when the same result can be achieved with a method presenting fewer dangers. </a:t>
            </a:r>
            <a:r>
              <a:rPr lang="en-US" sz="2400" dirty="0" smtClean="0">
                <a:solidFill>
                  <a:srgbClr val="00B050"/>
                </a:solidFill>
                <a:latin typeface="Calibri"/>
                <a:cs typeface="Calibri"/>
              </a:rPr>
              <a:t>Example:</a:t>
            </a:r>
            <a:r>
              <a:rPr lang="en-US" sz="2400" dirty="0" smtClean="0">
                <a:latin typeface="Calibri"/>
                <a:cs typeface="Calibri"/>
              </a:rPr>
              <a:t> replacing a product classified as carcinogenic with a product that is only irritating.</a:t>
            </a:r>
          </a:p>
          <a:p>
            <a:pPr marL="469900" indent="-457200" algn="just">
              <a:lnSpc>
                <a:spcPts val="2650"/>
              </a:lnSpc>
              <a:spcBef>
                <a:spcPts val="105"/>
              </a:spcBef>
              <a:buFont typeface="Wingdings" panose="05000000000000000000" pitchFamily="2" charset="2"/>
              <a:buChar char="q"/>
              <a:tabLst>
                <a:tab pos="394970" algn="l"/>
                <a:tab pos="7583170" algn="l"/>
              </a:tabLst>
            </a:pPr>
            <a:r>
              <a:rPr lang="en-US" sz="2400" dirty="0" smtClean="0">
                <a:solidFill>
                  <a:srgbClr val="FF0000"/>
                </a:solidFill>
                <a:latin typeface="Calibri"/>
                <a:cs typeface="Calibri"/>
              </a:rPr>
              <a:t>Plan prevention: </a:t>
            </a:r>
            <a:r>
              <a:rPr lang="en-US" sz="2400" dirty="0" smtClean="0">
                <a:latin typeface="Calibri"/>
                <a:cs typeface="Calibri"/>
              </a:rPr>
              <a:t>this includes work organization, working conditions, social relations, and environmental aspects. </a:t>
            </a:r>
            <a:r>
              <a:rPr lang="en-US" sz="2400" dirty="0" smtClean="0">
                <a:solidFill>
                  <a:srgbClr val="00B050"/>
                </a:solidFill>
                <a:latin typeface="Calibri"/>
                <a:cs typeface="Calibri"/>
              </a:rPr>
              <a:t>Example:</a:t>
            </a:r>
            <a:r>
              <a:rPr lang="en-US" sz="2400" dirty="0" smtClean="0">
                <a:latin typeface="Calibri"/>
                <a:cs typeface="Calibri"/>
              </a:rPr>
              <a:t> implementing a health and safety policy within the company, procedures, and other preventive measures.</a:t>
            </a:r>
          </a:p>
          <a:p>
            <a:pPr marL="469900" indent="-457200" algn="just">
              <a:lnSpc>
                <a:spcPts val="2650"/>
              </a:lnSpc>
              <a:spcBef>
                <a:spcPts val="105"/>
              </a:spcBef>
              <a:buFont typeface="Wingdings" panose="05000000000000000000" pitchFamily="2" charset="2"/>
              <a:buChar char="q"/>
              <a:tabLst>
                <a:tab pos="394970" algn="l"/>
                <a:tab pos="7583170" algn="l"/>
              </a:tabLst>
            </a:pPr>
            <a:r>
              <a:rPr lang="en-US" sz="2400" dirty="0" smtClean="0">
                <a:solidFill>
                  <a:srgbClr val="FF0000"/>
                </a:solidFill>
                <a:latin typeface="Calibri"/>
                <a:cs typeface="Calibri"/>
              </a:rPr>
              <a:t>Give priority to collective protection measures</a:t>
            </a:r>
            <a:r>
              <a:rPr lang="en-US" sz="2400" dirty="0" smtClean="0">
                <a:latin typeface="Calibri"/>
                <a:cs typeface="Calibri"/>
              </a:rPr>
              <a:t>, and use individual protective equipment only as a complement when collective protection proves insufficient. </a:t>
            </a:r>
            <a:r>
              <a:rPr lang="en-US" sz="2400" dirty="0" smtClean="0">
                <a:solidFill>
                  <a:srgbClr val="00B050"/>
                </a:solidFill>
                <a:latin typeface="Calibri"/>
                <a:cs typeface="Calibri"/>
              </a:rPr>
              <a:t>Example:</a:t>
            </a:r>
            <a:r>
              <a:rPr lang="en-US" sz="2400" dirty="0" smtClean="0">
                <a:latin typeface="Calibri"/>
                <a:cs typeface="Calibri"/>
              </a:rPr>
              <a:t> it is better to isolate the motor of a noisy machine than to require all workers to wear individual hearing protection.</a:t>
            </a:r>
          </a:p>
          <a:p>
            <a:pPr marL="355600" indent="-342900" algn="just">
              <a:lnSpc>
                <a:spcPts val="2650"/>
              </a:lnSpc>
              <a:spcBef>
                <a:spcPts val="105"/>
              </a:spcBef>
              <a:buFont typeface="Wingdings" panose="05000000000000000000" pitchFamily="2" charset="2"/>
              <a:buChar char="q"/>
              <a:tabLst>
                <a:tab pos="394970" algn="l"/>
                <a:tab pos="7583170" algn="l"/>
              </a:tabLst>
            </a:pPr>
            <a:r>
              <a:rPr lang="en-US" sz="2400" dirty="0" smtClean="0">
                <a:solidFill>
                  <a:srgbClr val="FF0000"/>
                </a:solidFill>
                <a:latin typeface="Calibri"/>
                <a:cs typeface="Calibri"/>
              </a:rPr>
              <a:t>Giving employees appropriate instructions </a:t>
            </a:r>
            <a:r>
              <a:rPr lang="en-US" sz="2400" dirty="0" smtClean="0">
                <a:latin typeface="Calibri"/>
                <a:cs typeface="Calibri"/>
              </a:rPr>
              <a:t>means training and informing them so that they are aware of the risks and the prevention measures.</a:t>
            </a:r>
          </a:p>
        </p:txBody>
      </p:sp>
      <p:sp>
        <p:nvSpPr>
          <p:cNvPr id="5" name="object 5"/>
          <p:cNvSpPr txBox="1"/>
          <p:nvPr/>
        </p:nvSpPr>
        <p:spPr>
          <a:xfrm>
            <a:off x="11094211" y="6426504"/>
            <a:ext cx="180975" cy="208915"/>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72</a:t>
            </a:r>
            <a:endParaRPr sz="1200">
              <a:latin typeface="Calibri"/>
              <a:cs typeface="Calibri"/>
            </a:endParaRPr>
          </a:p>
        </p:txBody>
      </p:sp>
      <p:sp>
        <p:nvSpPr>
          <p:cNvPr id="6" name="object 6"/>
          <p:cNvSpPr txBox="1">
            <a:spLocks noGrp="1"/>
          </p:cNvSpPr>
          <p:nvPr>
            <p:ph type="title"/>
          </p:nvPr>
        </p:nvSpPr>
        <p:spPr>
          <a:xfrm>
            <a:off x="133012" y="0"/>
            <a:ext cx="11384280" cy="696595"/>
          </a:xfrm>
          <a:prstGeom prst="rect">
            <a:avLst/>
          </a:prstGeom>
        </p:spPr>
        <p:txBody>
          <a:bodyPr vert="horz" wrap="square" lIns="0" tIns="12700" rIns="0" bIns="0" rtlCol="0">
            <a:spAutoFit/>
          </a:bodyPr>
          <a:lstStyle/>
          <a:p>
            <a:pPr marL="12700" algn="ctr">
              <a:lnSpc>
                <a:spcPct val="100000"/>
              </a:lnSpc>
              <a:spcBef>
                <a:spcPts val="100"/>
              </a:spcBef>
            </a:pPr>
            <a:r>
              <a:rPr lang="fr-FR" spc="-40" dirty="0" err="1"/>
              <a:t>Occupational</a:t>
            </a:r>
            <a:r>
              <a:rPr lang="fr-FR" spc="-40" dirty="0"/>
              <a:t> </a:t>
            </a:r>
            <a:r>
              <a:rPr lang="fr-FR" spc="-40" dirty="0" err="1"/>
              <a:t>risk</a:t>
            </a:r>
            <a:r>
              <a:rPr lang="fr-FR" spc="-40" dirty="0"/>
              <a:t> </a:t>
            </a:r>
            <a:r>
              <a:rPr lang="fr-FR" spc="-40" dirty="0" err="1"/>
              <a:t>prevention</a:t>
            </a:r>
            <a:r>
              <a:rPr lang="fr-FR" spc="-40" dirty="0"/>
              <a:t> </a:t>
            </a:r>
            <a:r>
              <a:rPr lang="fr-FR" spc="-40" dirty="0" err="1"/>
              <a:t>approach</a:t>
            </a:r>
            <a:endParaRPr lang="fr-FR" spc="-4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24"/>
            <a:ext cx="12192000" cy="6864724"/>
          </a:xfrm>
          <a:prstGeom prst="rect">
            <a:avLst/>
          </a:prstGeom>
        </p:spPr>
      </p:pic>
    </p:spTree>
    <p:extLst>
      <p:ext uri="{BB962C8B-B14F-4D97-AF65-F5344CB8AC3E}">
        <p14:creationId xmlns:p14="http://schemas.microsoft.com/office/powerpoint/2010/main" val="3938920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780532" y="134112"/>
            <a:ext cx="6417945" cy="381000"/>
            <a:chOff x="5780532" y="134112"/>
            <a:chExt cx="6417945" cy="381000"/>
          </a:xfrm>
        </p:grpSpPr>
        <p:sp>
          <p:nvSpPr>
            <p:cNvPr id="3" name="object 3"/>
            <p:cNvSpPr/>
            <p:nvPr/>
          </p:nvSpPr>
          <p:spPr>
            <a:xfrm>
              <a:off x="5786628" y="140208"/>
              <a:ext cx="6405880" cy="368935"/>
            </a:xfrm>
            <a:custGeom>
              <a:avLst/>
              <a:gdLst/>
              <a:ahLst/>
              <a:cxnLst/>
              <a:rect l="l" t="t" r="r" b="b"/>
              <a:pathLst>
                <a:path w="6405880" h="368934">
                  <a:moveTo>
                    <a:pt x="6405372" y="0"/>
                  </a:moveTo>
                  <a:lnTo>
                    <a:pt x="0" y="0"/>
                  </a:lnTo>
                  <a:lnTo>
                    <a:pt x="0" y="368808"/>
                  </a:lnTo>
                  <a:lnTo>
                    <a:pt x="6405372" y="368808"/>
                  </a:lnTo>
                  <a:lnTo>
                    <a:pt x="6405372" y="0"/>
                  </a:lnTo>
                  <a:close/>
                </a:path>
              </a:pathLst>
            </a:custGeom>
            <a:solidFill>
              <a:srgbClr val="EC7C30"/>
            </a:solidFill>
          </p:spPr>
          <p:txBody>
            <a:bodyPr wrap="square" lIns="0" tIns="0" rIns="0" bIns="0" rtlCol="0"/>
            <a:lstStyle/>
            <a:p>
              <a:endParaRPr/>
            </a:p>
          </p:txBody>
        </p:sp>
        <p:sp>
          <p:nvSpPr>
            <p:cNvPr id="4" name="object 4"/>
            <p:cNvSpPr/>
            <p:nvPr/>
          </p:nvSpPr>
          <p:spPr>
            <a:xfrm>
              <a:off x="5786628" y="140208"/>
              <a:ext cx="6405880" cy="368935"/>
            </a:xfrm>
            <a:custGeom>
              <a:avLst/>
              <a:gdLst/>
              <a:ahLst/>
              <a:cxnLst/>
              <a:rect l="l" t="t" r="r" b="b"/>
              <a:pathLst>
                <a:path w="6405880" h="368934">
                  <a:moveTo>
                    <a:pt x="6405372" y="0"/>
                  </a:moveTo>
                  <a:lnTo>
                    <a:pt x="0" y="0"/>
                  </a:lnTo>
                  <a:lnTo>
                    <a:pt x="0" y="368808"/>
                  </a:lnTo>
                  <a:lnTo>
                    <a:pt x="6405372" y="368808"/>
                  </a:lnTo>
                </a:path>
              </a:pathLst>
            </a:custGeom>
            <a:ln w="12192">
              <a:solidFill>
                <a:srgbClr val="AD5A20"/>
              </a:solidFill>
            </a:ln>
          </p:spPr>
          <p:txBody>
            <a:bodyPr wrap="square" lIns="0" tIns="0" rIns="0" bIns="0" rtlCol="0"/>
            <a:lstStyle/>
            <a:p>
              <a:endParaRPr/>
            </a:p>
          </p:txBody>
        </p:sp>
      </p:grpSp>
      <p:sp>
        <p:nvSpPr>
          <p:cNvPr id="5" name="object 5"/>
          <p:cNvSpPr txBox="1"/>
          <p:nvPr/>
        </p:nvSpPr>
        <p:spPr>
          <a:xfrm>
            <a:off x="5792723" y="157988"/>
            <a:ext cx="6399530" cy="299720"/>
          </a:xfrm>
          <a:prstGeom prst="rect">
            <a:avLst/>
          </a:prstGeom>
        </p:spPr>
        <p:txBody>
          <a:bodyPr vert="horz" wrap="square" lIns="0" tIns="12700" rIns="0" bIns="0" rtlCol="0">
            <a:spAutoFit/>
          </a:bodyPr>
          <a:lstStyle/>
          <a:p>
            <a:pPr marL="86360">
              <a:lnSpc>
                <a:spcPct val="100000"/>
              </a:lnSpc>
              <a:spcBef>
                <a:spcPts val="100"/>
              </a:spcBef>
            </a:pPr>
            <a:r>
              <a:rPr sz="1800" b="1" dirty="0">
                <a:solidFill>
                  <a:srgbClr val="FFFFFF"/>
                </a:solidFill>
                <a:latin typeface="Calibri"/>
                <a:cs typeface="Calibri"/>
              </a:rPr>
              <a:t>1.</a:t>
            </a:r>
            <a:r>
              <a:rPr sz="1800" b="1" spc="-35" dirty="0">
                <a:solidFill>
                  <a:srgbClr val="FFFFFF"/>
                </a:solidFill>
                <a:latin typeface="Calibri"/>
                <a:cs typeface="Calibri"/>
              </a:rPr>
              <a:t> </a:t>
            </a:r>
            <a:r>
              <a:rPr lang="fr-FR" b="1" dirty="0" err="1" smtClean="0">
                <a:solidFill>
                  <a:srgbClr val="FFFFFF"/>
                </a:solidFill>
                <a:latin typeface="Calibri"/>
                <a:cs typeface="Calibri"/>
              </a:rPr>
              <a:t>Avoid</a:t>
            </a:r>
            <a:r>
              <a:rPr sz="1800" b="1" spc="-50" dirty="0" smtClean="0">
                <a:solidFill>
                  <a:srgbClr val="FFFFFF"/>
                </a:solidFill>
                <a:latin typeface="Calibri"/>
                <a:cs typeface="Calibri"/>
              </a:rPr>
              <a:t> </a:t>
            </a:r>
            <a:r>
              <a:rPr sz="1800" b="1" spc="-10" dirty="0" err="1" smtClean="0">
                <a:solidFill>
                  <a:srgbClr val="FFFFFF"/>
                </a:solidFill>
                <a:latin typeface="Calibri"/>
                <a:cs typeface="Calibri"/>
              </a:rPr>
              <a:t>ris</a:t>
            </a:r>
            <a:r>
              <a:rPr lang="fr-FR" sz="1800" b="1" spc="-10" dirty="0" err="1" smtClean="0">
                <a:solidFill>
                  <a:srgbClr val="FFFFFF"/>
                </a:solidFill>
                <a:latin typeface="Calibri"/>
                <a:cs typeface="Calibri"/>
              </a:rPr>
              <a:t>ks</a:t>
            </a:r>
            <a:endParaRPr sz="1800" dirty="0">
              <a:latin typeface="Calibri"/>
              <a:cs typeface="Calibri"/>
            </a:endParaRPr>
          </a:p>
        </p:txBody>
      </p:sp>
      <p:grpSp>
        <p:nvGrpSpPr>
          <p:cNvPr id="6" name="object 6"/>
          <p:cNvGrpSpPr/>
          <p:nvPr/>
        </p:nvGrpSpPr>
        <p:grpSpPr>
          <a:xfrm>
            <a:off x="6109715" y="708630"/>
            <a:ext cx="6082665" cy="6056630"/>
            <a:chOff x="6109715" y="708630"/>
            <a:chExt cx="6082665" cy="6056630"/>
          </a:xfrm>
        </p:grpSpPr>
        <p:pic>
          <p:nvPicPr>
            <p:cNvPr id="7" name="object 7"/>
            <p:cNvPicPr/>
            <p:nvPr/>
          </p:nvPicPr>
          <p:blipFill>
            <a:blip r:embed="rId2" cstate="print"/>
            <a:stretch>
              <a:fillRect/>
            </a:stretch>
          </p:blipFill>
          <p:spPr>
            <a:xfrm>
              <a:off x="6109715" y="5652484"/>
              <a:ext cx="6082284" cy="1112499"/>
            </a:xfrm>
            <a:prstGeom prst="rect">
              <a:avLst/>
            </a:prstGeom>
          </p:spPr>
        </p:pic>
        <p:pic>
          <p:nvPicPr>
            <p:cNvPr id="8" name="object 8"/>
            <p:cNvPicPr/>
            <p:nvPr/>
          </p:nvPicPr>
          <p:blipFill>
            <a:blip r:embed="rId3" cstate="print"/>
            <a:stretch>
              <a:fillRect/>
            </a:stretch>
          </p:blipFill>
          <p:spPr>
            <a:xfrm>
              <a:off x="6109715" y="3148607"/>
              <a:ext cx="6082284" cy="2596872"/>
            </a:xfrm>
            <a:prstGeom prst="rect">
              <a:avLst/>
            </a:prstGeom>
          </p:spPr>
        </p:pic>
        <p:pic>
          <p:nvPicPr>
            <p:cNvPr id="9" name="object 9"/>
            <p:cNvPicPr/>
            <p:nvPr/>
          </p:nvPicPr>
          <p:blipFill>
            <a:blip r:embed="rId4" cstate="print"/>
            <a:stretch>
              <a:fillRect/>
            </a:stretch>
          </p:blipFill>
          <p:spPr>
            <a:xfrm>
              <a:off x="6109715" y="708630"/>
              <a:ext cx="6082284" cy="2595401"/>
            </a:xfrm>
            <a:prstGeom prst="rect">
              <a:avLst/>
            </a:prstGeom>
          </p:spPr>
        </p:pic>
      </p:grpSp>
      <p:grpSp>
        <p:nvGrpSpPr>
          <p:cNvPr id="10" name="object 10"/>
          <p:cNvGrpSpPr/>
          <p:nvPr/>
        </p:nvGrpSpPr>
        <p:grpSpPr>
          <a:xfrm>
            <a:off x="24383" y="196575"/>
            <a:ext cx="4958715" cy="6568440"/>
            <a:chOff x="24383" y="196575"/>
            <a:chExt cx="4958715" cy="6568440"/>
          </a:xfrm>
        </p:grpSpPr>
        <p:pic>
          <p:nvPicPr>
            <p:cNvPr id="11" name="object 11"/>
            <p:cNvPicPr/>
            <p:nvPr/>
          </p:nvPicPr>
          <p:blipFill>
            <a:blip r:embed="rId5" cstate="print"/>
            <a:stretch>
              <a:fillRect/>
            </a:stretch>
          </p:blipFill>
          <p:spPr>
            <a:xfrm>
              <a:off x="24383" y="4411959"/>
              <a:ext cx="4958230" cy="2352862"/>
            </a:xfrm>
            <a:prstGeom prst="rect">
              <a:avLst/>
            </a:prstGeom>
          </p:spPr>
        </p:pic>
        <p:pic>
          <p:nvPicPr>
            <p:cNvPr id="12" name="object 12"/>
            <p:cNvPicPr/>
            <p:nvPr/>
          </p:nvPicPr>
          <p:blipFill>
            <a:blip r:embed="rId6" cstate="print"/>
            <a:stretch>
              <a:fillRect/>
            </a:stretch>
          </p:blipFill>
          <p:spPr>
            <a:xfrm>
              <a:off x="24383" y="196575"/>
              <a:ext cx="4958230" cy="4280936"/>
            </a:xfrm>
            <a:prstGeom prst="rect">
              <a:avLst/>
            </a:prstGeom>
          </p:spPr>
        </p:pic>
      </p:grpSp>
      <p:sp>
        <p:nvSpPr>
          <p:cNvPr id="13" name="object 13"/>
          <p:cNvSpPr txBox="1">
            <a:spLocks noGrp="1"/>
          </p:cNvSpPr>
          <p:nvPr>
            <p:ph type="title"/>
          </p:nvPr>
        </p:nvSpPr>
        <p:spPr>
          <a:xfrm>
            <a:off x="167131" y="189357"/>
            <a:ext cx="4745355" cy="936154"/>
          </a:xfrm>
          <a:prstGeom prst="rect">
            <a:avLst/>
          </a:prstGeom>
        </p:spPr>
        <p:txBody>
          <a:bodyPr vert="horz" wrap="square" lIns="0" tIns="12700" rIns="0" bIns="0" rtlCol="0">
            <a:spAutoFit/>
          </a:bodyPr>
          <a:lstStyle/>
          <a:p>
            <a:pPr marL="12700" marR="5080" algn="ctr">
              <a:lnSpc>
                <a:spcPct val="100000"/>
              </a:lnSpc>
              <a:spcBef>
                <a:spcPts val="100"/>
              </a:spcBef>
            </a:pPr>
            <a:r>
              <a:rPr lang="en-US" sz="2000" b="1" dirty="0" smtClean="0">
                <a:solidFill>
                  <a:srgbClr val="FFFFFF"/>
                </a:solidFill>
                <a:latin typeface="Calibri"/>
                <a:cs typeface="Calibri"/>
              </a:rPr>
              <a:t>Absence </a:t>
            </a:r>
            <a:r>
              <a:rPr lang="en-US" sz="2000" b="1" dirty="0">
                <a:solidFill>
                  <a:srgbClr val="FFFFFF"/>
                </a:solidFill>
                <a:latin typeface="Calibri"/>
                <a:cs typeface="Calibri"/>
              </a:rPr>
              <a:t>of collective protection at the edge of a drop during the storage or removal of palletized products on the upper floor</a:t>
            </a:r>
            <a:r>
              <a:rPr lang="en-US" sz="2000" b="1" dirty="0" smtClean="0">
                <a:solidFill>
                  <a:srgbClr val="FFFFFF"/>
                </a:solidFill>
                <a:latin typeface="Calibri"/>
                <a:cs typeface="Calibri"/>
              </a:rPr>
              <a:t>.</a:t>
            </a:r>
            <a:endParaRPr lang="en-US" sz="2000" b="1" dirty="0">
              <a:solidFill>
                <a:srgbClr val="FFFFFF"/>
              </a:solidFill>
              <a:latin typeface="Calibri"/>
              <a:cs typeface="Calibri"/>
            </a:endParaRPr>
          </a:p>
        </p:txBody>
      </p:sp>
      <p:sp>
        <p:nvSpPr>
          <p:cNvPr id="14" name="object 14"/>
          <p:cNvSpPr txBox="1"/>
          <p:nvPr/>
        </p:nvSpPr>
        <p:spPr>
          <a:xfrm>
            <a:off x="5086858" y="5920232"/>
            <a:ext cx="1022857" cy="443070"/>
          </a:xfrm>
          <a:prstGeom prst="rect">
            <a:avLst/>
          </a:prstGeom>
        </p:spPr>
        <p:txBody>
          <a:bodyPr vert="horz" wrap="square" lIns="0" tIns="12065" rIns="0" bIns="0" rtlCol="0">
            <a:spAutoFit/>
          </a:bodyPr>
          <a:lstStyle/>
          <a:p>
            <a:pPr marL="12700">
              <a:lnSpc>
                <a:spcPct val="100000"/>
              </a:lnSpc>
              <a:spcBef>
                <a:spcPts val="95"/>
              </a:spcBef>
            </a:pPr>
            <a:r>
              <a:rPr lang="fr-FR" sz="2800" b="1" spc="-20" dirty="0" err="1" smtClean="0">
                <a:solidFill>
                  <a:srgbClr val="FF0000"/>
                </a:solidFill>
                <a:latin typeface="Calibri"/>
                <a:cs typeface="Calibri"/>
              </a:rPr>
              <a:t>Before</a:t>
            </a:r>
            <a:endParaRPr sz="2800" dirty="0">
              <a:latin typeface="Calibri"/>
              <a:cs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3819" y="242350"/>
            <a:ext cx="12108180" cy="6616065"/>
            <a:chOff x="83819" y="242350"/>
            <a:chExt cx="12108180" cy="6616065"/>
          </a:xfrm>
        </p:grpSpPr>
        <p:pic>
          <p:nvPicPr>
            <p:cNvPr id="3" name="object 3"/>
            <p:cNvPicPr/>
            <p:nvPr/>
          </p:nvPicPr>
          <p:blipFill>
            <a:blip r:embed="rId2" cstate="print"/>
            <a:stretch>
              <a:fillRect/>
            </a:stretch>
          </p:blipFill>
          <p:spPr>
            <a:xfrm>
              <a:off x="83819" y="242350"/>
              <a:ext cx="5124904" cy="6615649"/>
            </a:xfrm>
            <a:prstGeom prst="rect">
              <a:avLst/>
            </a:prstGeom>
          </p:spPr>
        </p:pic>
        <p:pic>
          <p:nvPicPr>
            <p:cNvPr id="4" name="object 4"/>
            <p:cNvPicPr/>
            <p:nvPr/>
          </p:nvPicPr>
          <p:blipFill>
            <a:blip r:embed="rId3" cstate="print"/>
            <a:stretch>
              <a:fillRect/>
            </a:stretch>
          </p:blipFill>
          <p:spPr>
            <a:xfrm>
              <a:off x="5209031" y="987540"/>
              <a:ext cx="6982579" cy="5852170"/>
            </a:xfrm>
            <a:prstGeom prst="rect">
              <a:avLst/>
            </a:prstGeom>
          </p:spPr>
        </p:pic>
        <p:pic>
          <p:nvPicPr>
            <p:cNvPr id="5" name="object 5"/>
            <p:cNvPicPr/>
            <p:nvPr/>
          </p:nvPicPr>
          <p:blipFill>
            <a:blip r:embed="rId4" cstate="print"/>
            <a:stretch>
              <a:fillRect/>
            </a:stretch>
          </p:blipFill>
          <p:spPr>
            <a:xfrm>
              <a:off x="5209031" y="435893"/>
              <a:ext cx="6982579" cy="626335"/>
            </a:xfrm>
            <a:prstGeom prst="rect">
              <a:avLst/>
            </a:prstGeom>
          </p:spPr>
        </p:pic>
      </p:grpSp>
      <p:sp>
        <p:nvSpPr>
          <p:cNvPr id="6" name="object 6"/>
          <p:cNvSpPr txBox="1"/>
          <p:nvPr/>
        </p:nvSpPr>
        <p:spPr>
          <a:xfrm>
            <a:off x="3316985" y="4960111"/>
            <a:ext cx="6027420" cy="843821"/>
          </a:xfrm>
          <a:prstGeom prst="rect">
            <a:avLst/>
          </a:prstGeom>
        </p:spPr>
        <p:txBody>
          <a:bodyPr vert="horz" wrap="square" lIns="0" tIns="12700" rIns="0" bIns="0" rtlCol="0">
            <a:spAutoFit/>
          </a:bodyPr>
          <a:lstStyle/>
          <a:p>
            <a:pPr marL="12065" marR="5080" indent="-2540" algn="ctr">
              <a:lnSpc>
                <a:spcPct val="100000"/>
              </a:lnSpc>
              <a:spcBef>
                <a:spcPts val="100"/>
              </a:spcBef>
            </a:pPr>
            <a:r>
              <a:rPr lang="en-US" sz="1800" b="1" spc="-10" dirty="0" smtClean="0">
                <a:solidFill>
                  <a:srgbClr val="FFFFFF"/>
                </a:solidFill>
                <a:latin typeface="Calibri"/>
                <a:cs typeface="Calibri"/>
              </a:rPr>
              <a:t>Installation of collective protection and implementation of a safety gate for storage/removal operations of palletized products on the upper floor.</a:t>
            </a:r>
            <a:endParaRPr lang="en-US" sz="1800" b="1" spc="-10" dirty="0">
              <a:solidFill>
                <a:srgbClr val="FFFFFF"/>
              </a:solidFill>
              <a:latin typeface="Calibri"/>
              <a:cs typeface="Calibri"/>
            </a:endParaRPr>
          </a:p>
        </p:txBody>
      </p:sp>
      <p:sp>
        <p:nvSpPr>
          <p:cNvPr id="7" name="object 7"/>
          <p:cNvSpPr/>
          <p:nvPr/>
        </p:nvSpPr>
        <p:spPr>
          <a:xfrm>
            <a:off x="5209032" y="0"/>
            <a:ext cx="6983095" cy="368935"/>
          </a:xfrm>
          <a:custGeom>
            <a:avLst/>
            <a:gdLst/>
            <a:ahLst/>
            <a:cxnLst/>
            <a:rect l="l" t="t" r="r" b="b"/>
            <a:pathLst>
              <a:path w="6983095" h="368935">
                <a:moveTo>
                  <a:pt x="6982967" y="0"/>
                </a:moveTo>
                <a:lnTo>
                  <a:pt x="0" y="0"/>
                </a:lnTo>
                <a:lnTo>
                  <a:pt x="0" y="368808"/>
                </a:lnTo>
                <a:lnTo>
                  <a:pt x="6982967" y="368808"/>
                </a:lnTo>
                <a:lnTo>
                  <a:pt x="6982967" y="0"/>
                </a:lnTo>
                <a:close/>
              </a:path>
            </a:pathLst>
          </a:custGeom>
          <a:solidFill>
            <a:srgbClr val="EC7C30"/>
          </a:solidFill>
        </p:spPr>
        <p:txBody>
          <a:bodyPr wrap="square" lIns="0" tIns="0" rIns="0" bIns="0" rtlCol="0"/>
          <a:lstStyle/>
          <a:p>
            <a:endParaRPr/>
          </a:p>
        </p:txBody>
      </p:sp>
      <p:sp>
        <p:nvSpPr>
          <p:cNvPr id="8" name="object 8"/>
          <p:cNvSpPr txBox="1">
            <a:spLocks noGrp="1"/>
          </p:cNvSpPr>
          <p:nvPr>
            <p:ph type="title"/>
          </p:nvPr>
        </p:nvSpPr>
        <p:spPr>
          <a:xfrm>
            <a:off x="5209032" y="0"/>
            <a:ext cx="6983095" cy="307777"/>
          </a:xfrm>
          <a:prstGeom prst="rect">
            <a:avLst/>
          </a:prstGeom>
          <a:ln w="12192">
            <a:solidFill>
              <a:srgbClr val="AD5A20"/>
            </a:solidFill>
          </a:ln>
        </p:spPr>
        <p:txBody>
          <a:bodyPr vert="horz" wrap="square" lIns="0" tIns="30480" rIns="0" bIns="0" rtlCol="0">
            <a:spAutoFit/>
          </a:bodyPr>
          <a:lstStyle/>
          <a:p>
            <a:pPr marL="92075">
              <a:lnSpc>
                <a:spcPct val="100000"/>
              </a:lnSpc>
              <a:spcBef>
                <a:spcPts val="240"/>
              </a:spcBef>
            </a:pPr>
            <a:r>
              <a:rPr sz="1800" b="1" dirty="0">
                <a:solidFill>
                  <a:srgbClr val="FFFFFF"/>
                </a:solidFill>
                <a:latin typeface="Calibri"/>
                <a:cs typeface="Calibri"/>
              </a:rPr>
              <a:t>1.</a:t>
            </a:r>
            <a:r>
              <a:rPr sz="1800" b="1" spc="-40" dirty="0">
                <a:solidFill>
                  <a:srgbClr val="FFFFFF"/>
                </a:solidFill>
                <a:latin typeface="Calibri"/>
                <a:cs typeface="Calibri"/>
              </a:rPr>
              <a:t> </a:t>
            </a:r>
            <a:r>
              <a:rPr lang="fr-FR" sz="1800" b="1" dirty="0" err="1" smtClean="0">
                <a:solidFill>
                  <a:srgbClr val="FFFFFF"/>
                </a:solidFill>
                <a:latin typeface="Calibri"/>
                <a:cs typeface="Calibri"/>
              </a:rPr>
              <a:t>Avoid</a:t>
            </a:r>
            <a:r>
              <a:rPr lang="fr-FR" sz="1800" b="1" dirty="0" smtClean="0">
                <a:solidFill>
                  <a:srgbClr val="FFFFFF"/>
                </a:solidFill>
                <a:latin typeface="Calibri"/>
                <a:cs typeface="Calibri"/>
              </a:rPr>
              <a:t> </a:t>
            </a:r>
            <a:r>
              <a:rPr sz="1800" b="1" spc="-10" dirty="0" err="1" smtClean="0">
                <a:solidFill>
                  <a:srgbClr val="FFFFFF"/>
                </a:solidFill>
                <a:latin typeface="Calibri"/>
                <a:cs typeface="Calibri"/>
              </a:rPr>
              <a:t>ris</a:t>
            </a:r>
            <a:r>
              <a:rPr lang="fr-FR" sz="1800" b="1" spc="-10" dirty="0" err="1" smtClean="0">
                <a:solidFill>
                  <a:srgbClr val="FFFFFF"/>
                </a:solidFill>
                <a:latin typeface="Calibri"/>
                <a:cs typeface="Calibri"/>
              </a:rPr>
              <a:t>ks</a:t>
            </a:r>
            <a:endParaRPr sz="1800" dirty="0">
              <a:latin typeface="Calibri"/>
              <a:cs typeface="Calibri"/>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6</a:t>
            </a:fld>
            <a:endParaRPr spc="-25"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52855" y="0"/>
            <a:ext cx="10600944" cy="6176772"/>
          </a:xfrm>
          <a:prstGeom prst="rect">
            <a:avLst/>
          </a:prstGeom>
        </p:spPr>
      </p:pic>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7</a:t>
            </a:fld>
            <a:endParaRPr spc="-2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412735" y="1400522"/>
            <a:ext cx="4741425" cy="5356893"/>
          </a:xfrm>
          <a:prstGeom prst="rect">
            <a:avLst/>
          </a:prstGeom>
        </p:spPr>
      </p:pic>
      <p:sp>
        <p:nvSpPr>
          <p:cNvPr id="3" name="object 3"/>
          <p:cNvSpPr txBox="1">
            <a:spLocks noGrp="1"/>
          </p:cNvSpPr>
          <p:nvPr>
            <p:ph type="title"/>
          </p:nvPr>
        </p:nvSpPr>
        <p:spPr>
          <a:xfrm>
            <a:off x="608177" y="357073"/>
            <a:ext cx="4511675" cy="30035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0000"/>
                </a:solidFill>
                <a:latin typeface="Calibri"/>
                <a:cs typeface="Calibri"/>
              </a:rPr>
              <a:t>2.</a:t>
            </a:r>
            <a:r>
              <a:rPr sz="1800" b="1" spc="-20" dirty="0">
                <a:solidFill>
                  <a:srgbClr val="000000"/>
                </a:solidFill>
                <a:latin typeface="Calibri"/>
                <a:cs typeface="Calibri"/>
              </a:rPr>
              <a:t> </a:t>
            </a:r>
            <a:r>
              <a:rPr lang="en-US" sz="1800" b="1" spc="-10" dirty="0">
                <a:solidFill>
                  <a:srgbClr val="000000"/>
                </a:solidFill>
                <a:latin typeface="Calibri"/>
                <a:cs typeface="Calibri"/>
              </a:rPr>
              <a:t>Assess risks that cannot be avoided</a:t>
            </a:r>
            <a:endParaRPr sz="1800" dirty="0">
              <a:latin typeface="Calibri"/>
              <a:cs typeface="Calibri"/>
            </a:endParaRPr>
          </a:p>
        </p:txBody>
      </p:sp>
      <p:sp>
        <p:nvSpPr>
          <p:cNvPr id="4" name="object 4"/>
          <p:cNvSpPr txBox="1"/>
          <p:nvPr/>
        </p:nvSpPr>
        <p:spPr>
          <a:xfrm>
            <a:off x="1426591" y="1927097"/>
            <a:ext cx="2709545" cy="997709"/>
          </a:xfrm>
          <a:prstGeom prst="rect">
            <a:avLst/>
          </a:prstGeom>
        </p:spPr>
        <p:txBody>
          <a:bodyPr vert="horz" wrap="square" lIns="0" tIns="12700" rIns="0" bIns="0" rtlCol="0">
            <a:spAutoFit/>
          </a:bodyPr>
          <a:lstStyle/>
          <a:p>
            <a:pPr marL="12700">
              <a:lnSpc>
                <a:spcPct val="100000"/>
              </a:lnSpc>
              <a:spcBef>
                <a:spcPts val="100"/>
              </a:spcBef>
            </a:pPr>
            <a:r>
              <a:rPr lang="en-US" sz="1800" b="1" dirty="0" smtClean="0">
                <a:latin typeface="Calibri"/>
                <a:cs typeface="Calibri"/>
              </a:rPr>
              <a:t>Hazardous phenomena:</a:t>
            </a:r>
          </a:p>
          <a:p>
            <a:pPr>
              <a:lnSpc>
                <a:spcPct val="100000"/>
              </a:lnSpc>
              <a:spcBef>
                <a:spcPts val="1210"/>
              </a:spcBef>
            </a:pPr>
            <a:endParaRPr sz="1800" dirty="0">
              <a:latin typeface="Calibri"/>
              <a:cs typeface="Calibri"/>
            </a:endParaRPr>
          </a:p>
          <a:p>
            <a:pPr marL="1083310">
              <a:lnSpc>
                <a:spcPct val="100000"/>
              </a:lnSpc>
              <a:spcBef>
                <a:spcPts val="5"/>
              </a:spcBef>
            </a:pPr>
            <a:r>
              <a:rPr lang="fr-FR" sz="1800" spc="-40" dirty="0" smtClean="0">
                <a:latin typeface="Times New Roman"/>
                <a:cs typeface="Times New Roman"/>
              </a:rPr>
              <a:t>Wood </a:t>
            </a:r>
            <a:r>
              <a:rPr lang="fr-FR" sz="1800" spc="-40" dirty="0" err="1" smtClean="0">
                <a:latin typeface="Times New Roman"/>
                <a:cs typeface="Times New Roman"/>
              </a:rPr>
              <a:t>dust</a:t>
            </a:r>
            <a:endParaRPr lang="fr-FR" sz="1800" spc="-40" dirty="0">
              <a:latin typeface="Times New Roman"/>
              <a:cs typeface="Times New Roman"/>
            </a:endParaRPr>
          </a:p>
        </p:txBody>
      </p:sp>
      <p:sp>
        <p:nvSpPr>
          <p:cNvPr id="5" name="object 5"/>
          <p:cNvSpPr txBox="1"/>
          <p:nvPr/>
        </p:nvSpPr>
        <p:spPr>
          <a:xfrm>
            <a:off x="2497327" y="4094429"/>
            <a:ext cx="1844039" cy="566822"/>
          </a:xfrm>
          <a:prstGeom prst="rect">
            <a:avLst/>
          </a:prstGeom>
        </p:spPr>
        <p:txBody>
          <a:bodyPr vert="horz" wrap="square" lIns="0" tIns="12700" rIns="0" bIns="0" rtlCol="0">
            <a:spAutoFit/>
          </a:bodyPr>
          <a:lstStyle/>
          <a:p>
            <a:pPr marL="12700">
              <a:lnSpc>
                <a:spcPct val="100000"/>
              </a:lnSpc>
              <a:spcBef>
                <a:spcPts val="100"/>
              </a:spcBef>
            </a:pPr>
            <a:r>
              <a:rPr lang="fr-FR" sz="1800" spc="-10" dirty="0" smtClean="0">
                <a:latin typeface="Times New Roman"/>
                <a:cs typeface="Times New Roman"/>
              </a:rPr>
              <a:t>Contact </a:t>
            </a:r>
            <a:r>
              <a:rPr lang="fr-FR" sz="1800" spc="-10" dirty="0" err="1" smtClean="0">
                <a:latin typeface="Times New Roman"/>
                <a:cs typeface="Times New Roman"/>
              </a:rPr>
              <a:t>with</a:t>
            </a:r>
            <a:r>
              <a:rPr lang="fr-FR" sz="1800" spc="-10" dirty="0" smtClean="0">
                <a:latin typeface="Times New Roman"/>
                <a:cs typeface="Times New Roman"/>
              </a:rPr>
              <a:t> the </a:t>
            </a:r>
            <a:r>
              <a:rPr lang="fr-FR" sz="1800" spc="-10" dirty="0" err="1" smtClean="0">
                <a:latin typeface="Times New Roman"/>
                <a:cs typeface="Times New Roman"/>
              </a:rPr>
              <a:t>blade</a:t>
            </a:r>
            <a:endParaRPr lang="fr-FR" sz="1800" spc="-10" dirty="0">
              <a:latin typeface="Times New Roman"/>
              <a:cs typeface="Times New Roman"/>
            </a:endParaRPr>
          </a:p>
        </p:txBody>
      </p:sp>
      <p:sp>
        <p:nvSpPr>
          <p:cNvPr id="6" name="object 6"/>
          <p:cNvSpPr/>
          <p:nvPr/>
        </p:nvSpPr>
        <p:spPr>
          <a:xfrm>
            <a:off x="4231894" y="2784855"/>
            <a:ext cx="6465570" cy="1716405"/>
          </a:xfrm>
          <a:custGeom>
            <a:avLst/>
            <a:gdLst/>
            <a:ahLst/>
            <a:cxnLst/>
            <a:rect l="l" t="t" r="r" b="b"/>
            <a:pathLst>
              <a:path w="6465570" h="1716404">
                <a:moveTo>
                  <a:pt x="5372735" y="1678686"/>
                </a:moveTo>
                <a:lnTo>
                  <a:pt x="5310886" y="1678686"/>
                </a:lnTo>
                <a:lnTo>
                  <a:pt x="5291810" y="1678686"/>
                </a:lnTo>
                <a:lnTo>
                  <a:pt x="5290439" y="1716151"/>
                </a:lnTo>
                <a:lnTo>
                  <a:pt x="5372735" y="1678686"/>
                </a:lnTo>
                <a:close/>
              </a:path>
              <a:path w="6465570" h="1716404">
                <a:moveTo>
                  <a:pt x="5406771" y="1663192"/>
                </a:moveTo>
                <a:lnTo>
                  <a:pt x="5294630" y="1601851"/>
                </a:lnTo>
                <a:lnTo>
                  <a:pt x="5293220" y="1640014"/>
                </a:lnTo>
                <a:lnTo>
                  <a:pt x="390398" y="1459484"/>
                </a:lnTo>
                <a:lnTo>
                  <a:pt x="388874" y="1497584"/>
                </a:lnTo>
                <a:lnTo>
                  <a:pt x="5291836" y="1677987"/>
                </a:lnTo>
                <a:lnTo>
                  <a:pt x="5310911" y="1677987"/>
                </a:lnTo>
                <a:lnTo>
                  <a:pt x="5374271" y="1677987"/>
                </a:lnTo>
                <a:lnTo>
                  <a:pt x="5406771" y="1663192"/>
                </a:lnTo>
                <a:close/>
              </a:path>
              <a:path w="6465570" h="1716404">
                <a:moveTo>
                  <a:pt x="6465062" y="1451229"/>
                </a:moveTo>
                <a:lnTo>
                  <a:pt x="6462547" y="1449197"/>
                </a:lnTo>
                <a:lnTo>
                  <a:pt x="6365748" y="1370584"/>
                </a:lnTo>
                <a:lnTo>
                  <a:pt x="6357518" y="1407858"/>
                </a:lnTo>
                <a:lnTo>
                  <a:pt x="8128" y="0"/>
                </a:lnTo>
                <a:lnTo>
                  <a:pt x="0" y="37084"/>
                </a:lnTo>
                <a:lnTo>
                  <a:pt x="6349301" y="1445082"/>
                </a:lnTo>
                <a:lnTo>
                  <a:pt x="6341110" y="1482217"/>
                </a:lnTo>
                <a:lnTo>
                  <a:pt x="6465062" y="1451229"/>
                </a:lnTo>
                <a:close/>
              </a:path>
            </a:pathLst>
          </a:custGeom>
          <a:solidFill>
            <a:srgbClr val="C00000"/>
          </a:solidFill>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8</a:t>
            </a:fld>
            <a:endParaRPr spc="-2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778751" y="730001"/>
            <a:ext cx="5387340" cy="5930265"/>
            <a:chOff x="6778751" y="730001"/>
            <a:chExt cx="5387340" cy="5930265"/>
          </a:xfrm>
        </p:grpSpPr>
        <p:pic>
          <p:nvPicPr>
            <p:cNvPr id="3" name="object 3"/>
            <p:cNvPicPr/>
            <p:nvPr/>
          </p:nvPicPr>
          <p:blipFill>
            <a:blip r:embed="rId2" cstate="print"/>
            <a:stretch>
              <a:fillRect/>
            </a:stretch>
          </p:blipFill>
          <p:spPr>
            <a:xfrm>
              <a:off x="7369428" y="6086843"/>
              <a:ext cx="4751096" cy="573036"/>
            </a:xfrm>
            <a:prstGeom prst="rect">
              <a:avLst/>
            </a:prstGeom>
          </p:spPr>
        </p:pic>
        <p:pic>
          <p:nvPicPr>
            <p:cNvPr id="4" name="object 4"/>
            <p:cNvPicPr/>
            <p:nvPr/>
          </p:nvPicPr>
          <p:blipFill>
            <a:blip r:embed="rId3" cstate="print"/>
            <a:stretch>
              <a:fillRect/>
            </a:stretch>
          </p:blipFill>
          <p:spPr>
            <a:xfrm>
              <a:off x="6778751" y="5155708"/>
              <a:ext cx="5387201" cy="930921"/>
            </a:xfrm>
            <a:prstGeom prst="rect">
              <a:avLst/>
            </a:prstGeom>
          </p:spPr>
        </p:pic>
        <p:pic>
          <p:nvPicPr>
            <p:cNvPr id="5" name="object 5"/>
            <p:cNvPicPr/>
            <p:nvPr/>
          </p:nvPicPr>
          <p:blipFill>
            <a:blip r:embed="rId4" cstate="print"/>
            <a:stretch>
              <a:fillRect/>
            </a:stretch>
          </p:blipFill>
          <p:spPr>
            <a:xfrm>
              <a:off x="6778751" y="4104115"/>
              <a:ext cx="5387201" cy="1129026"/>
            </a:xfrm>
            <a:prstGeom prst="rect">
              <a:avLst/>
            </a:prstGeom>
          </p:spPr>
        </p:pic>
        <p:pic>
          <p:nvPicPr>
            <p:cNvPr id="6" name="object 6"/>
            <p:cNvPicPr/>
            <p:nvPr/>
          </p:nvPicPr>
          <p:blipFill>
            <a:blip r:embed="rId5" cstate="print"/>
            <a:stretch>
              <a:fillRect/>
            </a:stretch>
          </p:blipFill>
          <p:spPr>
            <a:xfrm>
              <a:off x="7145580" y="2769088"/>
              <a:ext cx="5000560" cy="1334720"/>
            </a:xfrm>
            <a:prstGeom prst="rect">
              <a:avLst/>
            </a:prstGeom>
          </p:spPr>
        </p:pic>
        <p:pic>
          <p:nvPicPr>
            <p:cNvPr id="7" name="object 7"/>
            <p:cNvPicPr/>
            <p:nvPr/>
          </p:nvPicPr>
          <p:blipFill>
            <a:blip r:embed="rId6" cstate="print"/>
            <a:stretch>
              <a:fillRect/>
            </a:stretch>
          </p:blipFill>
          <p:spPr>
            <a:xfrm>
              <a:off x="6778751" y="730001"/>
              <a:ext cx="5387201" cy="2038738"/>
            </a:xfrm>
            <a:prstGeom prst="rect">
              <a:avLst/>
            </a:prstGeom>
          </p:spPr>
        </p:pic>
      </p:grpSp>
      <p:sp>
        <p:nvSpPr>
          <p:cNvPr id="8" name="object 8"/>
          <p:cNvSpPr txBox="1">
            <a:spLocks noGrp="1"/>
          </p:cNvSpPr>
          <p:nvPr>
            <p:ph type="title"/>
          </p:nvPr>
        </p:nvSpPr>
        <p:spPr>
          <a:xfrm>
            <a:off x="740460" y="330834"/>
            <a:ext cx="337566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0000"/>
                </a:solidFill>
                <a:latin typeface="Calibri"/>
                <a:cs typeface="Calibri"/>
              </a:rPr>
              <a:t>3.</a:t>
            </a:r>
            <a:r>
              <a:rPr sz="1800" b="1" spc="-20" dirty="0">
                <a:solidFill>
                  <a:srgbClr val="000000"/>
                </a:solidFill>
                <a:latin typeface="Calibri"/>
                <a:cs typeface="Calibri"/>
              </a:rPr>
              <a:t> </a:t>
            </a:r>
            <a:r>
              <a:rPr lang="en-US" sz="1800" b="1" dirty="0">
                <a:solidFill>
                  <a:srgbClr val="000000"/>
                </a:solidFill>
                <a:latin typeface="Calibri"/>
                <a:cs typeface="Calibri"/>
              </a:rPr>
              <a:t>Combat risks at the source</a:t>
            </a:r>
            <a:endParaRPr sz="1800" dirty="0">
              <a:latin typeface="Calibri"/>
              <a:cs typeface="Calibri"/>
            </a:endParaRPr>
          </a:p>
        </p:txBody>
      </p:sp>
      <p:sp>
        <p:nvSpPr>
          <p:cNvPr id="9" name="object 9"/>
          <p:cNvSpPr txBox="1"/>
          <p:nvPr/>
        </p:nvSpPr>
        <p:spPr>
          <a:xfrm>
            <a:off x="1211661" y="2032865"/>
            <a:ext cx="2955279" cy="1399101"/>
          </a:xfrm>
          <a:prstGeom prst="rect">
            <a:avLst/>
          </a:prstGeom>
        </p:spPr>
        <p:txBody>
          <a:bodyPr vert="horz" wrap="square" lIns="0" tIns="26670" rIns="0" bIns="0" rtlCol="0">
            <a:spAutoFit/>
          </a:bodyPr>
          <a:lstStyle/>
          <a:p>
            <a:pPr marL="12700" marR="1264920">
              <a:lnSpc>
                <a:spcPts val="2110"/>
              </a:lnSpc>
              <a:spcBef>
                <a:spcPts val="210"/>
              </a:spcBef>
            </a:pPr>
            <a:r>
              <a:rPr lang="fr-FR" sz="1800" b="1" dirty="0" err="1" smtClean="0">
                <a:solidFill>
                  <a:srgbClr val="1D487B"/>
                </a:solidFill>
                <a:latin typeface="Arial"/>
                <a:cs typeface="Arial"/>
              </a:rPr>
              <a:t>Measures</a:t>
            </a:r>
            <a:r>
              <a:rPr lang="fr-FR" sz="1800" b="1" dirty="0" smtClean="0">
                <a:solidFill>
                  <a:srgbClr val="1D487B"/>
                </a:solidFill>
                <a:latin typeface="Arial"/>
                <a:cs typeface="Arial"/>
              </a:rPr>
              <a:t> to </a:t>
            </a:r>
            <a:r>
              <a:rPr lang="fr-FR" sz="1800" b="1" dirty="0" err="1" smtClean="0">
                <a:solidFill>
                  <a:srgbClr val="1D487B"/>
                </a:solidFill>
                <a:latin typeface="Arial"/>
                <a:cs typeface="Arial"/>
              </a:rPr>
              <a:t>be</a:t>
            </a:r>
            <a:r>
              <a:rPr lang="fr-FR" sz="1800" b="1" dirty="0" smtClean="0">
                <a:solidFill>
                  <a:srgbClr val="1D487B"/>
                </a:solidFill>
                <a:latin typeface="Arial"/>
                <a:cs typeface="Arial"/>
              </a:rPr>
              <a:t> </a:t>
            </a:r>
            <a:r>
              <a:rPr lang="fr-FR" sz="1800" b="1" dirty="0" err="1" smtClean="0">
                <a:solidFill>
                  <a:srgbClr val="1D487B"/>
                </a:solidFill>
                <a:latin typeface="Arial"/>
                <a:cs typeface="Arial"/>
              </a:rPr>
              <a:t>taken</a:t>
            </a:r>
            <a:r>
              <a:rPr lang="fr-FR" sz="1800" b="1" dirty="0" smtClean="0">
                <a:solidFill>
                  <a:srgbClr val="1D487B"/>
                </a:solidFill>
                <a:latin typeface="Arial"/>
                <a:cs typeface="Arial"/>
              </a:rPr>
              <a:t>:</a:t>
            </a:r>
          </a:p>
          <a:p>
            <a:pPr marL="12700" marR="1264920">
              <a:lnSpc>
                <a:spcPts val="2110"/>
              </a:lnSpc>
              <a:spcBef>
                <a:spcPts val="210"/>
              </a:spcBef>
            </a:pPr>
            <a:r>
              <a:rPr lang="en-US" sz="1800" spc="-30" dirty="0" smtClean="0">
                <a:latin typeface="Times New Roman"/>
                <a:cs typeface="Times New Roman"/>
              </a:rPr>
              <a:t>Install a protective guard and a dust extraction system.</a:t>
            </a:r>
            <a:endParaRPr lang="en-US" sz="1800" spc="-30" dirty="0">
              <a:latin typeface="Times New Roman"/>
              <a:cs typeface="Times New Roman"/>
            </a:endParaRPr>
          </a:p>
        </p:txBody>
      </p:sp>
      <p:sp>
        <p:nvSpPr>
          <p:cNvPr id="10" name="object 10"/>
          <p:cNvSpPr txBox="1"/>
          <p:nvPr/>
        </p:nvSpPr>
        <p:spPr>
          <a:xfrm>
            <a:off x="1877060" y="4684521"/>
            <a:ext cx="1708150" cy="570413"/>
          </a:xfrm>
          <a:prstGeom prst="rect">
            <a:avLst/>
          </a:prstGeom>
        </p:spPr>
        <p:txBody>
          <a:bodyPr vert="horz" wrap="square" lIns="0" tIns="10795" rIns="0" bIns="0" rtlCol="0">
            <a:spAutoFit/>
          </a:bodyPr>
          <a:lstStyle/>
          <a:p>
            <a:pPr marL="12700" marR="5080">
              <a:lnSpc>
                <a:spcPct val="100600"/>
              </a:lnSpc>
              <a:spcBef>
                <a:spcPts val="85"/>
              </a:spcBef>
            </a:pPr>
            <a:r>
              <a:rPr lang="fr-FR" sz="1800" spc="-50" dirty="0" smtClean="0">
                <a:latin typeface="Times New Roman"/>
                <a:cs typeface="Times New Roman"/>
              </a:rPr>
              <a:t>Install the anti-</a:t>
            </a:r>
            <a:r>
              <a:rPr lang="fr-FR" sz="1800" spc="-50" dirty="0" err="1" smtClean="0">
                <a:latin typeface="Times New Roman"/>
                <a:cs typeface="Times New Roman"/>
              </a:rPr>
              <a:t>kickback</a:t>
            </a:r>
            <a:r>
              <a:rPr lang="fr-FR" sz="1800" spc="-50" dirty="0" smtClean="0">
                <a:latin typeface="Times New Roman"/>
                <a:cs typeface="Times New Roman"/>
              </a:rPr>
              <a:t> </a:t>
            </a:r>
            <a:r>
              <a:rPr lang="fr-FR" sz="1800" spc="-50" dirty="0" err="1" smtClean="0">
                <a:latin typeface="Times New Roman"/>
                <a:cs typeface="Times New Roman"/>
              </a:rPr>
              <a:t>device</a:t>
            </a:r>
            <a:endParaRPr lang="fr-FR" sz="1800" spc="-50" dirty="0">
              <a:latin typeface="Times New Roman"/>
              <a:cs typeface="Times New Roman"/>
            </a:endParaRPr>
          </a:p>
        </p:txBody>
      </p:sp>
      <p:sp>
        <p:nvSpPr>
          <p:cNvPr id="11" name="object 11"/>
          <p:cNvSpPr/>
          <p:nvPr/>
        </p:nvSpPr>
        <p:spPr>
          <a:xfrm>
            <a:off x="3483610" y="3047237"/>
            <a:ext cx="5433060" cy="2891155"/>
          </a:xfrm>
          <a:custGeom>
            <a:avLst/>
            <a:gdLst/>
            <a:ahLst/>
            <a:cxnLst/>
            <a:rect l="l" t="t" r="r" b="b"/>
            <a:pathLst>
              <a:path w="5433059" h="2891154">
                <a:moveTo>
                  <a:pt x="5299456" y="1622425"/>
                </a:moveTo>
                <a:lnTo>
                  <a:pt x="5289524" y="1613027"/>
                </a:lnTo>
                <a:lnTo>
                  <a:pt x="5206619" y="1534541"/>
                </a:lnTo>
                <a:lnTo>
                  <a:pt x="5195544" y="1571040"/>
                </a:lnTo>
                <a:lnTo>
                  <a:pt x="11049" y="0"/>
                </a:lnTo>
                <a:lnTo>
                  <a:pt x="0" y="36576"/>
                </a:lnTo>
                <a:lnTo>
                  <a:pt x="5184495" y="1607489"/>
                </a:lnTo>
                <a:lnTo>
                  <a:pt x="5173472" y="1643888"/>
                </a:lnTo>
                <a:lnTo>
                  <a:pt x="5299456" y="1622425"/>
                </a:lnTo>
                <a:close/>
              </a:path>
              <a:path w="5433059" h="2891154">
                <a:moveTo>
                  <a:pt x="5432806" y="2848914"/>
                </a:moveTo>
                <a:lnTo>
                  <a:pt x="5327015" y="2777274"/>
                </a:lnTo>
                <a:lnTo>
                  <a:pt x="5322011" y="2815044"/>
                </a:lnTo>
                <a:lnTo>
                  <a:pt x="430276" y="2168017"/>
                </a:lnTo>
                <a:lnTo>
                  <a:pt x="425196" y="2205863"/>
                </a:lnTo>
                <a:lnTo>
                  <a:pt x="5317020" y="2852826"/>
                </a:lnTo>
                <a:lnTo>
                  <a:pt x="5312029" y="2890583"/>
                </a:lnTo>
                <a:lnTo>
                  <a:pt x="5414251" y="2855315"/>
                </a:lnTo>
                <a:lnTo>
                  <a:pt x="5432806" y="2848914"/>
                </a:lnTo>
                <a:close/>
              </a:path>
            </a:pathLst>
          </a:custGeom>
          <a:solidFill>
            <a:srgbClr val="C00000"/>
          </a:solidFill>
        </p:spPr>
        <p:txBody>
          <a:bodyPr wrap="square" lIns="0" tIns="0" rIns="0" bIns="0" rtlCol="0"/>
          <a:lstStyle/>
          <a:p>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9</a:t>
            </a:fld>
            <a:endParaRPr spc="-2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2300</TotalTime>
  <Words>948</Words>
  <Application>Microsoft Office PowerPoint</Application>
  <PresentationFormat>Grand écran</PresentationFormat>
  <Paragraphs>99</Paragraphs>
  <Slides>21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21</vt:i4>
      </vt:variant>
    </vt:vector>
  </HeadingPairs>
  <TitlesOfParts>
    <vt:vector size="28" baseType="lpstr">
      <vt:lpstr>Arial</vt:lpstr>
      <vt:lpstr>Arial MT</vt:lpstr>
      <vt:lpstr>Calibri</vt:lpstr>
      <vt:lpstr>Calibri Light</vt:lpstr>
      <vt:lpstr>Times New Roman</vt:lpstr>
      <vt:lpstr>Wingdings</vt:lpstr>
      <vt:lpstr>Office Theme</vt:lpstr>
      <vt:lpstr>Subject content </vt:lpstr>
      <vt:lpstr>Occupational risk prevention approach</vt:lpstr>
      <vt:lpstr>Occupational risk prevention approach</vt:lpstr>
      <vt:lpstr>Présentation PowerPoint</vt:lpstr>
      <vt:lpstr>Absence of collective protection at the edge of a drop during the storage or removal of palletized products on the upper floor.</vt:lpstr>
      <vt:lpstr>1. Avoid risks</vt:lpstr>
      <vt:lpstr>Présentation PowerPoint</vt:lpstr>
      <vt:lpstr>2. Assess risks that cannot be avoided</vt:lpstr>
      <vt:lpstr>3. Combat risks at the source</vt:lpstr>
      <vt:lpstr>Présentation PowerPoint</vt:lpstr>
      <vt:lpstr>Présentation PowerPoint</vt:lpstr>
      <vt:lpstr>Présentation PowerPoint</vt:lpstr>
      <vt:lpstr>Présentation PowerPoint</vt:lpstr>
      <vt:lpstr>Présentation PowerPoint</vt:lpstr>
      <vt:lpstr>8. Implement collective protection measures, prioritizing them over personal protective equipment (PPE)</vt:lpstr>
      <vt:lpstr>Présentation PowerPoint</vt:lpstr>
      <vt:lpstr>Présentation PowerPoint</vt:lpstr>
      <vt:lpstr>exemples d'instructions</vt:lpstr>
      <vt:lpstr>Présentation PowerPoint</vt:lpstr>
      <vt:lpstr> Group work</vt:lpstr>
      <vt:lpstr>Group work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 Démarche d’évaluation des risques professionnels</dc:title>
  <dc:creator>dell</dc:creator>
  <cp:lastModifiedBy>dell</cp:lastModifiedBy>
  <cp:revision>201</cp:revision>
  <dcterms:created xsi:type="dcterms:W3CDTF">2025-01-08T06:18:33Z</dcterms:created>
  <dcterms:modified xsi:type="dcterms:W3CDTF">2026-04-26T22:35:38Z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2023-12-30T00:00:00Z</vt:filetime>
  </property>
  <property fmtid="{D5CDD505-2E9C-101B-9397-08002B2CF9AE}" pid="3" name="Creator">
    <vt:lpwstr>Microsoft® PowerPoint® 2016</vt:lpwstr>
  </property>
  <property fmtid="{D5CDD505-2E9C-101B-9397-08002B2CF9AE}" pid="4" name="LastSaved">
    <vt:filetime>2025-01-08T00:00:00Z</vt:filetime>
  </property>
  <property fmtid="{D5CDD505-2E9C-101B-9397-08002B2CF9AE}" pid="5" name="Producer">
    <vt:lpwstr>www.ilovepdf.com</vt:lpwstr>
  </property>
</Properties>
</file>