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</p:sldMasterIdLst>
  <p:notesMasterIdLst>
    <p:notesMasterId r:id="rId11"/>
  </p:notesMasterIdLst>
  <p:sldIdLst>
    <p:sldId id="497" r:id="rId4"/>
    <p:sldId id="425" r:id="rId5"/>
    <p:sldId id="426" r:id="rId6"/>
    <p:sldId id="427" r:id="rId7"/>
    <p:sldId id="428" r:id="rId8"/>
    <p:sldId id="429" r:id="rId9"/>
    <p:sldId id="43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5B2B07"/>
    <a:srgbClr val="D60093"/>
    <a:srgbClr val="E22A5A"/>
    <a:srgbClr val="1E0EF2"/>
    <a:srgbClr val="14099F"/>
    <a:srgbClr val="9751CB"/>
    <a:srgbClr val="160AB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2D08-5BF6-407A-87C2-5FDD8E53D127}" type="datetimeFigureOut">
              <a:rPr lang="fr-FR" smtClean="0"/>
              <a:t>26/04/2026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E2F06-D35A-4D3E-8141-881B79028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C5A2-4C2B-4935-95E0-C740873568D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660-B94D-42F5-8B09-0C6D63A80F4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9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4891-9442-4BB4-8A63-1AD90298ACA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1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9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5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1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35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E845-484D-40E3-930B-AA472497FE6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4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1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45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0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9967" y="2781301"/>
            <a:ext cx="5568951" cy="893763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7" y="3573464"/>
            <a:ext cx="5568951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691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2762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848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0651" y="3141663"/>
            <a:ext cx="4123267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7117" y="3141663"/>
            <a:ext cx="4123267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108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1296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9828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1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AE-528D-497E-ACCD-78914FFA8DA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7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3337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2604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054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952" y="2420939"/>
            <a:ext cx="2112433" cy="4319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90651" y="2420939"/>
            <a:ext cx="6134100" cy="4319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444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8B9-37EC-4117-B959-E6F84932A3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009C-2942-4FC1-9D99-B9DA3E295F9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A8BE-0103-40CB-954A-32C71B1CFA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28FA-1A8F-4910-8310-279B5D591A5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A3C-6F12-4064-9B10-2B8B27C85BFF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1939-5F9D-42BE-A0BF-BF5E07AC936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B2AF-5335-47E8-B499-CEAEC4BE0C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2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2420938"/>
            <a:ext cx="76792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3141663"/>
            <a:ext cx="844973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8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16307" y="2942666"/>
            <a:ext cx="6320118" cy="893763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1200" dirty="0" smtClean="0">
                <a:solidFill>
                  <a:srgbClr val="FFFFFF"/>
                </a:solidFill>
              </a:rPr>
              <a:t>TEXTES RÉGLEMENTAIRES RÉGISSANT LA SANTÉ ET LA SÉCURITÉ AU TRAVAIL</a:t>
            </a:r>
            <a:endParaRPr lang="en-GB" sz="3600" kern="1200" dirty="0">
              <a:solidFill>
                <a:srgbClr val="FFFFFF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543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36351"/>
            <a:ext cx="10515600" cy="503237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Loi n° 83-13 du 02 Juillet 83 </a:t>
            </a:r>
            <a:r>
              <a:rPr lang="fr-FR" b="1" dirty="0" smtClean="0"/>
              <a:t>portant réparation des accidents du travail et maladies professionnelles, modifiée par l’ordonnance n° 96-19 du 06 Juillet 1996.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Loi n° 85-05 du 16-02-1985 </a:t>
            </a:r>
            <a:r>
              <a:rPr lang="fr-FR" b="1" dirty="0" smtClean="0"/>
              <a:t>relative à la protection et à la promotion de la santé.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Loi n° 88-07 du 26 Janvier 88 </a:t>
            </a:r>
            <a:r>
              <a:rPr lang="fr-FR" b="1" dirty="0" smtClean="0"/>
              <a:t>relative à l’hygiène, la sécurité et la médecine du travail.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présidentiel n° 06-59 du 12 </a:t>
            </a:r>
            <a:r>
              <a:rPr lang="fr-FR" b="1" i="1" dirty="0" err="1" smtClean="0">
                <a:solidFill>
                  <a:srgbClr val="0000FF"/>
                </a:solidFill>
              </a:rPr>
              <a:t>Moharram</a:t>
            </a:r>
            <a:r>
              <a:rPr lang="fr-FR" b="1" i="1" dirty="0" smtClean="0">
                <a:solidFill>
                  <a:srgbClr val="0000FF"/>
                </a:solidFill>
              </a:rPr>
              <a:t> 1427 correspondant au 11 Février 2006</a:t>
            </a:r>
            <a:r>
              <a:rPr lang="fr-FR" b="1" dirty="0" smtClean="0"/>
              <a:t> portant ratification de la convention 155 concernant la sécurité, la santé des travailleurs et le milieu de travail, adoptée à Genève le 22 Juin 1981. </a:t>
            </a:r>
          </a:p>
          <a:p>
            <a:pPr marL="0" indent="0" algn="just">
              <a:buNone/>
            </a:pPr>
            <a:r>
              <a:rPr lang="fr-FR" b="1" dirty="0" smtClean="0"/>
              <a:t>  ( Articles 4,7,16)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Textes réglementaires régissant la santé et la sécurité au travail 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94EA-F562-4DBC-8903-B831C7D465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exécutif nº 05-08 du 8 Janvier 2005 </a:t>
            </a:r>
            <a:r>
              <a:rPr lang="fr-FR" b="1" dirty="0" smtClean="0"/>
              <a:t>relatif aux prescriptions particulières applicables aux substances, préparations ou produits dangereux en milieu de travail.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exécutif nº 05-09 du 8 Janvier 2005 </a:t>
            </a:r>
            <a:r>
              <a:rPr lang="fr-FR" b="1" dirty="0" smtClean="0"/>
              <a:t>relatif aux commissions paritaires et aux préposés à l'hygiène et à la sécurité.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exécutif n° 02-427 du 7 Décembre 2002 </a:t>
            </a:r>
            <a:r>
              <a:rPr lang="fr-FR" b="1" dirty="0" smtClean="0"/>
              <a:t>relatif aux conditions d'organisation de l'instruction, de l'information et de la formation des travailleurs dans le domaine de la prévention des risques professionnels.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Textes réglementaires régissant la santé et la sécurité au travail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94EA-F562-4DBC-8903-B831C7D465C8}" type="slidenum">
              <a:rPr lang="fr-FR" smtClean="0">
                <a:solidFill>
                  <a:srgbClr val="282F39">
                    <a:tint val="75000"/>
                  </a:srgbClr>
                </a:solidFill>
              </a:rPr>
              <a:pPr/>
              <a:t>3</a:t>
            </a:fld>
            <a:endParaRPr lang="fr-FR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533832"/>
            <a:ext cx="8913124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4119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exécutif n°91- 05 du 19 Janvier 1991 </a:t>
            </a:r>
            <a:r>
              <a:rPr lang="fr-FR" b="1" dirty="0" smtClean="0"/>
              <a:t>relatif aux prescriptions générales de protection applicables en matière d'hygiène et de sécurité en milieu de travail.</a:t>
            </a:r>
          </a:p>
          <a:p>
            <a:pPr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exécutif n°97- 424 du 11 Novembre 1997 </a:t>
            </a:r>
            <a:r>
              <a:rPr lang="fr-FR" b="1" dirty="0" smtClean="0"/>
              <a:t>relatif à la prévention des accidents de travail et des maladies professionnelles.</a:t>
            </a:r>
          </a:p>
          <a:p>
            <a:pPr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n°05-117 du 11-04-05 </a:t>
            </a:r>
            <a:r>
              <a:rPr lang="fr-FR" b="1" dirty="0" smtClean="0"/>
              <a:t>fixant les mesures de protection contre les rayonnements ionisants.</a:t>
            </a:r>
          </a:p>
          <a:p>
            <a:pPr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</a:t>
            </a:r>
            <a:r>
              <a:rPr lang="fr-FR" b="1" i="1" dirty="0">
                <a:solidFill>
                  <a:srgbClr val="0000FF"/>
                </a:solidFill>
              </a:rPr>
              <a:t>exécutif 01-342 du 28 octobre 2001 </a:t>
            </a:r>
            <a:r>
              <a:rPr lang="fr-FR" b="1" dirty="0"/>
              <a:t>relatif aux prescriptions</a:t>
            </a:r>
            <a:br>
              <a:rPr lang="fr-FR" b="1" dirty="0"/>
            </a:br>
            <a:r>
              <a:rPr lang="fr-FR" b="1" dirty="0"/>
              <a:t>particulières de protection et de sécurité des travailleurs contre les </a:t>
            </a:r>
            <a:r>
              <a:rPr lang="fr-FR" b="1" dirty="0" smtClean="0"/>
              <a:t>risques électriques </a:t>
            </a:r>
            <a:r>
              <a:rPr lang="fr-FR" b="1" dirty="0"/>
              <a:t>au sein des organismes employeurs</a:t>
            </a:r>
            <a:r>
              <a:rPr lang="fr-FR" b="1" dirty="0" smtClean="0"/>
              <a:t>.</a:t>
            </a:r>
          </a:p>
          <a:p>
            <a:pPr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Décret </a:t>
            </a:r>
            <a:r>
              <a:rPr lang="fr-FR" b="1" i="1" dirty="0">
                <a:solidFill>
                  <a:srgbClr val="0000FF"/>
                </a:solidFill>
              </a:rPr>
              <a:t>exécutif 01-342 du 28 octobre 2001 </a:t>
            </a:r>
            <a:r>
              <a:rPr lang="fr-FR" b="1" dirty="0"/>
              <a:t>fixant la composition, les</a:t>
            </a:r>
            <a:br>
              <a:rPr lang="fr-FR" b="1" dirty="0"/>
            </a:br>
            <a:r>
              <a:rPr lang="fr-FR" b="1" dirty="0"/>
              <a:t>attributions et fonctionnement de la commission nationale d'homologation </a:t>
            </a:r>
            <a:r>
              <a:rPr lang="fr-FR" b="1" dirty="0" smtClean="0"/>
              <a:t>des normes </a:t>
            </a:r>
            <a:r>
              <a:rPr lang="fr-FR" b="1" dirty="0"/>
              <a:t>d'efficacité des produits, dispositifs ou appareils de protection </a:t>
            </a:r>
            <a:endParaRPr lang="fr-FR" b="1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Textes réglementaires régissant la santé et la sécurité au travail 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94EA-F562-4DBC-8903-B831C7D465C8}" type="slidenum">
              <a:rPr lang="fr-FR" smtClean="0">
                <a:solidFill>
                  <a:srgbClr val="282F39">
                    <a:tint val="75000"/>
                  </a:srgbClr>
                </a:solidFill>
              </a:rPr>
              <a:pPr/>
              <a:t>4</a:t>
            </a:fld>
            <a:endParaRPr lang="fr-FR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099" y="1325562"/>
            <a:ext cx="11353800" cy="553243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0000FF"/>
                </a:solidFill>
              </a:rPr>
              <a:t>Décret présidentiel 06-59 du 12 février 2006 </a:t>
            </a:r>
            <a:r>
              <a:rPr lang="fr-FR" b="1" dirty="0"/>
              <a:t>portant sur la ratification de la convention 155 concernant la sécurité, la santé des travailleurs et le milieu de travail, adoptée à Genève le 22 juin 1981.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0000FF"/>
                </a:solidFill>
              </a:rPr>
              <a:t>Décret 86-132 du 27 mai 1986 </a:t>
            </a:r>
            <a:r>
              <a:rPr lang="fr-FR" b="1" dirty="0"/>
              <a:t>fixant les règles de protection des travailleurs contre les risques de rayonnements ionisants ainsi que celles relatives </a:t>
            </a:r>
            <a:r>
              <a:rPr lang="fr-FR" b="1" dirty="0" smtClean="0"/>
              <a:t>au contrôle </a:t>
            </a:r>
            <a:r>
              <a:rPr lang="fr-FR" b="1" dirty="0"/>
              <a:t>de la détention et de l’utilisation des substances </a:t>
            </a:r>
            <a:r>
              <a:rPr lang="fr-FR" b="1" dirty="0" smtClean="0"/>
              <a:t>radioactives émettant </a:t>
            </a:r>
            <a:r>
              <a:rPr lang="fr-FR" b="1" dirty="0"/>
              <a:t>des rayonnements ionisants</a:t>
            </a:r>
            <a:r>
              <a:rPr lang="fr-FR" b="1" dirty="0" smtClean="0"/>
              <a:t>.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endParaRPr lang="fr-FR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0000FF"/>
                </a:solidFill>
              </a:rPr>
              <a:t>Directive Générale D-497 </a:t>
            </a:r>
            <a:r>
              <a:rPr lang="fr-FR" b="1" dirty="0"/>
              <a:t>relative à la Sécurité des Installations et des Travailleurs.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b="1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Textes réglementaires régissant la santé et la sécurité au travail 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53" y="3856483"/>
            <a:ext cx="3340892" cy="18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67780"/>
            <a:ext cx="10515600" cy="50188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Instruction technique n°006 du 10-08-85</a:t>
            </a:r>
            <a:r>
              <a:rPr lang="fr-FR" b="1" dirty="0" smtClean="0"/>
              <a:t> relative à la prévention des risques liés aux PCB et à la conduite à tenir en cas d’accident, Circulaire interministérielle du 4-12-85 relative aux askarels,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FF0066"/>
                </a:solidFill>
              </a:rPr>
              <a:t>Note: Souvent plus connu sous la dénomination commerciale de Pyralène ou </a:t>
            </a:r>
            <a:r>
              <a:rPr lang="fr-FR" b="1" dirty="0" err="1" smtClean="0">
                <a:solidFill>
                  <a:srgbClr val="FF0066"/>
                </a:solidFill>
              </a:rPr>
              <a:t>Askarel</a:t>
            </a:r>
            <a:r>
              <a:rPr lang="fr-FR" b="1" dirty="0" smtClean="0">
                <a:solidFill>
                  <a:srgbClr val="FF0066"/>
                </a:solidFill>
              </a:rPr>
              <a:t>, le PCB est un liquide isolant que l'on trouve dans le cœur de certains appareils électriques comme les transformateurs, les cellules, les condensateurs ou certains radiateurs à bain d'huile.</a:t>
            </a:r>
            <a:endParaRPr lang="fr-FR" b="1" dirty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FF0066"/>
                </a:solidFill>
              </a:rPr>
              <a:t>Les askarels sont des huiles hautement toxique 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FF0066"/>
                </a:solidFill>
              </a:rPr>
              <a:t>et non biodégradable.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Instruction n°009 du 29-07-86 </a:t>
            </a:r>
            <a:r>
              <a:rPr lang="fr-FR" b="1" dirty="0" smtClean="0"/>
              <a:t>relative à la protection de la santé des travailleurs exposés aux nuisances sonores.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Instruction n°540 du 22-12-87 </a:t>
            </a:r>
            <a:r>
              <a:rPr lang="fr-FR" b="1" dirty="0" smtClean="0"/>
              <a:t>relative à la protection des risques d’hépatites virales en milieu hospitalier.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Textes réglementaires régissant la santé et la sécurité au travail 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94EA-F562-4DBC-8903-B831C7D465C8}" type="slidenum">
              <a:rPr lang="fr-FR" smtClean="0">
                <a:solidFill>
                  <a:srgbClr val="282F39">
                    <a:tint val="75000"/>
                  </a:srgbClr>
                </a:solidFill>
              </a:rPr>
              <a:pPr/>
              <a:t>6</a:t>
            </a:fld>
            <a:endParaRPr lang="fr-FR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01" y="3896092"/>
            <a:ext cx="2857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1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Arrêté n°3-133 du 21-10-1993 </a:t>
            </a:r>
            <a:r>
              <a:rPr lang="fr-FR" b="1" dirty="0" smtClean="0"/>
              <a:t>portant fixation de la liste des maladies présumées de régime professionnel,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>
                <a:solidFill>
                  <a:srgbClr val="0000FF"/>
                </a:solidFill>
              </a:rPr>
              <a:t>Arrêté interministériel du 09 juin 1997</a:t>
            </a:r>
            <a:r>
              <a:rPr lang="fr-FR" b="1" dirty="0"/>
              <a:t> fixant la liste des travaux sont </a:t>
            </a:r>
            <a:r>
              <a:rPr lang="fr-FR" b="1" dirty="0" smtClean="0"/>
              <a:t>fortement exposés </a:t>
            </a:r>
            <a:r>
              <a:rPr lang="fr-FR" b="1" dirty="0"/>
              <a:t>aux risques professionnels.</a:t>
            </a:r>
            <a:endParaRPr lang="fr-FR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i="1" dirty="0" smtClean="0">
                <a:solidFill>
                  <a:srgbClr val="0000FF"/>
                </a:solidFill>
              </a:rPr>
              <a:t>Arrêté interministériel du 01-10-2003 </a:t>
            </a:r>
            <a:r>
              <a:rPr lang="fr-FR" b="1" dirty="0" smtClean="0"/>
              <a:t>relatif à la protection des travailleurs contre les risques liés à l’inhalation de l’amiante.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Textes réglementaires régissant la santé et la sécurité au travail 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681" y="4594782"/>
            <a:ext cx="4338637" cy="226321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94EA-F562-4DBC-8903-B831C7D465C8}" type="slidenum">
              <a:rPr lang="fr-FR" smtClean="0">
                <a:solidFill>
                  <a:srgbClr val="282F39">
                    <a:tint val="75000"/>
                  </a:srgbClr>
                </a:solidFill>
              </a:rPr>
              <a:pPr/>
              <a:t>7</a:t>
            </a:fld>
            <a:endParaRPr lang="fr-FR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0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26680</TotalTime>
  <Words>606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Noto Sans</vt:lpstr>
      <vt:lpstr>Wingdings</vt:lpstr>
      <vt:lpstr>6_Office Theme</vt:lpstr>
      <vt:lpstr>1_Office Theme</vt:lpstr>
      <vt:lpstr>1_template</vt:lpstr>
      <vt:lpstr>TEXTES RÉGLEMENTAIRES RÉGISSANT LA SANTÉ ET LA SÉCURITÉ AU TRAVAIL</vt:lpstr>
      <vt:lpstr>Textes réglementaires régissant la santé et la sécurité au travail </vt:lpstr>
      <vt:lpstr>Textes réglementaires régissant la santé et la sécurité au travail</vt:lpstr>
      <vt:lpstr>Textes réglementaires régissant la santé et la sécurité au travail </vt:lpstr>
      <vt:lpstr>Textes réglementaires régissant la santé et la sécurité au travail </vt:lpstr>
      <vt:lpstr>Textes réglementaires régissant la santé et la sécurité au travail </vt:lpstr>
      <vt:lpstr>Textes réglementaires régissant la santé et la sécurité au travail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1181</cp:revision>
  <dcterms:created xsi:type="dcterms:W3CDTF">2022-10-08T12:05:03Z</dcterms:created>
  <dcterms:modified xsi:type="dcterms:W3CDTF">2026-04-26T14:32:00Z</dcterms:modified>
</cp:coreProperties>
</file>