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9"/>
  </p:notesMasterIdLst>
  <p:sldIdLst>
    <p:sldId id="390" r:id="rId2"/>
    <p:sldId id="391" r:id="rId3"/>
    <p:sldId id="392" r:id="rId4"/>
    <p:sldId id="393" r:id="rId5"/>
    <p:sldId id="394" r:id="rId6"/>
    <p:sldId id="395" r:id="rId7"/>
    <p:sldId id="396" r:id="rId8"/>
    <p:sldId id="397" r:id="rId9"/>
    <p:sldId id="398" r:id="rId10"/>
    <p:sldId id="399" r:id="rId11"/>
    <p:sldId id="400" r:id="rId12"/>
    <p:sldId id="401" r:id="rId13"/>
    <p:sldId id="402" r:id="rId14"/>
    <p:sldId id="403" r:id="rId15"/>
    <p:sldId id="404" r:id="rId16"/>
    <p:sldId id="405" r:id="rId17"/>
    <p:sldId id="406" r:id="rId18"/>
    <p:sldId id="407" r:id="rId19"/>
    <p:sldId id="408" r:id="rId20"/>
    <p:sldId id="409" r:id="rId21"/>
    <p:sldId id="410" r:id="rId22"/>
    <p:sldId id="411" r:id="rId23"/>
    <p:sldId id="412" r:id="rId24"/>
    <p:sldId id="413" r:id="rId25"/>
    <p:sldId id="414" r:id="rId26"/>
    <p:sldId id="415" r:id="rId27"/>
    <p:sldId id="416" r:id="rId28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2E5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61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F7E9B-2F6E-4E63-B2B6-D8AD51D89581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E74B9-7A30-454C-BC3F-30F236522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84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52826" y="609676"/>
            <a:ext cx="6086347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3030" y="99441"/>
            <a:ext cx="10025938" cy="118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66062"/>
            <a:ext cx="10360025" cy="4291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91088" y="6464680"/>
            <a:ext cx="322579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Content</a:t>
            </a:r>
            <a:r>
              <a:rPr spc="-180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35" dirty="0"/>
              <a:t>course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07792"/>
            <a:ext cx="10356850" cy="53955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Introduction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Texts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regulatory</a:t>
            </a:r>
            <a:r>
              <a:rPr sz="2800" b="1" spc="-4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governing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health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And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security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At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Concepts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E5496"/>
                </a:solidFill>
                <a:latin typeface="Calibri"/>
                <a:cs typeface="Calibri"/>
              </a:rPr>
              <a:t>base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9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prevention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devaluation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(EvRP)</a:t>
            </a:r>
            <a:endParaRPr sz="2800">
              <a:latin typeface="Calibri"/>
              <a:cs typeface="Calibri"/>
            </a:endParaRPr>
          </a:p>
          <a:p>
            <a:pPr marL="241300" marR="5080" indent="-233045">
              <a:lnSpc>
                <a:spcPts val="3020"/>
              </a:lnSpc>
              <a:spcBef>
                <a:spcPts val="104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41300" algn="l"/>
                <a:tab pos="294005" algn="l"/>
                <a:tab pos="1991995" algn="l"/>
                <a:tab pos="3227070" algn="l"/>
                <a:tab pos="3490595" algn="l"/>
                <a:tab pos="5306060" algn="l"/>
                <a:tab pos="6168390" algn="l"/>
                <a:tab pos="6703695" algn="l"/>
                <a:tab pos="7830184" algn="l"/>
                <a:tab pos="8293734" algn="l"/>
                <a:tab pos="922782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Document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Unique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: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realization,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E5496"/>
                </a:solidFill>
                <a:latin typeface="Calibri"/>
                <a:cs typeface="Calibri"/>
              </a:rPr>
              <a:t>putting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artwork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follow up,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critical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analysis ,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35" dirty="0">
                <a:solidFill>
                  <a:srgbClr val="2E5496"/>
                </a:solidFill>
                <a:latin typeface="Calibri"/>
                <a:cs typeface="Calibri"/>
              </a:rPr>
              <a:t>re-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evaluation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20"/>
              </a:spcBef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Promotion</a:t>
            </a:r>
            <a:r>
              <a:rPr sz="2800" b="1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of</a:t>
            </a:r>
            <a:r>
              <a:rPr sz="2800" b="1" spc="-5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there</a:t>
            </a:r>
            <a:r>
              <a:rPr sz="2800" b="1" spc="-4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health</a:t>
            </a:r>
            <a:r>
              <a:rPr sz="2800" b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At</a:t>
            </a:r>
            <a:r>
              <a:rPr sz="2800" b="1" spc="-5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241300" marR="6985" indent="-233045">
              <a:lnSpc>
                <a:spcPts val="3020"/>
              </a:lnSpc>
              <a:spcBef>
                <a:spcPts val="10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Socket</a:t>
            </a:r>
            <a:r>
              <a:rPr sz="2800" b="1" spc="1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in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account</a:t>
            </a:r>
            <a:r>
              <a:rPr sz="2800" b="1" spc="1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workers</a:t>
            </a:r>
            <a:r>
              <a:rPr sz="2800" b="1" spc="1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has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1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individuals,</a:t>
            </a:r>
            <a:r>
              <a:rPr sz="2800" b="1" spc="1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medical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monitoring</a:t>
            </a:r>
            <a:r>
              <a:rPr sz="2800" b="1" spc="-11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reinforced.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2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10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645535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Introduction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6062"/>
            <a:ext cx="10360660" cy="4291330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5715" indent="-229235" algn="just">
              <a:lnSpc>
                <a:spcPct val="80000"/>
              </a:lnSpc>
              <a:spcBef>
                <a:spcPts val="72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There</a:t>
            </a:r>
            <a:r>
              <a:rPr sz="2600" spc="2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monitoring</a:t>
            </a:r>
            <a:r>
              <a:rPr sz="2600" spc="2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medical</a:t>
            </a:r>
            <a:r>
              <a:rPr sz="2600" spc="2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reinforced</a:t>
            </a:r>
            <a:r>
              <a:rPr sz="2600" spc="2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concerned</a:t>
            </a:r>
            <a:r>
              <a:rPr sz="2600" spc="2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254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employees</a:t>
            </a:r>
            <a:r>
              <a:rPr sz="2600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which</a:t>
            </a:r>
            <a:r>
              <a:rPr sz="2600" spc="2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2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personal </a:t>
            </a:r>
            <a:r>
              <a:rPr sz="2600" spc="-10" dirty="0">
                <a:latin typeface="Calibri"/>
                <a:cs typeface="Calibri"/>
              </a:rPr>
              <a:t>situation</a:t>
            </a:r>
            <a:r>
              <a:rPr sz="2600" spc="6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justifie</a:t>
            </a:r>
            <a:r>
              <a:rPr sz="2600" spc="6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61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follow up</a:t>
            </a:r>
            <a:r>
              <a:rPr sz="2600" spc="6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particular</a:t>
            </a:r>
            <a:r>
              <a:rPr sz="2600" spc="6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6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those</a:t>
            </a:r>
            <a:r>
              <a:rPr sz="2600" spc="6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Who</a:t>
            </a:r>
            <a:r>
              <a:rPr sz="2600" spc="6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are</a:t>
            </a:r>
            <a:r>
              <a:rPr sz="2600" spc="6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submitted</a:t>
            </a:r>
            <a:r>
              <a:rPr sz="2600" spc="6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62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factors</a:t>
            </a:r>
            <a:r>
              <a:rPr sz="2600" spc="-10" dirty="0">
                <a:solidFill>
                  <a:srgbClr val="0000FF"/>
                </a:solidFill>
                <a:latin typeface="Calibri"/>
                <a:cs typeface="Calibri"/>
              </a:rPr>
              <a:t>​</a:t>
            </a:r>
            <a:r>
              <a:rPr sz="2600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risks</a:t>
            </a:r>
            <a:r>
              <a:rPr sz="2600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specific</a:t>
            </a:r>
            <a:r>
              <a:rPr sz="2600" spc="-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(physical,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chemicals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biological).</a:t>
            </a:r>
            <a:endParaRPr sz="2600">
              <a:latin typeface="Calibri"/>
              <a:cs typeface="Calibri"/>
            </a:endParaRPr>
          </a:p>
          <a:p>
            <a:pPr marL="241300" marR="5080" indent="-229235" algn="just">
              <a:lnSpc>
                <a:spcPct val="80000"/>
              </a:lnSpc>
              <a:spcBef>
                <a:spcPts val="1000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THE</a:t>
            </a:r>
            <a:r>
              <a:rPr sz="2600" spc="310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doctor</a:t>
            </a:r>
            <a:r>
              <a:rPr sz="2600" spc="3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spc="3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work</a:t>
            </a:r>
            <a:r>
              <a:rPr sz="2600" spc="3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East</a:t>
            </a:r>
            <a:r>
              <a:rPr sz="2600" spc="3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judge</a:t>
            </a:r>
            <a:r>
              <a:rPr sz="2600" spc="3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320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terms</a:t>
            </a:r>
            <a:r>
              <a:rPr sz="2600" spc="3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spc="3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spc="3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monitoring</a:t>
            </a:r>
            <a:r>
              <a:rPr sz="2600" spc="3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special </a:t>
            </a:r>
            <a:r>
              <a:rPr sz="2600" spc="-10" dirty="0">
                <a:latin typeface="Calibri"/>
                <a:cs typeface="Calibri"/>
              </a:rPr>
              <a:t>medical</a:t>
            </a:r>
            <a:r>
              <a:rPr sz="2600" spc="6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6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holding</a:t>
            </a:r>
            <a:r>
              <a:rPr sz="2600" spc="6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account</a:t>
            </a:r>
            <a:r>
              <a:rPr sz="2600" spc="6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6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recommendations</a:t>
            </a:r>
            <a:r>
              <a:rPr sz="2600" spc="6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6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good</a:t>
            </a:r>
            <a:r>
              <a:rPr sz="2600" spc="6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existing practices.</a:t>
            </a:r>
            <a:endParaRPr sz="2600">
              <a:latin typeface="Calibri"/>
              <a:cs typeface="Calibri"/>
            </a:endParaRPr>
          </a:p>
          <a:p>
            <a:pPr marL="241300" marR="5080" indent="-229235" algn="just">
              <a:lnSpc>
                <a:spcPct val="80000"/>
              </a:lnSpc>
              <a:spcBef>
                <a:spcPts val="1010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In</a:t>
            </a:r>
            <a:r>
              <a:rPr sz="2600" spc="3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Algeria </a:t>
            </a:r>
            <a:r>
              <a:rPr sz="2600" dirty="0">
                <a:latin typeface="Calibri"/>
                <a:cs typeface="Calibri"/>
              </a:rPr>
              <a:t>,</a:t>
            </a:r>
            <a:r>
              <a:rPr sz="2600" spc="3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3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protection</a:t>
            </a:r>
            <a:r>
              <a:rPr sz="2600" spc="3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3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3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health</a:t>
            </a:r>
            <a:r>
              <a:rPr sz="2600" spc="3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3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workers</a:t>
            </a:r>
            <a:r>
              <a:rPr sz="2600" spc="3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by</a:t>
            </a:r>
            <a:r>
              <a:rPr sz="2600" spc="3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3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medicine</a:t>
            </a:r>
            <a:r>
              <a:rPr sz="2600" spc="335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work</a:t>
            </a:r>
            <a:r>
              <a:rPr sz="2600" dirty="0">
                <a:latin typeface="Calibri"/>
                <a:cs typeface="Calibri"/>
              </a:rPr>
              <a:t>​</a:t>
            </a:r>
            <a:r>
              <a:rPr sz="2600" spc="4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East</a:t>
            </a:r>
            <a:r>
              <a:rPr sz="2600" spc="3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part</a:t>
            </a:r>
            <a:r>
              <a:rPr sz="2600" spc="409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integral</a:t>
            </a:r>
            <a:r>
              <a:rPr sz="2600" spc="3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3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409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policy</a:t>
            </a:r>
            <a:r>
              <a:rPr sz="2600" spc="38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national</a:t>
            </a:r>
            <a:r>
              <a:rPr sz="2600" spc="3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39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health</a:t>
            </a:r>
            <a:r>
              <a:rPr sz="2600" spc="4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with</a:t>
            </a:r>
            <a:r>
              <a:rPr sz="2600" spc="4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a </a:t>
            </a:r>
            <a:r>
              <a:rPr sz="2600" dirty="0">
                <a:latin typeface="Calibri"/>
                <a:cs typeface="Calibri"/>
              </a:rPr>
              <a:t>mission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GOOD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defined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12700" marR="6350" algn="just">
              <a:lnSpc>
                <a:spcPts val="2500"/>
              </a:lnSpc>
              <a:spcBef>
                <a:spcPts val="969"/>
              </a:spcBef>
            </a:pP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"</a:t>
            </a:r>
            <a:r>
              <a:rPr sz="2600" spc="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promote</a:t>
            </a:r>
            <a:r>
              <a:rPr sz="2600" spc="5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600" spc="6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maintain</a:t>
            </a:r>
            <a:r>
              <a:rPr sz="2600" spc="5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600" spc="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more</a:t>
            </a:r>
            <a:r>
              <a:rPr sz="2600" spc="5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high</a:t>
            </a:r>
            <a:r>
              <a:rPr sz="2600" spc="6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degree</a:t>
            </a:r>
            <a:r>
              <a:rPr sz="2600" spc="5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600" spc="5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GOOD</a:t>
            </a:r>
            <a:r>
              <a:rPr sz="2600" spc="5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be</a:t>
            </a:r>
            <a:r>
              <a:rPr sz="2600" spc="60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physical</a:t>
            </a:r>
            <a:r>
              <a:rPr sz="2600" spc="5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0000"/>
                </a:solidFill>
                <a:latin typeface="Calibri"/>
                <a:cs typeface="Calibri"/>
              </a:rPr>
              <a:t>and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mental</a:t>
            </a:r>
            <a:r>
              <a:rPr sz="2600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of the</a:t>
            </a:r>
            <a:r>
              <a:rPr sz="2600" spc="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workers</a:t>
            </a:r>
            <a:r>
              <a:rPr sz="2600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600" spc="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all</a:t>
            </a:r>
            <a:r>
              <a:rPr sz="2600" spc="39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THE</a:t>
            </a:r>
            <a:r>
              <a:rPr sz="2600" spc="3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professions</a:t>
            </a:r>
            <a:r>
              <a:rPr sz="2600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600" spc="39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in</a:t>
            </a:r>
            <a:r>
              <a:rPr sz="2600" spc="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view</a:t>
            </a:r>
            <a:r>
              <a:rPr sz="2600" spc="38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to raise</a:t>
            </a:r>
            <a:r>
              <a:rPr sz="2600" spc="40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0000"/>
                </a:solidFill>
                <a:latin typeface="Calibri"/>
                <a:cs typeface="Calibri"/>
              </a:rPr>
              <a:t>the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level</a:t>
            </a:r>
            <a:r>
              <a:rPr sz="2600" spc="-7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of the</a:t>
            </a:r>
            <a:r>
              <a:rPr sz="2600" spc="-6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capabilities</a:t>
            </a:r>
            <a:r>
              <a:rPr sz="2600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6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0000"/>
                </a:solidFill>
                <a:latin typeface="Calibri"/>
                <a:cs typeface="Calibri"/>
              </a:rPr>
              <a:t>work</a:t>
            </a:r>
            <a:r>
              <a:rPr sz="26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And</a:t>
            </a:r>
            <a:r>
              <a:rPr sz="2600" spc="-5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of</a:t>
            </a:r>
            <a:r>
              <a:rPr sz="2600" spc="-5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00"/>
                </a:solidFill>
                <a:latin typeface="Calibri"/>
                <a:cs typeface="Calibri"/>
              </a:rPr>
              <a:t>creation</a:t>
            </a:r>
            <a:r>
              <a:rPr sz="260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FF0000"/>
                </a:solidFill>
                <a:latin typeface="Calibri"/>
                <a:cs typeface="Calibri"/>
              </a:rPr>
              <a:t>"</a:t>
            </a:r>
            <a:endParaRPr sz="26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987544" y="1793493"/>
            <a:ext cx="6290310" cy="198818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0029" marR="5080" indent="-227329" algn="just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241300" algn="l"/>
                <a:tab pos="3167380" algn="l"/>
                <a:tab pos="5982970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monitoring</a:t>
            </a:r>
            <a:r>
              <a:rPr sz="2800" spc="2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medical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East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management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device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legislative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00FF"/>
                </a:solidFill>
                <a:latin typeface="Calibri"/>
                <a:cs typeface="Calibri"/>
              </a:rPr>
              <a:t>and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regulatory</a:t>
            </a:r>
            <a:r>
              <a:rPr sz="2800" spc="270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defining</a:t>
            </a:r>
            <a:r>
              <a:rPr sz="2800" spc="270" dirty="0">
                <a:latin typeface="Calibri"/>
                <a:cs typeface="Calibri"/>
              </a:rPr>
              <a:t>  </a:t>
            </a:r>
            <a:r>
              <a:rPr sz="2800" spc="-20" dirty="0">
                <a:latin typeface="Calibri"/>
                <a:cs typeface="Calibri"/>
              </a:rPr>
              <a:t>the organization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there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medicine</a:t>
            </a:r>
            <a:r>
              <a:rPr sz="2800" spc="630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635" dirty="0">
                <a:latin typeface="Calibri"/>
                <a:cs typeface="Calibri"/>
              </a:rPr>
              <a:t>   </a:t>
            </a:r>
            <a:r>
              <a:rPr sz="2800" dirty="0">
                <a:latin typeface="Calibri"/>
                <a:cs typeface="Calibri"/>
              </a:rPr>
              <a:t>work</a:t>
            </a:r>
            <a:r>
              <a:rPr sz="2800" spc="625" dirty="0">
                <a:latin typeface="Calibri"/>
                <a:cs typeface="Calibri"/>
              </a:rPr>
              <a:t>   </a:t>
            </a:r>
            <a:r>
              <a:rPr sz="2800" spc="-25" dirty="0">
                <a:latin typeface="Calibri"/>
                <a:cs typeface="Calibri"/>
              </a:rPr>
              <a:t>and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activities,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987544" y="4226433"/>
            <a:ext cx="247205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 indent="-8255">
              <a:lnSpc>
                <a:spcPts val="3020"/>
              </a:lnSpc>
              <a:spcBef>
                <a:spcPts val="480"/>
              </a:spcBef>
              <a:buSzPct val="96428"/>
              <a:buChar char="•"/>
              <a:tabLst>
                <a:tab pos="188595" algn="l"/>
                <a:tab pos="2208530" algn="l"/>
              </a:tabLst>
            </a:pPr>
            <a:r>
              <a:rPr sz="2800" spc="-10" dirty="0">
                <a:latin typeface="Calibri"/>
                <a:cs typeface="Calibri"/>
              </a:rPr>
              <a:t>However,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surveillance</a:t>
            </a:r>
            <a:r>
              <a:rPr sz="2800" spc="-10" dirty="0">
                <a:latin typeface="Calibri"/>
                <a:cs typeface="Calibri"/>
              </a:rPr>
              <a:t>​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788909" y="4226433"/>
            <a:ext cx="3485515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86055" marR="5080" indent="-173990">
              <a:lnSpc>
                <a:spcPts val="3020"/>
              </a:lnSpc>
              <a:spcBef>
                <a:spcPts val="480"/>
              </a:spcBef>
              <a:tabLst>
                <a:tab pos="2505710" algn="l"/>
                <a:tab pos="2749550" algn="l"/>
                <a:tab pos="3222625" algn="l"/>
              </a:tabLst>
            </a:pPr>
            <a:r>
              <a:rPr sz="2800" spc="-10" dirty="0">
                <a:latin typeface="Calibri"/>
                <a:cs typeface="Calibri"/>
              </a:rPr>
              <a:t>problematic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medical</a:t>
            </a:r>
            <a:r>
              <a:rPr sz="2800" spc="-10" dirty="0">
                <a:latin typeface="Calibri"/>
                <a:cs typeface="Calibri"/>
              </a:rPr>
              <a:t>​</a:t>
            </a:r>
            <a:r>
              <a:rPr sz="2800" dirty="0">
                <a:latin typeface="Calibri"/>
                <a:cs typeface="Calibri"/>
              </a:rPr>
              <a:t>  </a:t>
            </a:r>
            <a:r>
              <a:rPr sz="2800" spc="-35" dirty="0">
                <a:latin typeface="Calibri"/>
                <a:cs typeface="Calibri"/>
              </a:rPr>
              <a:t>stay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987544" y="4994528"/>
            <a:ext cx="6289040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  <a:tabLst>
                <a:tab pos="4424680" algn="l"/>
              </a:tabLst>
            </a:pPr>
            <a:r>
              <a:rPr sz="2800" dirty="0">
                <a:latin typeface="Calibri"/>
                <a:cs typeface="Calibri"/>
              </a:rPr>
              <a:t>posed,</a:t>
            </a:r>
            <a:r>
              <a:rPr sz="2800" spc="31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linked</a:t>
            </a:r>
            <a:r>
              <a:rPr sz="2800" spc="3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has</a:t>
            </a:r>
            <a:r>
              <a:rPr sz="2800" spc="3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3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many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shortcomings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2800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malfunctions </a:t>
            </a:r>
            <a:r>
              <a:rPr sz="2800" spc="-1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13943" y="2206751"/>
            <a:ext cx="4163567" cy="3395472"/>
          </a:xfrm>
          <a:prstGeom prst="rect">
            <a:avLst/>
          </a:prstGeom>
        </p:spPr>
      </p:pic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645535">
              <a:lnSpc>
                <a:spcPct val="100000"/>
              </a:lnSpc>
              <a:spcBef>
                <a:spcPts val="105"/>
              </a:spcBef>
            </a:pPr>
            <a:r>
              <a:rPr spc="-45" dirty="0"/>
              <a:t>Introduction</a:t>
            </a:r>
          </a:p>
        </p:txBody>
      </p:sp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11</a:t>
            </a:fld>
            <a:endParaRPr spc="-2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318385" y="609676"/>
            <a:ext cx="7557134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/>
              <a:t>THE</a:t>
            </a:r>
            <a:r>
              <a:rPr spc="-145" dirty="0"/>
              <a:t> </a:t>
            </a:r>
            <a:r>
              <a:rPr spc="-30" dirty="0"/>
              <a:t>activities</a:t>
            </a:r>
            <a:r>
              <a:rPr spc="-160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spc="-25" dirty="0"/>
              <a:t>doctor</a:t>
            </a:r>
            <a:r>
              <a:rPr spc="-170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25" dirty="0"/>
              <a:t>work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2984754" y="1793493"/>
            <a:ext cx="5773420" cy="3653154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6350" indent="-227329" algn="just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Several</a:t>
            </a:r>
            <a:r>
              <a:rPr sz="2800" spc="6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texts</a:t>
            </a:r>
            <a:r>
              <a:rPr sz="2800" spc="6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regulatory</a:t>
            </a:r>
            <a:r>
              <a:rPr sz="2800" spc="65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appeared</a:t>
            </a:r>
            <a:r>
              <a:rPr sz="2800" dirty="0">
                <a:latin typeface="Calibri"/>
                <a:cs typeface="Calibri"/>
              </a:rPr>
              <a:t>​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allowing</a:t>
            </a:r>
            <a:r>
              <a:rPr sz="2800" spc="2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organization</a:t>
            </a:r>
            <a:r>
              <a:rPr sz="2800" spc="22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medicine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work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80"/>
              </a:spcBef>
              <a:buFont typeface="Arial MT"/>
              <a:buChar char="•"/>
            </a:pPr>
            <a:endParaRPr sz="2800">
              <a:latin typeface="Calibri"/>
              <a:cs typeface="Calibri"/>
            </a:endParaRPr>
          </a:p>
          <a:p>
            <a:pPr marL="12700" marR="5080" indent="346710" algn="just">
              <a:lnSpc>
                <a:spcPct val="90000"/>
              </a:lnSpc>
              <a:buChar char="•"/>
              <a:tabLst>
                <a:tab pos="359410" algn="l"/>
              </a:tabLst>
            </a:pPr>
            <a:r>
              <a:rPr sz="2800" dirty="0">
                <a:latin typeface="Calibri"/>
                <a:cs typeface="Calibri"/>
              </a:rPr>
              <a:t>THE</a:t>
            </a:r>
            <a:r>
              <a:rPr sz="2800" spc="57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attributions </a:t>
            </a:r>
            <a:r>
              <a:rPr sz="2800" dirty="0">
                <a:latin typeface="Calibri"/>
                <a:cs typeface="Calibri"/>
              </a:rPr>
              <a:t>,</a:t>
            </a:r>
            <a:r>
              <a:rPr sz="2800" spc="5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58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prerogatives</a:t>
            </a:r>
            <a:r>
              <a:rPr sz="2800" spc="5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and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56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obligations</a:t>
            </a:r>
            <a:r>
              <a:rPr sz="2800" spc="5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doctor</a:t>
            </a:r>
            <a:r>
              <a:rPr sz="2800" spc="5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5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work: </a:t>
            </a:r>
            <a:r>
              <a:rPr sz="2800" dirty="0">
                <a:latin typeface="Calibri"/>
                <a:cs typeface="Calibri"/>
              </a:rPr>
              <a:t>These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texts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have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object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protect</a:t>
            </a:r>
            <a:r>
              <a:rPr sz="2800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health</a:t>
            </a:r>
            <a:r>
              <a:rPr sz="2800" dirty="0">
                <a:latin typeface="Calibri"/>
                <a:cs typeface="Calibri"/>
              </a:rPr>
              <a:t>​</a:t>
            </a:r>
            <a:r>
              <a:rPr sz="2800" spc="509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 the</a:t>
            </a:r>
            <a:r>
              <a:rPr sz="2800" spc="49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workers</a:t>
            </a:r>
            <a:r>
              <a:rPr sz="2800" spc="48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49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improve</a:t>
            </a:r>
            <a:r>
              <a:rPr sz="2800" spc="4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dirty="0">
                <a:latin typeface="Calibri"/>
                <a:cs typeface="Calibri"/>
              </a:rPr>
              <a:t>conditions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work</a:t>
            </a:r>
            <a:r>
              <a:rPr sz="2800" spc="-11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5008" y="2410967"/>
            <a:ext cx="2238756" cy="214274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836152" y="2535935"/>
            <a:ext cx="3122676" cy="1892808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12</a:t>
            </a:fld>
            <a:endParaRPr spc="-2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362836" y="308228"/>
            <a:ext cx="9470390" cy="1300480"/>
          </a:xfrm>
          <a:prstGeom prst="rect">
            <a:avLst/>
          </a:prstGeom>
        </p:spPr>
        <p:txBody>
          <a:bodyPr vert="horz" wrap="square" lIns="0" tIns="88900" rIns="0" bIns="0" rtlCol="0">
            <a:spAutoFit/>
          </a:bodyPr>
          <a:lstStyle/>
          <a:p>
            <a:pPr marL="367665" marR="5080" indent="-355600">
              <a:lnSpc>
                <a:spcPts val="4750"/>
              </a:lnSpc>
              <a:spcBef>
                <a:spcPts val="700"/>
              </a:spcBef>
            </a:pPr>
            <a:r>
              <a:rPr dirty="0"/>
              <a:t>Law</a:t>
            </a:r>
            <a:r>
              <a:rPr spc="-135" dirty="0"/>
              <a:t> </a:t>
            </a:r>
            <a:r>
              <a:rPr dirty="0"/>
              <a:t>no.</a:t>
            </a:r>
            <a:r>
              <a:rPr spc="-114" dirty="0"/>
              <a:t> </a:t>
            </a:r>
            <a:r>
              <a:rPr spc="-45" dirty="0"/>
              <a:t>85-05</a:t>
            </a:r>
            <a:r>
              <a:rPr dirty="0"/>
              <a:t>​</a:t>
            </a:r>
            <a:r>
              <a:rPr spc="-170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dirty="0"/>
              <a:t>16</a:t>
            </a:r>
            <a:r>
              <a:rPr spc="-145" dirty="0"/>
              <a:t> </a:t>
            </a:r>
            <a:r>
              <a:rPr spc="-30" dirty="0"/>
              <a:t>FEBRUARY</a:t>
            </a:r>
            <a:r>
              <a:rPr spc="-150" dirty="0"/>
              <a:t> </a:t>
            </a:r>
            <a:r>
              <a:rPr dirty="0"/>
              <a:t>1985</a:t>
            </a:r>
            <a:r>
              <a:rPr spc="-155" dirty="0"/>
              <a:t> </a:t>
            </a:r>
            <a:r>
              <a:rPr spc="-40" dirty="0"/>
              <a:t>relative</a:t>
            </a:r>
            <a:r>
              <a:rPr spc="-155" dirty="0"/>
              <a:t> </a:t>
            </a:r>
            <a:r>
              <a:rPr dirty="0"/>
              <a:t>has</a:t>
            </a:r>
            <a:r>
              <a:rPr spc="-125" dirty="0"/>
              <a:t> </a:t>
            </a:r>
            <a:r>
              <a:rPr spc="-25" dirty="0"/>
              <a:t>protection</a:t>
            </a:r>
            <a:r>
              <a:rPr spc="-50" dirty="0"/>
              <a:t>​</a:t>
            </a:r>
            <a:r>
              <a:rPr spc="-165" dirty="0"/>
              <a:t> </a:t>
            </a:r>
            <a:r>
              <a:rPr dirty="0"/>
              <a:t>And</a:t>
            </a:r>
            <a:r>
              <a:rPr spc="-95" dirty="0"/>
              <a:t> </a:t>
            </a:r>
            <a:r>
              <a:rPr dirty="0"/>
              <a:t>has</a:t>
            </a:r>
            <a:r>
              <a:rPr spc="-100" dirty="0"/>
              <a:t> </a:t>
            </a:r>
            <a:r>
              <a:rPr dirty="0"/>
              <a:t>there</a:t>
            </a:r>
            <a:r>
              <a:rPr spc="-114" dirty="0"/>
              <a:t> </a:t>
            </a:r>
            <a:r>
              <a:rPr spc="-50" dirty="0"/>
              <a:t>promotion</a:t>
            </a:r>
            <a:r>
              <a:rPr spc="-150" dirty="0"/>
              <a:t> </a:t>
            </a:r>
            <a:r>
              <a:rPr dirty="0"/>
              <a:t>of</a:t>
            </a:r>
            <a:r>
              <a:rPr spc="-140" dirty="0"/>
              <a:t> </a:t>
            </a:r>
            <a:r>
              <a:rPr dirty="0"/>
              <a:t>there</a:t>
            </a:r>
            <a:r>
              <a:rPr spc="-100" dirty="0"/>
              <a:t> </a:t>
            </a:r>
            <a:r>
              <a:rPr spc="-10" dirty="0"/>
              <a:t>health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10356850" cy="134810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95"/>
              </a:spcBef>
              <a:buFont typeface="Arial MT"/>
              <a:buChar char="•"/>
              <a:tabLst>
                <a:tab pos="240665" algn="l"/>
              </a:tabLst>
            </a:pP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Article</a:t>
            </a:r>
            <a:r>
              <a:rPr sz="2800" b="1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FF0000"/>
                </a:solidFill>
                <a:latin typeface="Calibri"/>
                <a:cs typeface="Calibri"/>
              </a:rPr>
              <a:t>3</a:t>
            </a:r>
            <a:r>
              <a:rPr sz="2800" b="1" spc="-6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FF0000"/>
                </a:solidFill>
                <a:latin typeface="Calibri"/>
                <a:cs typeface="Calibri"/>
              </a:rPr>
              <a:t>: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80"/>
              </a:spcBef>
            </a:pPr>
            <a:endParaRPr sz="2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tabLst>
                <a:tab pos="641985" algn="l"/>
                <a:tab pos="2037714" algn="l"/>
                <a:tab pos="2568575" algn="l"/>
                <a:tab pos="3856354" algn="l"/>
                <a:tab pos="4385310" algn="l"/>
                <a:tab pos="5336540" algn="l"/>
                <a:tab pos="6360795" algn="l"/>
                <a:tab pos="6777990" algn="l"/>
                <a:tab pos="8453755" algn="l"/>
                <a:tab pos="8980805" algn="l"/>
                <a:tab pos="9398635" algn="l"/>
                <a:tab pos="9980930" algn="l"/>
              </a:tabLst>
            </a:pPr>
            <a:r>
              <a:rPr sz="2800" spc="-2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goals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in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matter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health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aim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protection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there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life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3074035"/>
            <a:ext cx="520255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1717675" algn="l"/>
                <a:tab pos="3077845" algn="l"/>
                <a:tab pos="3900804" algn="l"/>
              </a:tabLst>
            </a:pPr>
            <a:r>
              <a:rPr sz="2800" spc="-10" dirty="0">
                <a:latin typeface="Calibri"/>
                <a:cs typeface="Calibri"/>
              </a:rPr>
              <a:t>the man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against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diseases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3458083"/>
            <a:ext cx="525272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tabLst>
                <a:tab pos="2322830" algn="l"/>
                <a:tab pos="3082290" algn="l"/>
                <a:tab pos="4869815" algn="l"/>
              </a:tabLst>
            </a:pP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the improvement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of the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terms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90513" y="3074035"/>
            <a:ext cx="1625600" cy="835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41605">
              <a:lnSpc>
                <a:spcPts val="3190"/>
              </a:lnSpc>
              <a:spcBef>
                <a:spcPts val="95"/>
              </a:spcBef>
              <a:tabLst>
                <a:tab pos="862965" algn="l"/>
              </a:tabLst>
            </a:pPr>
            <a:r>
              <a:rPr sz="2800" spc="-25" dirty="0">
                <a:latin typeface="Calibri"/>
                <a:cs typeface="Calibri"/>
              </a:rPr>
              <a:t>And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THE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3190"/>
              </a:lnSpc>
              <a:tabLst>
                <a:tab pos="695325" algn="l"/>
                <a:tab pos="1240790" algn="l"/>
              </a:tabLst>
            </a:pP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life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062341" y="3074035"/>
            <a:ext cx="3215005" cy="8356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ts val="3190"/>
              </a:lnSpc>
              <a:spcBef>
                <a:spcPts val="95"/>
              </a:spcBef>
              <a:tabLst>
                <a:tab pos="1562735" algn="l"/>
                <a:tab pos="2647950" algn="l"/>
              </a:tabLst>
            </a:pPr>
            <a:r>
              <a:rPr sz="2800" spc="-10" dirty="0">
                <a:latin typeface="Calibri"/>
                <a:cs typeface="Calibri"/>
              </a:rPr>
              <a:t>risks,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Thus</a:t>
            </a:r>
            <a:r>
              <a:rPr sz="280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that</a:t>
            </a:r>
            <a:endParaRPr sz="2800">
              <a:latin typeface="Calibri"/>
              <a:cs typeface="Calibri"/>
            </a:endParaRPr>
          </a:p>
          <a:p>
            <a:pPr marL="187960">
              <a:lnSpc>
                <a:spcPts val="3190"/>
              </a:lnSpc>
              <a:tabLst>
                <a:tab pos="1454150" algn="l"/>
              </a:tabLst>
            </a:pP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work,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notably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16939" y="3841826"/>
            <a:ext cx="5946140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by</a:t>
            </a:r>
            <a:r>
              <a:rPr sz="2800" b="1" spc="-5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THE</a:t>
            </a:r>
            <a:r>
              <a:rPr sz="2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development</a:t>
            </a:r>
            <a:r>
              <a:rPr sz="28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8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Calibri"/>
                <a:cs typeface="Calibri"/>
              </a:rPr>
              <a:t>prevention</a:t>
            </a:r>
            <a:r>
              <a:rPr sz="28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9" name="object 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430267" y="4472940"/>
            <a:ext cx="3374136" cy="2247900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13</a:t>
            </a:fld>
            <a:endParaRPr spc="-2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84554" y="373761"/>
            <a:ext cx="9822815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sz="4000" dirty="0"/>
              <a:t>Law</a:t>
            </a:r>
            <a:r>
              <a:rPr sz="4000" spc="-125" dirty="0"/>
              <a:t> </a:t>
            </a:r>
            <a:r>
              <a:rPr sz="4000" dirty="0"/>
              <a:t>No.</a:t>
            </a:r>
            <a:r>
              <a:rPr sz="4000" spc="-114" dirty="0"/>
              <a:t> </a:t>
            </a:r>
            <a:r>
              <a:rPr sz="4000" spc="-35" dirty="0"/>
              <a:t>88-07</a:t>
            </a:r>
            <a:r>
              <a:rPr sz="4000" dirty="0"/>
              <a:t>​</a:t>
            </a:r>
            <a:r>
              <a:rPr sz="4000" spc="-165" dirty="0"/>
              <a:t> </a:t>
            </a:r>
            <a:r>
              <a:rPr sz="4000" dirty="0"/>
              <a:t>of</a:t>
            </a:r>
            <a:r>
              <a:rPr sz="4000" spc="-125" dirty="0"/>
              <a:t> </a:t>
            </a:r>
            <a:r>
              <a:rPr sz="4000" dirty="0"/>
              <a:t>26</a:t>
            </a:r>
            <a:r>
              <a:rPr sz="4000" spc="-135" dirty="0"/>
              <a:t> </a:t>
            </a:r>
            <a:r>
              <a:rPr sz="4000" spc="-30" dirty="0"/>
              <a:t>January</a:t>
            </a:r>
            <a:r>
              <a:rPr sz="4000" spc="-140" dirty="0"/>
              <a:t> </a:t>
            </a:r>
            <a:r>
              <a:rPr sz="4000" dirty="0"/>
              <a:t>1988,</a:t>
            </a:r>
            <a:r>
              <a:rPr sz="4000" spc="-120" dirty="0"/>
              <a:t> </a:t>
            </a:r>
            <a:r>
              <a:rPr sz="4000" spc="-45" dirty="0"/>
              <a:t>relative</a:t>
            </a:r>
            <a:r>
              <a:rPr sz="4000" spc="-150" dirty="0"/>
              <a:t> </a:t>
            </a:r>
            <a:r>
              <a:rPr sz="4000" spc="-50" dirty="0"/>
              <a:t>has</a:t>
            </a:r>
            <a:endParaRPr sz="4000"/>
          </a:p>
          <a:p>
            <a:pPr algn="ctr">
              <a:lnSpc>
                <a:spcPts val="4560"/>
              </a:lnSpc>
            </a:pPr>
            <a:r>
              <a:rPr sz="4000" spc="-40" dirty="0"/>
              <a:t>hygiene,</a:t>
            </a:r>
            <a:r>
              <a:rPr sz="4000" spc="-120" dirty="0"/>
              <a:t> </a:t>
            </a:r>
            <a:r>
              <a:rPr sz="4000" dirty="0"/>
              <a:t>has</a:t>
            </a:r>
            <a:r>
              <a:rPr sz="4000" spc="-85" dirty="0"/>
              <a:t> </a:t>
            </a:r>
            <a:r>
              <a:rPr sz="4000" dirty="0"/>
              <a:t>there</a:t>
            </a:r>
            <a:r>
              <a:rPr sz="4000" spc="-114" dirty="0"/>
              <a:t> </a:t>
            </a:r>
            <a:r>
              <a:rPr sz="4000" spc="-20" dirty="0"/>
              <a:t>security</a:t>
            </a:r>
            <a:r>
              <a:rPr sz="4000" spc="-130" dirty="0"/>
              <a:t> </a:t>
            </a:r>
            <a:r>
              <a:rPr sz="4000" dirty="0"/>
              <a:t>And</a:t>
            </a:r>
            <a:r>
              <a:rPr sz="4000" spc="-100" dirty="0"/>
              <a:t> </a:t>
            </a:r>
            <a:r>
              <a:rPr sz="4000" dirty="0"/>
              <a:t>has</a:t>
            </a:r>
            <a:r>
              <a:rPr sz="4000" spc="-95" dirty="0"/>
              <a:t> </a:t>
            </a:r>
            <a:r>
              <a:rPr sz="4000" dirty="0"/>
              <a:t>there</a:t>
            </a:r>
            <a:r>
              <a:rPr sz="4000" spc="-114" dirty="0"/>
              <a:t> </a:t>
            </a:r>
            <a:r>
              <a:rPr sz="4000" spc="-25" dirty="0"/>
              <a:t>medicine</a:t>
            </a:r>
            <a:r>
              <a:rPr sz="4000" spc="-140" dirty="0"/>
              <a:t> </a:t>
            </a:r>
            <a:r>
              <a:rPr sz="4000" dirty="0"/>
              <a:t>of</a:t>
            </a:r>
            <a:r>
              <a:rPr sz="4000" spc="-120" dirty="0"/>
              <a:t> </a:t>
            </a:r>
            <a:r>
              <a:rPr sz="4000" spc="-10" dirty="0"/>
              <a:t>work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2539745"/>
            <a:ext cx="5258435" cy="2372360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 indent="339090" algn="just">
              <a:lnSpc>
                <a:spcPct val="90000"/>
              </a:lnSpc>
              <a:spcBef>
                <a:spcPts val="430"/>
              </a:spcBef>
              <a:buClr>
                <a:srgbClr val="000000"/>
              </a:buClr>
              <a:buChar char="•"/>
              <a:tabLst>
                <a:tab pos="351790" algn="l"/>
              </a:tabLst>
            </a:pP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Promote</a:t>
            </a:r>
            <a:r>
              <a:rPr sz="2800" spc="5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55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maintain</a:t>
            </a:r>
            <a:r>
              <a:rPr sz="2800" spc="5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560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higher</a:t>
            </a:r>
            <a:r>
              <a:rPr sz="2800" dirty="0">
                <a:latin typeface="Calibri"/>
                <a:cs typeface="Calibri"/>
              </a:rPr>
              <a:t>​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degree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5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well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-being</a:t>
            </a:r>
            <a:r>
              <a:rPr sz="2800" spc="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physical</a:t>
            </a:r>
            <a:r>
              <a:rPr sz="2800" spc="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0000FF"/>
                </a:solidFill>
                <a:latin typeface="Calibri"/>
                <a:cs typeface="Calibri"/>
              </a:rPr>
              <a:t>and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mental</a:t>
            </a:r>
            <a:r>
              <a:rPr sz="2800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 the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workers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all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6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professions</a:t>
            </a:r>
            <a:r>
              <a:rPr sz="2800" spc="6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6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6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view</a:t>
            </a:r>
            <a:r>
              <a:rPr sz="2800" spc="67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to raise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level</a:t>
            </a:r>
            <a:r>
              <a:rPr sz="2800" spc="1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 the</a:t>
            </a:r>
            <a:r>
              <a:rPr sz="2800" spc="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capabilities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</a:t>
            </a:r>
            <a:r>
              <a:rPr sz="2800" spc="9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and</a:t>
            </a:r>
            <a:r>
              <a:rPr sz="2800" dirty="0">
                <a:latin typeface="Calibri"/>
                <a:cs typeface="Calibri"/>
              </a:rPr>
              <a:t>​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creation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667500" y="2272283"/>
            <a:ext cx="4930140" cy="277063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14</a:t>
            </a:fld>
            <a:endParaRPr spc="-2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12926" y="373761"/>
            <a:ext cx="9965055" cy="118364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71340" marR="5080" indent="-4359275">
              <a:lnSpc>
                <a:spcPts val="4320"/>
              </a:lnSpc>
              <a:spcBef>
                <a:spcPts val="640"/>
              </a:spcBef>
            </a:pPr>
            <a:r>
              <a:rPr sz="4000" dirty="0"/>
              <a:t>Law</a:t>
            </a:r>
            <a:r>
              <a:rPr sz="4000" spc="-140" dirty="0"/>
              <a:t> </a:t>
            </a:r>
            <a:r>
              <a:rPr sz="4000" spc="-35" dirty="0"/>
              <a:t>90-11 </a:t>
            </a:r>
            <a:r>
              <a:rPr sz="4000" dirty="0"/>
              <a:t>of</a:t>
            </a:r>
            <a:r>
              <a:rPr sz="4000" spc="-165" dirty="0"/>
              <a:t> </a:t>
            </a:r>
            <a:r>
              <a:rPr sz="4000" dirty="0"/>
              <a:t>21</a:t>
            </a:r>
            <a:r>
              <a:rPr sz="4000" spc="-155" dirty="0"/>
              <a:t> </a:t>
            </a:r>
            <a:r>
              <a:rPr sz="4000" spc="-20" dirty="0"/>
              <a:t>april</a:t>
            </a:r>
            <a:r>
              <a:rPr sz="4000" spc="-150" dirty="0"/>
              <a:t> </a:t>
            </a:r>
            <a:r>
              <a:rPr sz="4000" dirty="0"/>
              <a:t>1990</a:t>
            </a:r>
            <a:r>
              <a:rPr sz="4000" spc="-180" dirty="0"/>
              <a:t> </a:t>
            </a:r>
            <a:r>
              <a:rPr sz="4000" spc="-45" dirty="0"/>
              <a:t>relative</a:t>
            </a:r>
            <a:r>
              <a:rPr sz="4000" spc="-175" dirty="0"/>
              <a:t> </a:t>
            </a:r>
            <a:r>
              <a:rPr sz="4000" dirty="0"/>
              <a:t>to</a:t>
            </a:r>
            <a:r>
              <a:rPr sz="4000" spc="-150" dirty="0"/>
              <a:t> </a:t>
            </a:r>
            <a:r>
              <a:rPr sz="4000" spc="-40" dirty="0"/>
              <a:t>relationships</a:t>
            </a:r>
            <a:r>
              <a:rPr sz="4000" spc="-155" dirty="0"/>
              <a:t> </a:t>
            </a:r>
            <a:r>
              <a:rPr sz="4000" spc="-25" dirty="0"/>
              <a:t>work</a:t>
            </a:r>
            <a:r>
              <a:rPr sz="4000" spc="-10" dirty="0"/>
              <a:t>​</a:t>
            </a:r>
            <a:endParaRPr sz="4000"/>
          </a:p>
        </p:txBody>
      </p:sp>
      <p:sp>
        <p:nvSpPr>
          <p:cNvPr id="3" name="object 3"/>
          <p:cNvSpPr txBox="1"/>
          <p:nvPr/>
        </p:nvSpPr>
        <p:spPr>
          <a:xfrm>
            <a:off x="916939" y="1746250"/>
            <a:ext cx="10359390" cy="40332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40665" indent="-227965">
              <a:lnSpc>
                <a:spcPct val="100000"/>
              </a:lnSpc>
              <a:spcBef>
                <a:spcPts val="100"/>
              </a:spcBef>
              <a:buFont typeface="Arial MT"/>
              <a:buChar char="•"/>
              <a:tabLst>
                <a:tab pos="240665" algn="l"/>
              </a:tabLst>
            </a:pPr>
            <a:r>
              <a:rPr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Article </a:t>
            </a:r>
            <a:r>
              <a:rPr sz="24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5: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workers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enjoy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the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rights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fundamentals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following:</a:t>
            </a:r>
            <a:endParaRPr sz="2400" dirty="0">
              <a:latin typeface="Times New Roman"/>
              <a:cs typeface="Times New Roman"/>
            </a:endParaRPr>
          </a:p>
          <a:p>
            <a:pPr marL="556895" indent="-544195">
              <a:lnSpc>
                <a:spcPct val="100000"/>
              </a:lnSpc>
              <a:spcBef>
                <a:spcPts val="145"/>
              </a:spcBef>
              <a:buSzPct val="97916"/>
              <a:buFont typeface="Wingdings"/>
              <a:buChar char=""/>
              <a:tabLst>
                <a:tab pos="556895" algn="l"/>
              </a:tabLst>
            </a:pPr>
            <a:r>
              <a:rPr sz="2400" dirty="0">
                <a:latin typeface="Times New Roman"/>
                <a:cs typeface="Times New Roman"/>
              </a:rPr>
              <a:t>Security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social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retirement;</a:t>
            </a:r>
            <a:endParaRPr sz="2400" dirty="0">
              <a:latin typeface="Times New Roman"/>
              <a:cs typeface="Times New Roman"/>
            </a:endParaRPr>
          </a:p>
          <a:p>
            <a:pPr marL="252095" indent="-247650">
              <a:lnSpc>
                <a:spcPct val="100000"/>
              </a:lnSpc>
              <a:spcBef>
                <a:spcPts val="2150"/>
              </a:spcBef>
              <a:buSzPct val="97916"/>
              <a:buFont typeface="Wingdings"/>
              <a:buChar char=""/>
              <a:tabLst>
                <a:tab pos="252095" algn="l"/>
              </a:tabLst>
            </a:pPr>
            <a:r>
              <a:rPr sz="2400" b="1" dirty="0">
                <a:latin typeface="Times New Roman"/>
                <a:cs typeface="Times New Roman"/>
              </a:rPr>
              <a:t>Hygiene,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 smtClean="0">
                <a:latin typeface="Times New Roman"/>
                <a:cs typeface="Times New Roman"/>
              </a:rPr>
              <a:t>s</a:t>
            </a:r>
            <a:r>
              <a:rPr lang="fr-FR" sz="2400" b="1" dirty="0" err="1" smtClean="0">
                <a:latin typeface="Times New Roman"/>
                <a:cs typeface="Times New Roman"/>
              </a:rPr>
              <a:t>afety</a:t>
            </a:r>
            <a:r>
              <a:rPr sz="2400" b="1" spc="-20" dirty="0" smtClean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And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medicine</a:t>
            </a:r>
            <a:r>
              <a:rPr sz="2400" b="1" spc="-2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work </a:t>
            </a:r>
            <a:r>
              <a:rPr sz="2400" spc="-10" dirty="0">
                <a:latin typeface="Times New Roman"/>
                <a:cs typeface="Times New Roman"/>
              </a:rPr>
              <a:t>;</a:t>
            </a:r>
            <a:endParaRPr sz="2400" dirty="0">
              <a:latin typeface="Times New Roman"/>
              <a:cs typeface="Times New Roman"/>
            </a:endParaRPr>
          </a:p>
          <a:p>
            <a:pPr marL="252095" indent="-247650">
              <a:lnSpc>
                <a:spcPct val="100000"/>
              </a:lnSpc>
              <a:spcBef>
                <a:spcPts val="2150"/>
              </a:spcBef>
              <a:buSzPct val="97916"/>
              <a:buFont typeface="Wingdings"/>
              <a:buChar char=""/>
              <a:tabLst>
                <a:tab pos="252095" algn="l"/>
              </a:tabLst>
            </a:pPr>
            <a:r>
              <a:rPr sz="2400" spc="-10" dirty="0">
                <a:latin typeface="Times New Roman"/>
                <a:cs typeface="Times New Roman"/>
              </a:rPr>
              <a:t>Rest.</a:t>
            </a:r>
            <a:endParaRPr sz="2400" dirty="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  <a:spcBef>
                <a:spcPts val="2160"/>
              </a:spcBef>
            </a:pPr>
            <a:r>
              <a:rPr sz="2400" b="1" dirty="0">
                <a:solidFill>
                  <a:srgbClr val="0000FF"/>
                </a:solidFill>
                <a:latin typeface="Times New Roman"/>
                <a:cs typeface="Times New Roman"/>
              </a:rPr>
              <a:t>Article</a:t>
            </a:r>
            <a:r>
              <a:rPr sz="24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4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6:</a:t>
            </a:r>
            <a:endParaRPr sz="2400" dirty="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0"/>
              </a:spcBef>
            </a:pPr>
            <a:endParaRPr sz="2400" dirty="0">
              <a:latin typeface="Times New Roman"/>
              <a:cs typeface="Times New Roman"/>
            </a:endParaRPr>
          </a:p>
          <a:p>
            <a:pPr marL="12700" marR="5080">
              <a:lnSpc>
                <a:spcPct val="70000"/>
              </a:lnSpc>
              <a:spcBef>
                <a:spcPts val="5"/>
              </a:spcBef>
              <a:tabLst>
                <a:tab pos="783590" algn="l"/>
                <a:tab pos="2603500" algn="l"/>
                <a:tab pos="3340100" algn="l"/>
                <a:tab pos="4973955" algn="l"/>
                <a:tab pos="5924550" algn="l"/>
                <a:tab pos="6558915" algn="l"/>
                <a:tab pos="7798434" algn="l"/>
                <a:tab pos="8415655" algn="l"/>
                <a:tab pos="9247505" algn="l"/>
              </a:tabLst>
            </a:pPr>
            <a:r>
              <a:rPr sz="2400" b="1" spc="-25" dirty="0">
                <a:latin typeface="Times New Roman"/>
                <a:cs typeface="Times New Roman"/>
              </a:rPr>
              <a:t>THE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workers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have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also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right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At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respect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25" dirty="0">
                <a:latin typeface="Times New Roman"/>
                <a:cs typeface="Times New Roman"/>
              </a:rPr>
              <a:t>of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20" dirty="0">
                <a:latin typeface="Times New Roman"/>
                <a:cs typeface="Times New Roman"/>
              </a:rPr>
              <a:t>their</a:t>
            </a:r>
            <a:r>
              <a:rPr sz="2400" b="1" dirty="0">
                <a:latin typeface="Times New Roman"/>
                <a:cs typeface="Times New Roman"/>
              </a:rPr>
              <a:t> physical </a:t>
            </a:r>
            <a:r>
              <a:rPr sz="2400" b="1" spc="-10" dirty="0">
                <a:latin typeface="Times New Roman"/>
                <a:cs typeface="Times New Roman"/>
              </a:rPr>
              <a:t>integrity </a:t>
            </a:r>
            <a:r>
              <a:rPr sz="2400" b="1" dirty="0">
                <a:latin typeface="Times New Roman"/>
                <a:cs typeface="Times New Roman"/>
              </a:rPr>
              <a:t>And</a:t>
            </a:r>
            <a:r>
              <a:rPr sz="2400" b="1" spc="-2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moral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And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their</a:t>
            </a:r>
            <a:r>
              <a:rPr sz="2400" b="1" spc="-70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dignity </a:t>
            </a:r>
            <a:r>
              <a:rPr sz="2400" b="1" spc="-10" dirty="0">
                <a:solidFill>
                  <a:srgbClr val="7E7E7E"/>
                </a:solidFill>
                <a:latin typeface="Times New Roman"/>
                <a:cs typeface="Times New Roman"/>
              </a:rPr>
              <a:t>.</a:t>
            </a:r>
            <a:endParaRPr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4688" y="99058"/>
            <a:ext cx="7530083" cy="667664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16</a:t>
            </a:fld>
            <a:endParaRPr spc="-2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17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16939" y="1804161"/>
            <a:ext cx="10357485" cy="3000375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5080" indent="-227965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Decree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executive</a:t>
            </a:r>
            <a:r>
              <a:rPr sz="2800" b="1" spc="26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No.</a:t>
            </a:r>
            <a:r>
              <a:rPr sz="2800" b="1" spc="2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93-120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​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2800" b="1" spc="25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15</a:t>
            </a:r>
            <a:r>
              <a:rPr sz="2800" b="1" spc="254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may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1993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relative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has</a:t>
            </a:r>
            <a:r>
              <a:rPr sz="2800" b="1" spc="2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the organization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2800" b="1" spc="-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THE</a:t>
            </a:r>
            <a:r>
              <a:rPr sz="2800" b="1" spc="-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medicine</a:t>
            </a:r>
            <a:r>
              <a:rPr sz="2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2800" b="1" spc="-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work.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490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5080" algn="just">
              <a:lnSpc>
                <a:spcPct val="90000"/>
              </a:lnSpc>
            </a:pPr>
            <a:r>
              <a:rPr sz="2800" dirty="0">
                <a:latin typeface="Calibri"/>
                <a:cs typeface="Calibri"/>
              </a:rPr>
              <a:t>"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3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worker</a:t>
            </a:r>
            <a:r>
              <a:rPr sz="2800" spc="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apprentice</a:t>
            </a:r>
            <a:r>
              <a:rPr sz="2800" spc="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East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necessarily</a:t>
            </a:r>
            <a:r>
              <a:rPr sz="2800" spc="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submitted</a:t>
            </a:r>
            <a:r>
              <a:rPr sz="2800" spc="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medical </a:t>
            </a:r>
            <a:r>
              <a:rPr sz="2800" spc="-10" dirty="0">
                <a:latin typeface="Calibri"/>
                <a:cs typeface="Calibri"/>
              </a:rPr>
              <a:t>examinations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hiring ,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​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Thus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than to</a:t>
            </a:r>
            <a:r>
              <a:rPr sz="2800" spc="28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exams</a:t>
            </a:r>
            <a:r>
              <a:rPr sz="2800" spc="2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periodicals </a:t>
            </a:r>
            <a:r>
              <a:rPr sz="2800" dirty="0">
                <a:latin typeface="Calibri"/>
                <a:cs typeface="Calibri"/>
              </a:rPr>
              <a:t>,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special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resumption </a:t>
            </a:r>
            <a:r>
              <a:rPr sz="2800" dirty="0">
                <a:latin typeface="Calibri"/>
                <a:cs typeface="Calibri"/>
              </a:rPr>
              <a:t>»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0" dirty="0">
                <a:latin typeface="Calibri"/>
                <a:cs typeface="Calibri"/>
              </a:rPr>
              <a:t>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184554" y="373761"/>
            <a:ext cx="9822815" cy="11836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>
              <a:lnSpc>
                <a:spcPts val="4560"/>
              </a:lnSpc>
              <a:spcBef>
                <a:spcPts val="95"/>
              </a:spcBef>
            </a:pPr>
            <a:r>
              <a:rPr sz="4000" dirty="0"/>
              <a:t>Law</a:t>
            </a:r>
            <a:r>
              <a:rPr sz="4000" spc="-125" dirty="0"/>
              <a:t> </a:t>
            </a:r>
            <a:r>
              <a:rPr sz="4000" dirty="0"/>
              <a:t>No.</a:t>
            </a:r>
            <a:r>
              <a:rPr sz="4000" spc="-114" dirty="0"/>
              <a:t> </a:t>
            </a:r>
            <a:r>
              <a:rPr sz="4000" spc="-35" dirty="0"/>
              <a:t>88-07</a:t>
            </a:r>
            <a:r>
              <a:rPr sz="4000" dirty="0"/>
              <a:t>​</a:t>
            </a:r>
            <a:r>
              <a:rPr sz="4000" spc="-165" dirty="0"/>
              <a:t> </a:t>
            </a:r>
            <a:r>
              <a:rPr sz="4000" dirty="0"/>
              <a:t>of</a:t>
            </a:r>
            <a:r>
              <a:rPr sz="4000" spc="-125" dirty="0"/>
              <a:t> </a:t>
            </a:r>
            <a:r>
              <a:rPr sz="4000" dirty="0"/>
              <a:t>26</a:t>
            </a:r>
            <a:r>
              <a:rPr sz="4000" spc="-135" dirty="0"/>
              <a:t> </a:t>
            </a:r>
            <a:r>
              <a:rPr sz="4000" spc="-30" dirty="0"/>
              <a:t>January</a:t>
            </a:r>
            <a:r>
              <a:rPr sz="4000" spc="-140" dirty="0"/>
              <a:t> </a:t>
            </a:r>
            <a:r>
              <a:rPr sz="4000" dirty="0"/>
              <a:t>1988,</a:t>
            </a:r>
            <a:r>
              <a:rPr sz="4000" spc="-120" dirty="0"/>
              <a:t> </a:t>
            </a:r>
            <a:r>
              <a:rPr sz="4000" spc="-45" dirty="0"/>
              <a:t>relative</a:t>
            </a:r>
            <a:r>
              <a:rPr sz="4000" spc="-150" dirty="0"/>
              <a:t> </a:t>
            </a:r>
            <a:r>
              <a:rPr sz="4000" spc="-50" dirty="0"/>
              <a:t>has</a:t>
            </a:r>
            <a:endParaRPr sz="4000"/>
          </a:p>
          <a:p>
            <a:pPr algn="ctr">
              <a:lnSpc>
                <a:spcPts val="4560"/>
              </a:lnSpc>
            </a:pPr>
            <a:r>
              <a:rPr sz="4000" spc="-40" dirty="0"/>
              <a:t>hygiene,</a:t>
            </a:r>
            <a:r>
              <a:rPr sz="4000" spc="-120" dirty="0"/>
              <a:t> </a:t>
            </a:r>
            <a:r>
              <a:rPr sz="4000" dirty="0"/>
              <a:t>has</a:t>
            </a:r>
            <a:r>
              <a:rPr sz="4000" spc="-85" dirty="0"/>
              <a:t> </a:t>
            </a:r>
            <a:r>
              <a:rPr sz="4000" dirty="0"/>
              <a:t>there</a:t>
            </a:r>
            <a:r>
              <a:rPr sz="4000" spc="-114" dirty="0"/>
              <a:t> </a:t>
            </a:r>
            <a:r>
              <a:rPr sz="4000" spc="-20" dirty="0"/>
              <a:t>security</a:t>
            </a:r>
            <a:r>
              <a:rPr sz="4000" spc="-130" dirty="0"/>
              <a:t> </a:t>
            </a:r>
            <a:r>
              <a:rPr sz="4000" dirty="0"/>
              <a:t>And</a:t>
            </a:r>
            <a:r>
              <a:rPr sz="4000" spc="-100" dirty="0"/>
              <a:t> </a:t>
            </a:r>
            <a:r>
              <a:rPr sz="4000" dirty="0"/>
              <a:t>has</a:t>
            </a:r>
            <a:r>
              <a:rPr sz="4000" spc="-95" dirty="0"/>
              <a:t> </a:t>
            </a:r>
            <a:r>
              <a:rPr sz="4000" dirty="0"/>
              <a:t>there</a:t>
            </a:r>
            <a:r>
              <a:rPr sz="4000" spc="-114" dirty="0"/>
              <a:t> </a:t>
            </a:r>
            <a:r>
              <a:rPr sz="4000" spc="-25" dirty="0"/>
              <a:t>medicine</a:t>
            </a:r>
            <a:r>
              <a:rPr sz="4000" spc="-140" dirty="0"/>
              <a:t> </a:t>
            </a:r>
            <a:r>
              <a:rPr sz="4000" dirty="0"/>
              <a:t>of</a:t>
            </a:r>
            <a:r>
              <a:rPr sz="4000" spc="-120" dirty="0"/>
              <a:t> </a:t>
            </a:r>
            <a:r>
              <a:rPr sz="4000" spc="-10" dirty="0"/>
              <a:t>work</a:t>
            </a:r>
            <a:endParaRPr sz="40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941195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Visit</a:t>
            </a:r>
            <a:r>
              <a:rPr spc="-215" dirty="0"/>
              <a:t> </a:t>
            </a:r>
            <a:r>
              <a:rPr spc="-30" dirty="0"/>
              <a:t>medical</a:t>
            </a:r>
            <a:r>
              <a:rPr spc="-210" dirty="0"/>
              <a:t> </a:t>
            </a:r>
            <a:r>
              <a:rPr spc="-55" dirty="0"/>
              <a:t>hiring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95706" y="1737106"/>
            <a:ext cx="11327130" cy="423608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includes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2600" b="1" spc="-5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exam</a:t>
            </a:r>
            <a:r>
              <a:rPr sz="2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clinical</a:t>
            </a:r>
            <a:r>
              <a:rPr sz="2600" b="1" spc="-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complete</a:t>
            </a:r>
            <a:r>
              <a:rPr sz="2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And</a:t>
            </a:r>
            <a:r>
              <a:rPr sz="2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 the</a:t>
            </a:r>
            <a:r>
              <a:rPr sz="26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exams</a:t>
            </a:r>
            <a:r>
              <a:rPr sz="26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35" dirty="0">
                <a:solidFill>
                  <a:srgbClr val="0000FF"/>
                </a:solidFill>
                <a:latin typeface="Calibri"/>
                <a:cs typeface="Calibri"/>
              </a:rPr>
              <a:t>para-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clinics</a:t>
            </a:r>
            <a:r>
              <a:rPr sz="26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appropriate.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240"/>
              </a:spcBef>
            </a:pPr>
            <a:r>
              <a:rPr sz="2600" dirty="0">
                <a:latin typeface="Calibri"/>
                <a:cs typeface="Calibri"/>
              </a:rPr>
              <a:t>She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 for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object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 marL="241300" marR="5715" indent="-228600">
              <a:lnSpc>
                <a:spcPct val="70000"/>
              </a:lnSpc>
              <a:spcBef>
                <a:spcPts val="1000"/>
              </a:spcBef>
              <a:buChar char="-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of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 research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worker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is not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not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reached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a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affection</a:t>
            </a:r>
            <a:r>
              <a:rPr sz="2600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dangerous</a:t>
            </a:r>
            <a:r>
              <a:rPr sz="2600" spc="-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 </a:t>
            </a:r>
            <a:r>
              <a:rPr sz="2600" dirty="0">
                <a:latin typeface="Calibri"/>
                <a:cs typeface="Calibri"/>
              </a:rPr>
              <a:t>others</a:t>
            </a:r>
            <a:r>
              <a:rPr sz="2600" spc="-8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workers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;</a:t>
            </a:r>
            <a:endParaRPr sz="2600">
              <a:latin typeface="Calibri"/>
              <a:cs typeface="Calibri"/>
            </a:endParaRPr>
          </a:p>
          <a:p>
            <a:pPr marL="240665" indent="-227965">
              <a:lnSpc>
                <a:spcPct val="100000"/>
              </a:lnSpc>
              <a:spcBef>
                <a:spcPts val="70"/>
              </a:spcBef>
              <a:buChar char="-"/>
              <a:tabLst>
                <a:tab pos="240665" algn="l"/>
              </a:tabLst>
            </a:pPr>
            <a:r>
              <a:rPr sz="2600" dirty="0">
                <a:latin typeface="Calibri"/>
                <a:cs typeface="Calibri"/>
              </a:rPr>
              <a:t>of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to ensure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that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worker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East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medically</a:t>
            </a:r>
            <a:r>
              <a:rPr sz="2600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suitable</a:t>
            </a:r>
            <a:r>
              <a:rPr sz="2600" spc="-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job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considered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;</a:t>
            </a:r>
            <a:endParaRPr sz="2600">
              <a:latin typeface="Calibri"/>
              <a:cs typeface="Calibri"/>
            </a:endParaRPr>
          </a:p>
          <a:p>
            <a:pPr marL="241300" marR="6350" indent="-228600">
              <a:lnSpc>
                <a:spcPct val="70100"/>
              </a:lnSpc>
              <a:spcBef>
                <a:spcPts val="994"/>
              </a:spcBef>
              <a:buChar char="-"/>
              <a:tabLst>
                <a:tab pos="241300" algn="l"/>
                <a:tab pos="796925" algn="l"/>
                <a:tab pos="2230120" algn="l"/>
                <a:tab pos="4565015" algn="l"/>
                <a:tab pos="5153660" algn="l"/>
                <a:tab pos="6959600" algn="l"/>
                <a:tab pos="8401050" algn="l"/>
                <a:tab pos="8965565" algn="l"/>
                <a:tab pos="9928860" algn="l"/>
                <a:tab pos="10485120" algn="l"/>
              </a:tabLst>
            </a:pPr>
            <a:r>
              <a:rPr sz="2600" spc="-25" dirty="0">
                <a:latin typeface="Calibri"/>
                <a:cs typeface="Calibri"/>
              </a:rPr>
              <a:t>of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to propose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possibly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00FF"/>
                </a:solidFill>
                <a:latin typeface="Calibri"/>
                <a:cs typeface="Calibri"/>
              </a:rPr>
              <a:t>adaptations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00FF"/>
                </a:solidFill>
                <a:latin typeface="Calibri"/>
                <a:cs typeface="Calibri"/>
              </a:rPr>
              <a:t>possible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job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35" dirty="0">
                <a:latin typeface="Calibri"/>
                <a:cs typeface="Calibri"/>
              </a:rPr>
              <a:t>work </a:t>
            </a:r>
            <a:r>
              <a:rPr sz="2600" spc="-10" dirty="0">
                <a:latin typeface="Calibri"/>
                <a:cs typeface="Calibri"/>
              </a:rPr>
              <a:t>envisaged;</a:t>
            </a:r>
            <a:endParaRPr sz="2600">
              <a:latin typeface="Calibri"/>
              <a:cs typeface="Calibri"/>
            </a:endParaRPr>
          </a:p>
          <a:p>
            <a:pPr marL="12700" marR="5715" indent="184785">
              <a:lnSpc>
                <a:spcPct val="70000"/>
              </a:lnSpc>
              <a:spcBef>
                <a:spcPts val="994"/>
              </a:spcBef>
              <a:buChar char="-"/>
              <a:tabLst>
                <a:tab pos="197485" algn="l"/>
              </a:tabLst>
            </a:pPr>
            <a:r>
              <a:rPr sz="2600" dirty="0">
                <a:latin typeface="Calibri"/>
                <a:cs typeface="Calibri"/>
              </a:rPr>
              <a:t>of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determine,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if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y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place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proceed,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new</a:t>
            </a:r>
            <a:r>
              <a:rPr sz="2600" spc="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exam</a:t>
            </a:r>
            <a:r>
              <a:rPr sz="2600" spc="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 DO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call</a:t>
            </a:r>
            <a:r>
              <a:rPr sz="2600" spc="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has</a:t>
            </a:r>
            <a:r>
              <a:rPr sz="2600" spc="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25" dirty="0">
                <a:solidFill>
                  <a:srgbClr val="0000FF"/>
                </a:solidFill>
                <a:latin typeface="Calibri"/>
                <a:cs typeface="Calibri"/>
              </a:rPr>
              <a:t>a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doctor</a:t>
            </a:r>
            <a:r>
              <a:rPr sz="2600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specialist</a:t>
            </a:r>
            <a:r>
              <a:rPr sz="2600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some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case;</a:t>
            </a:r>
            <a:endParaRPr sz="2600">
              <a:latin typeface="Calibri"/>
              <a:cs typeface="Calibri"/>
            </a:endParaRPr>
          </a:p>
          <a:p>
            <a:pPr marL="12700" marR="5080" indent="195580">
              <a:lnSpc>
                <a:spcPct val="70000"/>
              </a:lnSpc>
              <a:spcBef>
                <a:spcPts val="1010"/>
              </a:spcBef>
              <a:buChar char="-"/>
              <a:tabLst>
                <a:tab pos="208279" algn="l"/>
              </a:tabLst>
            </a:pPr>
            <a:r>
              <a:rPr sz="2600" dirty="0">
                <a:latin typeface="Calibri"/>
                <a:cs typeface="Calibri"/>
              </a:rPr>
              <a:t>of</a:t>
            </a:r>
            <a:r>
              <a:rPr sz="2600" spc="10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 research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posts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 which,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point</a:t>
            </a:r>
            <a:r>
              <a:rPr sz="2600" spc="11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view</a:t>
            </a:r>
            <a:r>
              <a:rPr sz="2600" spc="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medical,</a:t>
            </a:r>
            <a:r>
              <a:rPr sz="2600" spc="1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100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worker</a:t>
            </a:r>
            <a:r>
              <a:rPr sz="2600" spc="1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born</a:t>
            </a:r>
            <a:r>
              <a:rPr sz="2600" spc="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20" dirty="0">
                <a:solidFill>
                  <a:srgbClr val="0000FF"/>
                </a:solidFill>
                <a:latin typeface="Calibri"/>
                <a:cs typeface="Calibri"/>
              </a:rPr>
              <a:t>maybe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​</a:t>
            </a:r>
            <a:r>
              <a:rPr sz="2600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0000FF"/>
                </a:solidFill>
                <a:latin typeface="Calibri"/>
                <a:cs typeface="Calibri"/>
              </a:rPr>
              <a:t>affected</a:t>
            </a:r>
            <a:r>
              <a:rPr sz="2600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those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Who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him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would be suitable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At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job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considered.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9439656" y="56388"/>
            <a:ext cx="1914144" cy="1702307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89660" y="56388"/>
            <a:ext cx="1589531" cy="1769363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18</a:t>
            </a:fld>
            <a:endParaRPr spc="-25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19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2092325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Visit</a:t>
            </a:r>
            <a:r>
              <a:rPr spc="-190" dirty="0"/>
              <a:t> </a:t>
            </a:r>
            <a:r>
              <a:rPr spc="-35" dirty="0"/>
              <a:t>medical</a:t>
            </a:r>
            <a:r>
              <a:rPr spc="-195" dirty="0"/>
              <a:t> </a:t>
            </a:r>
            <a:r>
              <a:rPr spc="-20" dirty="0"/>
              <a:t>periodic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10359390" cy="160464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0029" marR="5080" indent="-227965" algn="just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All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body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employer</a:t>
            </a:r>
            <a:r>
              <a:rPr sz="2800" spc="75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East</a:t>
            </a:r>
            <a:r>
              <a:rPr sz="2800" spc="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tenuous</a:t>
            </a:r>
            <a:r>
              <a:rPr sz="2800" spc="8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submit</a:t>
            </a:r>
            <a:r>
              <a:rPr sz="2800" spc="8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has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9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medical </a:t>
            </a:r>
            <a:r>
              <a:rPr sz="2800" spc="-10" dirty="0">
                <a:latin typeface="Calibri"/>
                <a:cs typeface="Calibri"/>
              </a:rPr>
              <a:t>examination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periodic,</a:t>
            </a:r>
            <a:r>
              <a:rPr sz="2800" spc="1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At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less</a:t>
            </a:r>
            <a:r>
              <a:rPr sz="2800" spc="135" dirty="0"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2800" spc="114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times</a:t>
            </a:r>
            <a:r>
              <a:rPr sz="2800" spc="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by</a:t>
            </a:r>
            <a:r>
              <a:rPr sz="2800" spc="11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solidFill>
                  <a:srgbClr val="0000FF"/>
                </a:solidFill>
                <a:latin typeface="Calibri"/>
                <a:cs typeface="Calibri"/>
              </a:rPr>
              <a:t>year </a:t>
            </a:r>
            <a:r>
              <a:rPr sz="2800" dirty="0">
                <a:latin typeface="Calibri"/>
                <a:cs typeface="Calibri"/>
              </a:rPr>
              <a:t>,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his</a:t>
            </a:r>
            <a:r>
              <a:rPr sz="2800" spc="1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workers</a:t>
            </a:r>
            <a:r>
              <a:rPr sz="2800" spc="10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114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view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 ensure</a:t>
            </a:r>
            <a:r>
              <a:rPr sz="2800" spc="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maintenance</a:t>
            </a:r>
            <a:r>
              <a:rPr sz="2800" spc="10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0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their</a:t>
            </a:r>
            <a:r>
              <a:rPr sz="2800" spc="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ability</a:t>
            </a:r>
            <a:r>
              <a:rPr sz="2800" spc="9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to</a:t>
            </a:r>
            <a:r>
              <a:rPr sz="2800" spc="10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posts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100" dirty="0">
                <a:latin typeface="Calibri"/>
                <a:cs typeface="Calibri"/>
              </a:rPr>
              <a:t>  </a:t>
            </a:r>
            <a:r>
              <a:rPr sz="2800" spc="-10" dirty="0">
                <a:latin typeface="Calibri"/>
                <a:cs typeface="Calibri"/>
              </a:rPr>
              <a:t>busy jobs.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793493"/>
            <a:ext cx="10358755" cy="288480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240029" marR="5080" indent="-227965" algn="just">
              <a:lnSpc>
                <a:spcPct val="90000"/>
              </a:lnSpc>
              <a:spcBef>
                <a:spcPts val="43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promotion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there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East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machine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ingenious.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the scale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of a </a:t>
            </a:r>
            <a:r>
              <a:rPr sz="2800" dirty="0">
                <a:latin typeface="Calibri"/>
                <a:cs typeface="Calibri"/>
              </a:rPr>
              <a:t>territory,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She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active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pile</a:t>
            </a:r>
            <a:r>
              <a:rPr sz="2800" spc="-1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mechanisms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produce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best </a:t>
            </a:r>
            <a:r>
              <a:rPr sz="2800" dirty="0">
                <a:latin typeface="Calibri"/>
                <a:cs typeface="Calibri"/>
              </a:rPr>
              <a:t>health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possible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all.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But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which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What </a:t>
            </a:r>
            <a:r>
              <a:rPr sz="2800" spc="-10" dirty="0">
                <a:latin typeface="Calibri"/>
                <a:cs typeface="Calibri"/>
              </a:rPr>
              <a:t>mechanisms?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are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engineers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And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6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mechanics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Who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make</a:t>
            </a:r>
            <a:r>
              <a:rPr sz="2800" spc="70" dirty="0">
                <a:latin typeface="Calibri"/>
                <a:cs typeface="Calibri"/>
              </a:rPr>
              <a:t>  </a:t>
            </a:r>
            <a:r>
              <a:rPr sz="2800" dirty="0">
                <a:latin typeface="Calibri"/>
                <a:cs typeface="Calibri"/>
              </a:rPr>
              <a:t>turn</a:t>
            </a:r>
            <a:r>
              <a:rPr sz="2800" spc="75" dirty="0">
                <a:latin typeface="Calibri"/>
                <a:cs typeface="Calibri"/>
              </a:rPr>
              <a:t>  </a:t>
            </a:r>
            <a:r>
              <a:rPr sz="2800" spc="-25" dirty="0">
                <a:latin typeface="Calibri"/>
                <a:cs typeface="Calibri"/>
              </a:rPr>
              <a:t>The </a:t>
            </a:r>
            <a:r>
              <a:rPr sz="2800" spc="-10" dirty="0">
                <a:latin typeface="Calibri"/>
                <a:cs typeface="Calibri"/>
              </a:rPr>
              <a:t>machine?</a:t>
            </a:r>
            <a:endParaRPr sz="2800">
              <a:latin typeface="Calibri"/>
              <a:cs typeface="Calibri"/>
            </a:endParaRPr>
          </a:p>
          <a:p>
            <a:pPr marL="239395" marR="8255" indent="-227329" algn="just">
              <a:lnSpc>
                <a:spcPts val="3030"/>
              </a:lnSpc>
              <a:spcBef>
                <a:spcPts val="105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dirty="0">
                <a:latin typeface="Calibri"/>
                <a:cs typeface="Calibri"/>
              </a:rPr>
              <a:t>There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charter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from Ottawa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1986,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text</a:t>
            </a:r>
            <a:r>
              <a:rPr sz="2800" spc="2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reference</a:t>
            </a:r>
            <a:r>
              <a:rPr sz="2800" spc="2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in</a:t>
            </a:r>
            <a:r>
              <a:rPr sz="2800" spc="2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promotion</a:t>
            </a:r>
            <a:r>
              <a:rPr sz="2800" spc="254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2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health</a:t>
            </a:r>
            <a:r>
              <a:rPr sz="2800" dirty="0">
                <a:latin typeface="Calibri"/>
                <a:cs typeface="Calibri"/>
              </a:rPr>
              <a:t>​</a:t>
            </a:r>
            <a:r>
              <a:rPr sz="2800" spc="-9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propose</a:t>
            </a:r>
            <a:r>
              <a:rPr sz="2800" spc="-7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5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axes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85" dirty="0">
                <a:latin typeface="Calibri"/>
                <a:cs typeface="Calibri"/>
              </a:rPr>
              <a:t> </a:t>
            </a:r>
            <a:r>
              <a:rPr sz="2800" spc="-20" dirty="0">
                <a:latin typeface="Calibri"/>
                <a:cs typeface="Calibri"/>
              </a:rPr>
              <a:t>act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528445">
              <a:lnSpc>
                <a:spcPct val="100000"/>
              </a:lnSpc>
              <a:spcBef>
                <a:spcPts val="105"/>
              </a:spcBef>
            </a:pPr>
            <a:r>
              <a:rPr spc="-55" dirty="0"/>
              <a:t>Promotion</a:t>
            </a:r>
            <a:r>
              <a:rPr spc="-175" dirty="0"/>
              <a:t> </a:t>
            </a:r>
            <a:r>
              <a:rPr dirty="0"/>
              <a:t>of</a:t>
            </a:r>
            <a:r>
              <a:rPr spc="-150" dirty="0"/>
              <a:t> </a:t>
            </a:r>
            <a:r>
              <a:rPr dirty="0"/>
              <a:t>there</a:t>
            </a:r>
            <a:r>
              <a:rPr spc="-135" dirty="0"/>
              <a:t> </a:t>
            </a:r>
            <a:r>
              <a:rPr spc="-25" dirty="0"/>
              <a:t>health</a:t>
            </a:r>
            <a:r>
              <a:rPr spc="-145" dirty="0"/>
              <a:t> </a:t>
            </a:r>
            <a:r>
              <a:rPr dirty="0"/>
              <a:t>At</a:t>
            </a:r>
            <a:r>
              <a:rPr spc="-150" dirty="0"/>
              <a:t> </a:t>
            </a:r>
            <a:r>
              <a:rPr spc="-25" dirty="0"/>
              <a:t>work</a:t>
            </a: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259579" y="4849367"/>
            <a:ext cx="3672839" cy="187147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60575" y="272795"/>
            <a:ext cx="8901684" cy="608380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20</a:t>
            </a:fld>
            <a:endParaRPr spc="-25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21487" rIns="0" bIns="0" rtlCol="0">
            <a:spAutoFit/>
          </a:bodyPr>
          <a:lstStyle/>
          <a:p>
            <a:pPr marL="1683385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Monitoring</a:t>
            </a:r>
            <a:r>
              <a:rPr spc="-160" dirty="0"/>
              <a:t> </a:t>
            </a:r>
            <a:r>
              <a:rPr spc="-35" dirty="0"/>
              <a:t>medical</a:t>
            </a:r>
            <a:r>
              <a:rPr spc="-155" dirty="0"/>
              <a:t> </a:t>
            </a:r>
            <a:r>
              <a:rPr spc="-10" dirty="0"/>
              <a:t>special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6542"/>
            <a:ext cx="10126345" cy="39636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0665" indent="-227965">
              <a:lnSpc>
                <a:spcPts val="3679"/>
              </a:lnSpc>
              <a:spcBef>
                <a:spcPts val="105"/>
              </a:spcBef>
              <a:buFont typeface="Arial MT"/>
              <a:buChar char="•"/>
              <a:tabLst>
                <a:tab pos="240665" algn="l"/>
              </a:tabLst>
            </a:pP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1</a:t>
            </a:r>
            <a:r>
              <a:rPr sz="32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/ There</a:t>
            </a:r>
            <a:r>
              <a:rPr sz="3200" b="1" spc="-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law</a:t>
            </a:r>
            <a:r>
              <a:rPr sz="3200" b="1" spc="-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no.</a:t>
            </a:r>
            <a:r>
              <a:rPr sz="3200" b="1" spc="-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88-07</a:t>
            </a:r>
            <a:r>
              <a:rPr sz="3200" b="1" spc="-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3200" b="1" spc="-1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26</a:t>
            </a:r>
            <a:r>
              <a:rPr sz="32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January 1988</a:t>
            </a:r>
            <a:r>
              <a:rPr sz="3200" b="1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dirty="0">
                <a:solidFill>
                  <a:srgbClr val="0000FF"/>
                </a:solidFill>
                <a:latin typeface="Times New Roman"/>
                <a:cs typeface="Times New Roman"/>
              </a:rPr>
              <a:t>: art</a:t>
            </a:r>
            <a:r>
              <a:rPr sz="3200" b="1" spc="-2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32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17</a:t>
            </a:r>
            <a:endParaRPr sz="32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3035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apprentices,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3025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workers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particularly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exhibits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risks</a:t>
            </a:r>
            <a:r>
              <a:rPr sz="2800" spc="-6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professionals </a:t>
            </a:r>
            <a:r>
              <a:rPr sz="2800" spc="-10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L="241300" marR="310515" lvl="1" indent="220979">
              <a:lnSpc>
                <a:spcPts val="3010"/>
              </a:lnSpc>
              <a:spcBef>
                <a:spcPts val="220"/>
              </a:spcBef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workers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affected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 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posts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involving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</a:t>
            </a:r>
            <a:r>
              <a:rPr sz="2800" spc="-5" dirty="0"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special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responsibility</a:t>
            </a:r>
            <a:r>
              <a:rPr sz="2800" spc="-3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in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matter</a:t>
            </a:r>
            <a:r>
              <a:rPr sz="2800" spc="-25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dirty="0">
                <a:solidFill>
                  <a:srgbClr val="FF0000"/>
                </a:solidFill>
                <a:latin typeface="Times New Roman"/>
                <a:cs typeface="Times New Roman"/>
              </a:rPr>
              <a:t>of</a:t>
            </a:r>
            <a:r>
              <a:rPr sz="2800" spc="-30" dirty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Times New Roman"/>
                <a:cs typeface="Times New Roman"/>
              </a:rPr>
              <a:t>security </a:t>
            </a:r>
            <a:r>
              <a:rPr sz="2800" spc="-10" dirty="0">
                <a:latin typeface="Times New Roman"/>
                <a:cs typeface="Times New Roman"/>
              </a:rPr>
              <a:t>;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2830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workers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aged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less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18</a:t>
            </a:r>
            <a:r>
              <a:rPr sz="2800" spc="-10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years;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3025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workers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aged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more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2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55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years;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3025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staff</a:t>
            </a:r>
            <a:r>
              <a:rPr sz="2800" spc="-7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charge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restoration;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2990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disabled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physical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patients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chronicles;</a:t>
            </a:r>
            <a:endParaRPr sz="2800">
              <a:latin typeface="Times New Roman"/>
              <a:cs typeface="Times New Roman"/>
            </a:endParaRPr>
          </a:p>
          <a:p>
            <a:pPr marL="462280" lvl="1" indent="-220979">
              <a:lnSpc>
                <a:spcPts val="3155"/>
              </a:lnSpc>
              <a:buFont typeface="Arial MT"/>
              <a:buChar char="•"/>
              <a:tabLst>
                <a:tab pos="462280" algn="l"/>
              </a:tabLst>
            </a:pP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women</a:t>
            </a:r>
            <a:r>
              <a:rPr sz="2800" spc="1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And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mothers</a:t>
            </a:r>
            <a:r>
              <a:rPr sz="2800" spc="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of a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child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&lt;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2</a:t>
            </a:r>
            <a:r>
              <a:rPr sz="2800" spc="-15" dirty="0">
                <a:latin typeface="Times New Roman"/>
                <a:cs typeface="Times New Roman"/>
              </a:rPr>
              <a:t> </a:t>
            </a:r>
            <a:r>
              <a:rPr sz="2800" spc="-20" dirty="0">
                <a:latin typeface="Times New Roman"/>
                <a:cs typeface="Times New Roman"/>
              </a:rPr>
              <a:t>years.</a:t>
            </a:r>
            <a:endParaRPr sz="2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916939" y="1188847"/>
            <a:ext cx="10330180" cy="4666615"/>
          </a:xfrm>
          <a:prstGeom prst="rect">
            <a:avLst/>
          </a:prstGeom>
        </p:spPr>
        <p:txBody>
          <a:bodyPr vert="horz" wrap="square" lIns="0" tIns="54610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430"/>
              </a:spcBef>
            </a:pP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2</a:t>
            </a:r>
            <a:r>
              <a:rPr sz="2800" b="1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/</a:t>
            </a:r>
            <a:r>
              <a:rPr sz="2800" b="1" spc="-17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Order</a:t>
            </a:r>
            <a:r>
              <a:rPr sz="2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interministerial</a:t>
            </a:r>
            <a:r>
              <a:rPr sz="2800" b="1" spc="-4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of</a:t>
            </a:r>
            <a:r>
              <a:rPr sz="2800" b="1" spc="-3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June 9,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1997</a:t>
            </a:r>
            <a:r>
              <a:rPr sz="2800" b="1" spc="-5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fixing</a:t>
            </a:r>
            <a:r>
              <a:rPr sz="2800" b="1" spc="-5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there</a:t>
            </a:r>
            <a:r>
              <a:rPr sz="2800" b="1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list</a:t>
            </a:r>
            <a:r>
              <a:rPr sz="2800" b="1" spc="-6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of the</a:t>
            </a:r>
            <a:r>
              <a:rPr sz="2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works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or</a:t>
            </a:r>
            <a:r>
              <a:rPr sz="2800" b="1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THE</a:t>
            </a:r>
            <a:r>
              <a:rPr sz="2800" b="1" spc="-5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workers</a:t>
            </a:r>
            <a:r>
              <a:rPr sz="2800" b="1" spc="-7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are</a:t>
            </a:r>
            <a:r>
              <a:rPr sz="2800" b="1" spc="-4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strongly</a:t>
            </a:r>
            <a:r>
              <a:rPr sz="2800" b="1" spc="-3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exhibits</a:t>
            </a:r>
            <a:r>
              <a:rPr sz="2800" b="1" spc="-60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to</a:t>
            </a:r>
            <a:r>
              <a:rPr sz="2800" b="1" spc="-2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dirty="0">
                <a:solidFill>
                  <a:srgbClr val="0000FF"/>
                </a:solidFill>
                <a:latin typeface="Times New Roman"/>
                <a:cs typeface="Times New Roman"/>
              </a:rPr>
              <a:t>risks</a:t>
            </a:r>
            <a:r>
              <a:rPr sz="2800" b="1" spc="-55" dirty="0">
                <a:solidFill>
                  <a:srgbClr val="0000FF"/>
                </a:solidFill>
                <a:latin typeface="Times New Roman"/>
                <a:cs typeface="Times New Roman"/>
              </a:rPr>
              <a:t> </a:t>
            </a:r>
            <a:r>
              <a:rPr sz="2800" b="1" spc="-10" dirty="0">
                <a:solidFill>
                  <a:srgbClr val="0000FF"/>
                </a:solidFill>
                <a:latin typeface="Times New Roman"/>
                <a:cs typeface="Times New Roman"/>
              </a:rPr>
              <a:t>professionals </a:t>
            </a:r>
            <a:r>
              <a:rPr sz="2800" dirty="0">
                <a:latin typeface="Times New Roman"/>
                <a:cs typeface="Times New Roman"/>
              </a:rPr>
              <a:t>1-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works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comprising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preparation,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employment,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there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handling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or </a:t>
            </a:r>
            <a:r>
              <a:rPr sz="2800" dirty="0">
                <a:latin typeface="Times New Roman"/>
                <a:cs typeface="Times New Roman"/>
              </a:rPr>
              <a:t>the exhibition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agents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chemicals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655"/>
              </a:spcBef>
            </a:pPr>
            <a:endParaRPr sz="2800">
              <a:latin typeface="Times New Roman"/>
              <a:cs typeface="Times New Roman"/>
            </a:endParaRPr>
          </a:p>
          <a:p>
            <a:pPr marL="12700" marR="1212850" indent="384810">
              <a:lnSpc>
                <a:spcPts val="3030"/>
              </a:lnSpc>
              <a:buAutoNum type="arabicPlain" startAt="2"/>
              <a:tabLst>
                <a:tab pos="397510" algn="l"/>
              </a:tabLst>
            </a:pPr>
            <a:r>
              <a:rPr sz="2800" dirty="0">
                <a:latin typeface="Times New Roman"/>
                <a:cs typeface="Times New Roman"/>
              </a:rPr>
              <a:t>Las</a:t>
            </a:r>
            <a:r>
              <a:rPr sz="2800" spc="-2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comprising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exhibition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risks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infectious</a:t>
            </a:r>
            <a:r>
              <a:rPr sz="2800" spc="-40" dirty="0">
                <a:latin typeface="Times New Roman"/>
                <a:cs typeface="Times New Roman"/>
              </a:rPr>
              <a:t> </a:t>
            </a:r>
            <a:r>
              <a:rPr sz="2800" spc="-25" dirty="0">
                <a:latin typeface="Times New Roman"/>
                <a:cs typeface="Times New Roman"/>
              </a:rPr>
              <a:t>and </a:t>
            </a:r>
            <a:r>
              <a:rPr sz="2800" spc="-10" dirty="0">
                <a:latin typeface="Times New Roman"/>
                <a:cs typeface="Times New Roman"/>
              </a:rPr>
              <a:t>parasitic</a:t>
            </a:r>
            <a:endParaRPr sz="2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415"/>
              </a:spcBef>
              <a:buFont typeface="Times New Roman"/>
              <a:buAutoNum type="arabicPlain" startAt="2"/>
            </a:pPr>
            <a:endParaRPr sz="2800">
              <a:latin typeface="Times New Roman"/>
              <a:cs typeface="Times New Roman"/>
            </a:endParaRPr>
          </a:p>
          <a:p>
            <a:pPr marL="397510" indent="-384810">
              <a:lnSpc>
                <a:spcPts val="3160"/>
              </a:lnSpc>
              <a:buAutoNum type="arabicPlain" startAt="2"/>
              <a:tabLst>
                <a:tab pos="397510" algn="l"/>
              </a:tabLst>
            </a:pPr>
            <a:r>
              <a:rPr sz="2800" dirty="0">
                <a:latin typeface="Times New Roman"/>
                <a:cs typeface="Times New Roman"/>
              </a:rPr>
              <a:t>Las</a:t>
            </a:r>
            <a:r>
              <a:rPr sz="2800" spc="-5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works</a:t>
            </a:r>
            <a:r>
              <a:rPr sz="2800" spc="-6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comprising</a:t>
            </a:r>
            <a:r>
              <a:rPr sz="2800" spc="-5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 exhibition</a:t>
            </a:r>
            <a:r>
              <a:rPr sz="2800" spc="-9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to</a:t>
            </a:r>
            <a:r>
              <a:rPr sz="2800" spc="-6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risks</a:t>
            </a:r>
            <a:r>
              <a:rPr sz="2800" spc="-80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physical</a:t>
            </a:r>
            <a:endParaRPr sz="2800">
              <a:latin typeface="Times New Roman"/>
              <a:cs typeface="Times New Roman"/>
            </a:endParaRPr>
          </a:p>
          <a:p>
            <a:pPr marL="377825" indent="-365125">
              <a:lnSpc>
                <a:spcPts val="3160"/>
              </a:lnSpc>
              <a:buAutoNum type="arabicPlain" startAt="2"/>
              <a:tabLst>
                <a:tab pos="377825" algn="l"/>
              </a:tabLst>
            </a:pPr>
            <a:r>
              <a:rPr sz="2800" dirty="0">
                <a:latin typeface="Times New Roman"/>
                <a:cs typeface="Times New Roman"/>
              </a:rPr>
              <a:t>Others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works</a:t>
            </a:r>
            <a:r>
              <a:rPr sz="2800" spc="-35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comprising</a:t>
            </a:r>
            <a:r>
              <a:rPr sz="2800" spc="-30" dirty="0">
                <a:latin typeface="Times New Roman"/>
                <a:cs typeface="Times New Roman"/>
              </a:rPr>
              <a:t> </a:t>
            </a:r>
            <a:r>
              <a:rPr sz="2800" dirty="0">
                <a:latin typeface="Times New Roman"/>
                <a:cs typeface="Times New Roman"/>
              </a:rPr>
              <a:t>THE</a:t>
            </a:r>
            <a:r>
              <a:rPr sz="2800" spc="-45" dirty="0">
                <a:latin typeface="Times New Roman"/>
                <a:cs typeface="Times New Roman"/>
              </a:rPr>
              <a:t> </a:t>
            </a:r>
            <a:r>
              <a:rPr sz="2800" spc="-10" dirty="0">
                <a:latin typeface="Times New Roman"/>
                <a:cs typeface="Times New Roman"/>
              </a:rPr>
              <a:t>risks</a:t>
            </a:r>
            <a:endParaRPr sz="28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096000" y="2421635"/>
            <a:ext cx="2996510" cy="1272539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754248" y="308228"/>
            <a:ext cx="6685915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Monitoring</a:t>
            </a:r>
            <a:r>
              <a:rPr spc="-160" dirty="0"/>
              <a:t> </a:t>
            </a:r>
            <a:r>
              <a:rPr spc="-35" dirty="0"/>
              <a:t>medical</a:t>
            </a:r>
            <a:r>
              <a:rPr spc="-155" dirty="0"/>
              <a:t> </a:t>
            </a:r>
            <a:r>
              <a:rPr spc="-10" dirty="0"/>
              <a:t>special</a:t>
            </a:r>
          </a:p>
        </p:txBody>
      </p:sp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80859" y="4187952"/>
            <a:ext cx="1456944" cy="928116"/>
          </a:xfrm>
          <a:prstGeom prst="rect">
            <a:avLst/>
          </a:prstGeom>
        </p:spPr>
      </p:pic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22</a:t>
            </a:fld>
            <a:endParaRPr spc="-2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5447" y="41148"/>
            <a:ext cx="11692128" cy="6679692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23</a:t>
            </a:fld>
            <a:endParaRPr spc="-25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24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5645" y="609676"/>
            <a:ext cx="5692775" cy="6972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pc="-10" dirty="0"/>
              <a:t>Visit</a:t>
            </a:r>
            <a:r>
              <a:rPr spc="-185" dirty="0"/>
              <a:t> </a:t>
            </a:r>
            <a:r>
              <a:rPr spc="-30" dirty="0"/>
              <a:t>medical</a:t>
            </a:r>
            <a:r>
              <a:rPr spc="-185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spc="-10" dirty="0"/>
              <a:t>resume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07918"/>
            <a:ext cx="9539605" cy="2970530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770"/>
              </a:spcBef>
            </a:pPr>
            <a:r>
              <a:rPr sz="2800" b="1" dirty="0">
                <a:latin typeface="Calibri"/>
                <a:cs typeface="Calibri"/>
              </a:rPr>
              <a:t>She</a:t>
            </a:r>
            <a:r>
              <a:rPr sz="2800" b="1" spc="-45" dirty="0">
                <a:latin typeface="Calibri"/>
                <a:cs typeface="Calibri"/>
              </a:rPr>
              <a:t> </a:t>
            </a:r>
            <a:r>
              <a:rPr sz="2800" b="1" dirty="0">
                <a:latin typeface="Calibri"/>
                <a:cs typeface="Calibri"/>
              </a:rPr>
              <a:t>se</a:t>
            </a:r>
            <a:r>
              <a:rPr sz="2800" b="1" spc="-50" dirty="0">
                <a:latin typeface="Calibri"/>
                <a:cs typeface="Calibri"/>
              </a:rPr>
              <a:t> </a:t>
            </a:r>
            <a:r>
              <a:rPr sz="2800" b="1" spc="-10" dirty="0">
                <a:latin typeface="Calibri"/>
                <a:cs typeface="Calibri"/>
              </a:rPr>
              <a:t>do: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ts val="3195"/>
              </a:lnSpc>
              <a:spcBef>
                <a:spcPts val="670"/>
              </a:spcBef>
              <a:buFont typeface="Calibri"/>
              <a:buChar char="-"/>
              <a:tabLst>
                <a:tab pos="203200" algn="l"/>
              </a:tabLst>
            </a:pPr>
            <a:r>
              <a:rPr sz="2800" dirty="0">
                <a:latin typeface="Calibri"/>
                <a:cs typeface="Calibri"/>
              </a:rPr>
              <a:t>For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cause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MP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AT,</a:t>
            </a:r>
            <a:endParaRPr sz="2800">
              <a:latin typeface="Calibri"/>
              <a:cs typeface="Calibri"/>
            </a:endParaRPr>
          </a:p>
          <a:p>
            <a:pPr marL="203200" indent="-190500">
              <a:lnSpc>
                <a:spcPts val="3025"/>
              </a:lnSpc>
              <a:buChar char="-"/>
              <a:tabLst>
                <a:tab pos="203200" algn="l"/>
              </a:tabLst>
            </a:pPr>
            <a:r>
              <a:rPr sz="2800" dirty="0">
                <a:latin typeface="Calibri"/>
                <a:cs typeface="Calibri"/>
              </a:rPr>
              <a:t>After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leave</a:t>
            </a:r>
            <a:r>
              <a:rPr sz="2800" spc="-6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maternity,</a:t>
            </a:r>
            <a:endParaRPr sz="2800">
              <a:latin typeface="Calibri"/>
              <a:cs typeface="Calibri"/>
            </a:endParaRPr>
          </a:p>
          <a:p>
            <a:pPr marL="12700" marR="5080" indent="190500">
              <a:lnSpc>
                <a:spcPts val="3020"/>
              </a:lnSpc>
              <a:spcBef>
                <a:spcPts val="215"/>
              </a:spcBef>
              <a:buChar char="-"/>
              <a:tabLst>
                <a:tab pos="203200" algn="l"/>
              </a:tabLst>
            </a:pPr>
            <a:r>
              <a:rPr sz="2800" dirty="0">
                <a:latin typeface="Calibri"/>
                <a:cs typeface="Calibri"/>
              </a:rPr>
              <a:t>a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absence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≥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21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days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cause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disease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Or</a:t>
            </a:r>
            <a:r>
              <a:rPr sz="2800" spc="-4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accident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non- </a:t>
            </a:r>
            <a:r>
              <a:rPr sz="2800" spc="-10" dirty="0">
                <a:latin typeface="Calibri"/>
                <a:cs typeface="Calibri"/>
              </a:rPr>
              <a:t>professional</a:t>
            </a:r>
            <a:endParaRPr sz="2800">
              <a:latin typeface="Calibri"/>
              <a:cs typeface="Calibri"/>
            </a:endParaRPr>
          </a:p>
          <a:p>
            <a:pPr marL="12700" marR="1423670" indent="190500">
              <a:lnSpc>
                <a:spcPts val="3030"/>
              </a:lnSpc>
              <a:buChar char="-"/>
              <a:tabLst>
                <a:tab pos="203200" algn="l"/>
              </a:tabLst>
            </a:pPr>
            <a:r>
              <a:rPr sz="2800" dirty="0">
                <a:latin typeface="Calibri"/>
                <a:cs typeface="Calibri"/>
              </a:rPr>
              <a:t>in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case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absences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repeated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For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cause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disease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spc="-25" dirty="0">
                <a:latin typeface="Calibri"/>
                <a:cs typeface="Calibri"/>
              </a:rPr>
              <a:t>non- </a:t>
            </a:r>
            <a:r>
              <a:rPr sz="2800" spc="-10" dirty="0">
                <a:latin typeface="Calibri"/>
                <a:cs typeface="Calibri"/>
              </a:rPr>
              <a:t>professional.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8415">
              <a:lnSpc>
                <a:spcPct val="100000"/>
              </a:lnSpc>
              <a:spcBef>
                <a:spcPts val="105"/>
              </a:spcBef>
            </a:pPr>
            <a:r>
              <a:rPr spc="-20" dirty="0"/>
              <a:t>Visit</a:t>
            </a:r>
            <a:r>
              <a:rPr spc="-190" dirty="0"/>
              <a:t> </a:t>
            </a:r>
            <a:r>
              <a:rPr spc="-35" dirty="0"/>
              <a:t>medical</a:t>
            </a:r>
            <a:r>
              <a:rPr spc="-185" dirty="0"/>
              <a:t> </a:t>
            </a:r>
            <a:r>
              <a:rPr spc="-35" dirty="0"/>
              <a:t>spontaneous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93493"/>
            <a:ext cx="9683750" cy="83566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12700" marR="5080">
              <a:lnSpc>
                <a:spcPts val="3020"/>
              </a:lnSpc>
              <a:spcBef>
                <a:spcPts val="480"/>
              </a:spcBef>
            </a:pPr>
            <a:r>
              <a:rPr sz="2800" spc="-45" dirty="0">
                <a:solidFill>
                  <a:srgbClr val="0000FF"/>
                </a:solidFill>
                <a:latin typeface="Calibri"/>
                <a:cs typeface="Calibri"/>
              </a:rPr>
              <a:t>All</a:t>
            </a:r>
            <a:r>
              <a:rPr sz="2800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0000FF"/>
                </a:solidFill>
                <a:latin typeface="Calibri"/>
                <a:cs typeface="Calibri"/>
              </a:rPr>
              <a:t>worker</a:t>
            </a:r>
            <a:r>
              <a:rPr sz="2800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can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benefit</a:t>
            </a:r>
            <a:r>
              <a:rPr sz="2800" spc="-7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has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its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request</a:t>
            </a:r>
            <a:r>
              <a:rPr sz="2800" spc="-6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 a</a:t>
            </a:r>
            <a:r>
              <a:rPr sz="2800" spc="-5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visit</a:t>
            </a:r>
            <a:r>
              <a:rPr sz="2800" spc="-8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medically </a:t>
            </a:r>
            <a:r>
              <a:rPr sz="2800" dirty="0">
                <a:latin typeface="Calibri"/>
                <a:cs typeface="Calibri"/>
              </a:rPr>
              <a:t>assured</a:t>
            </a:r>
            <a:r>
              <a:rPr sz="2800" spc="-4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by</a:t>
            </a:r>
            <a:r>
              <a:rPr sz="2800" spc="-35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THE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doctor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of</a:t>
            </a:r>
            <a:r>
              <a:rPr sz="2800" spc="-3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943475" y="3577940"/>
            <a:ext cx="2219325" cy="130464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25</a:t>
            </a:fld>
            <a:endParaRPr spc="-25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2831465">
              <a:lnSpc>
                <a:spcPct val="100000"/>
              </a:lnSpc>
              <a:spcBef>
                <a:spcPts val="105"/>
              </a:spcBef>
            </a:pPr>
            <a:r>
              <a:rPr spc="-30" dirty="0"/>
              <a:t>Medicine</a:t>
            </a:r>
            <a:r>
              <a:rPr spc="-170" dirty="0"/>
              <a:t> </a:t>
            </a:r>
            <a:r>
              <a:rPr dirty="0"/>
              <a:t>of</a:t>
            </a:r>
            <a:r>
              <a:rPr spc="-155" dirty="0"/>
              <a:t> </a:t>
            </a:r>
            <a:r>
              <a:rPr spc="-45" dirty="0"/>
              <a:t>work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766062"/>
            <a:ext cx="10359390" cy="334010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There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medicine</a:t>
            </a:r>
            <a:r>
              <a:rPr sz="2600" spc="-9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work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constitutes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a</a:t>
            </a:r>
            <a:r>
              <a:rPr sz="2600" b="1" spc="-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obligation</a:t>
            </a:r>
            <a:r>
              <a:rPr sz="2600" b="1" spc="-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 organization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employer.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0"/>
              </a:spcBef>
            </a:pPr>
            <a:endParaRPr sz="2600">
              <a:latin typeface="Calibri"/>
              <a:cs typeface="Calibri"/>
            </a:endParaRPr>
          </a:p>
          <a:p>
            <a:pPr marL="12700" marR="5080">
              <a:lnSpc>
                <a:spcPts val="2500"/>
              </a:lnSpc>
            </a:pP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b="1" spc="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standard </a:t>
            </a:r>
            <a:r>
              <a:rPr sz="2600" b="1" spc="-30" dirty="0">
                <a:solidFill>
                  <a:srgbClr val="0000FF"/>
                </a:solidFill>
                <a:latin typeface="Calibri"/>
                <a:cs typeface="Calibri"/>
              </a:rPr>
              <a:t>convention</a:t>
            </a:r>
            <a:r>
              <a:rPr sz="2600" b="1" spc="2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between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organizations</a:t>
            </a:r>
            <a:r>
              <a:rPr sz="2600" spc="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employers and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services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authorized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exercise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medicine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work.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900"/>
              </a:spcBef>
            </a:pPr>
            <a:r>
              <a:rPr sz="2600" dirty="0">
                <a:latin typeface="Calibri"/>
                <a:cs typeface="Calibri"/>
              </a:rPr>
              <a:t>(Decree)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interministerial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2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april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1995).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95"/>
              </a:spcBef>
            </a:pPr>
            <a:endParaRPr sz="2600">
              <a:latin typeface="Calibri"/>
              <a:cs typeface="Calibri"/>
            </a:endParaRPr>
          </a:p>
          <a:p>
            <a:pPr marL="12700" marR="6985">
              <a:lnSpc>
                <a:spcPts val="2500"/>
              </a:lnSpc>
            </a:pP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Object</a:t>
            </a:r>
            <a:r>
              <a:rPr sz="2600" b="1" spc="2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2600" b="1" spc="2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ensure</a:t>
            </a:r>
            <a:r>
              <a:rPr sz="2600" b="1" spc="2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b="1" spc="29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socket</a:t>
            </a:r>
            <a:r>
              <a:rPr sz="2600" b="1" spc="2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in</a:t>
            </a:r>
            <a:r>
              <a:rPr sz="2600" b="1" spc="2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charge</a:t>
            </a:r>
            <a:r>
              <a:rPr sz="2600" b="1" spc="2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in</a:t>
            </a:r>
            <a:r>
              <a:rPr sz="2600" b="1" spc="27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matter</a:t>
            </a:r>
            <a:r>
              <a:rPr sz="2600" b="1" spc="28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spc="2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medicine</a:t>
            </a:r>
            <a:r>
              <a:rPr sz="2600" b="1" spc="30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spc="29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work,</a:t>
            </a:r>
            <a:r>
              <a:rPr sz="2600" b="1" spc="30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0000FF"/>
                </a:solidFill>
                <a:latin typeface="Calibri"/>
                <a:cs typeface="Calibri"/>
              </a:rPr>
              <a:t>of </a:t>
            </a:r>
            <a:r>
              <a:rPr sz="2600" b="1" spc="-20" dirty="0">
                <a:solidFill>
                  <a:srgbClr val="0000FF"/>
                </a:solidFill>
                <a:latin typeface="Calibri"/>
                <a:cs typeface="Calibri"/>
              </a:rPr>
              <a:t>the whole</a:t>
            </a:r>
            <a:r>
              <a:rPr sz="2600" b="1" spc="-8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 the</a:t>
            </a:r>
            <a:r>
              <a:rPr sz="2600" b="1" spc="-7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workers</a:t>
            </a:r>
            <a:r>
              <a:rPr sz="2600" b="1" spc="-6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50" dirty="0">
                <a:solidFill>
                  <a:srgbClr val="0000FF"/>
                </a:solidFill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04565" y="218206"/>
            <a:ext cx="1462740" cy="1550132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26</a:t>
            </a:fld>
            <a:endParaRPr spc="-25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8739" y="-72770"/>
            <a:ext cx="11700510" cy="2280920"/>
          </a:xfrm>
          <a:prstGeom prst="rect">
            <a:avLst/>
          </a:prstGeom>
        </p:spPr>
        <p:txBody>
          <a:bodyPr vert="horz" wrap="square" lIns="0" tIns="73025" rIns="0" bIns="0" rtlCol="0">
            <a:spAutoFit/>
          </a:bodyPr>
          <a:lstStyle/>
          <a:p>
            <a:pPr marL="12700" marR="5080">
              <a:lnSpc>
                <a:spcPct val="90000"/>
              </a:lnSpc>
              <a:spcBef>
                <a:spcPts val="575"/>
              </a:spcBef>
            </a:pPr>
            <a:r>
              <a:rPr sz="4000" spc="-30" dirty="0">
                <a:solidFill>
                  <a:srgbClr val="000000"/>
                </a:solidFill>
              </a:rPr>
              <a:t>Order</a:t>
            </a:r>
            <a:r>
              <a:rPr sz="4000" spc="-19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16</a:t>
            </a:r>
            <a:r>
              <a:rPr sz="4000" spc="-150" dirty="0">
                <a:solidFill>
                  <a:srgbClr val="000000"/>
                </a:solidFill>
              </a:rPr>
              <a:t> </a:t>
            </a:r>
            <a:r>
              <a:rPr sz="4000" spc="-35" dirty="0">
                <a:solidFill>
                  <a:srgbClr val="000000"/>
                </a:solidFill>
              </a:rPr>
              <a:t>october</a:t>
            </a:r>
            <a:r>
              <a:rPr sz="4000" spc="-18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2001,</a:t>
            </a:r>
            <a:r>
              <a:rPr sz="4000" spc="-160" dirty="0">
                <a:solidFill>
                  <a:srgbClr val="000000"/>
                </a:solidFill>
              </a:rPr>
              <a:t> </a:t>
            </a:r>
            <a:r>
              <a:rPr sz="4000" spc="-30" dirty="0">
                <a:solidFill>
                  <a:srgbClr val="000000"/>
                </a:solidFill>
              </a:rPr>
              <a:t>fixing</a:t>
            </a:r>
            <a:r>
              <a:rPr sz="4000" spc="-17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THE</a:t>
            </a:r>
            <a:r>
              <a:rPr sz="4000" spc="-155" dirty="0">
                <a:solidFill>
                  <a:srgbClr val="000000"/>
                </a:solidFill>
              </a:rPr>
              <a:t> </a:t>
            </a:r>
            <a:r>
              <a:rPr sz="4000" spc="-35" dirty="0">
                <a:solidFill>
                  <a:srgbClr val="000000"/>
                </a:solidFill>
              </a:rPr>
              <a:t>terms</a:t>
            </a:r>
            <a:r>
              <a:rPr sz="4000" spc="-165" dirty="0">
                <a:solidFill>
                  <a:srgbClr val="000000"/>
                </a:solidFill>
              </a:rPr>
              <a:t> </a:t>
            </a:r>
            <a:r>
              <a:rPr sz="4000" spc="-10" dirty="0">
                <a:solidFill>
                  <a:srgbClr val="000000"/>
                </a:solidFill>
              </a:rPr>
              <a:t>application </a:t>
            </a:r>
            <a:r>
              <a:rPr sz="4000" dirty="0">
                <a:solidFill>
                  <a:srgbClr val="000000"/>
                </a:solidFill>
              </a:rPr>
              <a:t>of</a:t>
            </a:r>
            <a:r>
              <a:rPr sz="4000" spc="-130" dirty="0">
                <a:solidFill>
                  <a:srgbClr val="000000"/>
                </a:solidFill>
              </a:rPr>
              <a:t> </a:t>
            </a:r>
            <a:r>
              <a:rPr sz="4000" spc="-30" dirty="0">
                <a:solidFill>
                  <a:srgbClr val="000000"/>
                </a:solidFill>
              </a:rPr>
              <a:t>provisions</a:t>
            </a:r>
            <a:r>
              <a:rPr sz="4000" spc="-11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of</a:t>
            </a:r>
            <a:r>
              <a:rPr sz="4000" spc="-100" dirty="0">
                <a:solidFill>
                  <a:srgbClr val="000000"/>
                </a:solidFill>
              </a:rPr>
              <a:t> </a:t>
            </a:r>
            <a:r>
              <a:rPr sz="4000" spc="-20" dirty="0">
                <a:solidFill>
                  <a:srgbClr val="000000"/>
                </a:solidFill>
              </a:rPr>
              <a:t>the article</a:t>
            </a:r>
            <a:r>
              <a:rPr sz="4000" spc="-17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30</a:t>
            </a:r>
            <a:r>
              <a:rPr sz="4000" spc="-12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of</a:t>
            </a:r>
            <a:r>
              <a:rPr sz="4000" spc="-114" dirty="0">
                <a:solidFill>
                  <a:srgbClr val="000000"/>
                </a:solidFill>
              </a:rPr>
              <a:t> </a:t>
            </a:r>
            <a:r>
              <a:rPr sz="4000" spc="-20" dirty="0">
                <a:solidFill>
                  <a:srgbClr val="000000"/>
                </a:solidFill>
              </a:rPr>
              <a:t>decree</a:t>
            </a:r>
            <a:r>
              <a:rPr sz="4000" spc="-130" dirty="0">
                <a:solidFill>
                  <a:srgbClr val="000000"/>
                </a:solidFill>
              </a:rPr>
              <a:t> </a:t>
            </a:r>
            <a:r>
              <a:rPr sz="4000" spc="-40" dirty="0">
                <a:solidFill>
                  <a:srgbClr val="000000"/>
                </a:solidFill>
              </a:rPr>
              <a:t>executive</a:t>
            </a:r>
            <a:r>
              <a:rPr sz="4000" spc="-120" dirty="0">
                <a:solidFill>
                  <a:srgbClr val="000000"/>
                </a:solidFill>
              </a:rPr>
              <a:t> </a:t>
            </a:r>
            <a:r>
              <a:rPr sz="4000" spc="-45" dirty="0">
                <a:solidFill>
                  <a:srgbClr val="000000"/>
                </a:solidFill>
              </a:rPr>
              <a:t>No. </a:t>
            </a:r>
            <a:r>
              <a:rPr sz="4000" spc="-25" dirty="0">
                <a:solidFill>
                  <a:srgbClr val="000000"/>
                </a:solidFill>
              </a:rPr>
              <a:t>93-120 </a:t>
            </a:r>
            <a:r>
              <a:rPr sz="4000" dirty="0">
                <a:solidFill>
                  <a:srgbClr val="000000"/>
                </a:solidFill>
              </a:rPr>
              <a:t>of</a:t>
            </a:r>
            <a:r>
              <a:rPr sz="4000" spc="-12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15</a:t>
            </a:r>
            <a:r>
              <a:rPr sz="4000" spc="-13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may</a:t>
            </a:r>
            <a:r>
              <a:rPr sz="4000" spc="-13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1993</a:t>
            </a:r>
            <a:r>
              <a:rPr sz="4000" spc="-150" dirty="0">
                <a:solidFill>
                  <a:srgbClr val="000000"/>
                </a:solidFill>
              </a:rPr>
              <a:t> </a:t>
            </a:r>
            <a:r>
              <a:rPr sz="4000" spc="-30" dirty="0">
                <a:solidFill>
                  <a:srgbClr val="000000"/>
                </a:solidFill>
              </a:rPr>
              <a:t>relative</a:t>
            </a:r>
            <a:r>
              <a:rPr sz="4000" spc="-130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has</a:t>
            </a:r>
            <a:r>
              <a:rPr sz="4000" spc="-100" dirty="0">
                <a:solidFill>
                  <a:srgbClr val="000000"/>
                </a:solidFill>
              </a:rPr>
              <a:t> </a:t>
            </a:r>
            <a:r>
              <a:rPr sz="4000" spc="-45" dirty="0">
                <a:solidFill>
                  <a:srgbClr val="000000"/>
                </a:solidFill>
              </a:rPr>
              <a:t>the organization</a:t>
            </a:r>
            <a:r>
              <a:rPr sz="4000" spc="-13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of</a:t>
            </a:r>
            <a:r>
              <a:rPr sz="4000" spc="-125" dirty="0">
                <a:solidFill>
                  <a:srgbClr val="000000"/>
                </a:solidFill>
              </a:rPr>
              <a:t> </a:t>
            </a:r>
            <a:r>
              <a:rPr sz="4000" dirty="0">
                <a:solidFill>
                  <a:srgbClr val="000000"/>
                </a:solidFill>
              </a:rPr>
              <a:t>there</a:t>
            </a:r>
            <a:r>
              <a:rPr sz="4000" spc="-130" dirty="0">
                <a:solidFill>
                  <a:srgbClr val="000000"/>
                </a:solidFill>
              </a:rPr>
              <a:t> </a:t>
            </a:r>
            <a:r>
              <a:rPr sz="4000" spc="-35" dirty="0">
                <a:solidFill>
                  <a:srgbClr val="000000"/>
                </a:solidFill>
              </a:rPr>
              <a:t>medicine</a:t>
            </a:r>
            <a:r>
              <a:rPr sz="4000" spc="-135" dirty="0">
                <a:solidFill>
                  <a:srgbClr val="000000"/>
                </a:solidFill>
              </a:rPr>
              <a:t> </a:t>
            </a:r>
            <a:r>
              <a:rPr sz="4000" spc="-25" dirty="0">
                <a:solidFill>
                  <a:srgbClr val="000000"/>
                </a:solidFill>
              </a:rPr>
              <a:t>work</a:t>
            </a:r>
            <a:r>
              <a:rPr sz="4000" spc="-10" dirty="0">
                <a:solidFill>
                  <a:srgbClr val="000000"/>
                </a:solidFill>
              </a:rPr>
              <a:t>​</a:t>
            </a:r>
            <a:endParaRPr sz="4000"/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872995" y="1688592"/>
            <a:ext cx="7795259" cy="5032248"/>
          </a:xfrm>
          <a:prstGeom prst="rect">
            <a:avLst/>
          </a:prstGeom>
        </p:spPr>
      </p:pic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27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376447" y="1519427"/>
            <a:ext cx="5740674" cy="5098294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58114" rIns="0" bIns="0" rtlCol="0">
            <a:spAutoFit/>
          </a:bodyPr>
          <a:lstStyle/>
          <a:p>
            <a:pPr marL="3215640">
              <a:lnSpc>
                <a:spcPct val="100000"/>
              </a:lnSpc>
              <a:spcBef>
                <a:spcPts val="100"/>
              </a:spcBef>
            </a:pPr>
            <a:r>
              <a:rPr spc="-20" dirty="0"/>
              <a:t>Charter</a:t>
            </a:r>
            <a:r>
              <a:rPr spc="-220" dirty="0"/>
              <a:t> </a:t>
            </a:r>
            <a:r>
              <a:rPr spc="-70" dirty="0"/>
              <a:t>from Ottawa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4" name="object 4"/>
          <p:cNvSpPr txBox="1"/>
          <p:nvPr/>
        </p:nvSpPr>
        <p:spPr>
          <a:xfrm>
            <a:off x="78739" y="2474163"/>
            <a:ext cx="6204585" cy="14890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algn="just">
              <a:lnSpc>
                <a:spcPct val="100000"/>
              </a:lnSpc>
              <a:spcBef>
                <a:spcPts val="100"/>
              </a:spcBef>
            </a:pPr>
            <a:r>
              <a:rPr sz="2400" dirty="0">
                <a:latin typeface="Calibri"/>
                <a:cs typeface="Calibri"/>
              </a:rPr>
              <a:t>There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charter</a:t>
            </a:r>
            <a:r>
              <a:rPr sz="2400" spc="6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from Ottawa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For</a:t>
            </a:r>
            <a:r>
              <a:rPr sz="2400" spc="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promotion</a:t>
            </a:r>
            <a:r>
              <a:rPr sz="2400" spc="4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5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health </a:t>
            </a:r>
            <a:r>
              <a:rPr sz="2400" dirty="0">
                <a:latin typeface="Calibri"/>
                <a:cs typeface="Calibri"/>
              </a:rPr>
              <a:t>has</a:t>
            </a:r>
            <a:r>
              <a:rPr sz="2400" spc="20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summer</a:t>
            </a:r>
            <a:r>
              <a:rPr sz="2400" spc="2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established</a:t>
            </a:r>
            <a:r>
              <a:rPr sz="2400" spc="2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has</a:t>
            </a:r>
            <a:r>
              <a:rPr sz="2400" spc="2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 outcome</a:t>
            </a:r>
            <a:r>
              <a:rPr sz="2400" spc="2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204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21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first</a:t>
            </a:r>
            <a:r>
              <a:rPr sz="2400" spc="21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international </a:t>
            </a:r>
            <a:r>
              <a:rPr sz="2400" spc="-10" dirty="0">
                <a:latin typeface="Calibri"/>
                <a:cs typeface="Calibri"/>
              </a:rPr>
              <a:t>conference</a:t>
            </a:r>
            <a:r>
              <a:rPr sz="2400" spc="40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on</a:t>
            </a:r>
            <a:r>
              <a:rPr sz="2400" spc="35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40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promotion</a:t>
            </a:r>
            <a:r>
              <a:rPr sz="2400" spc="35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40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there</a:t>
            </a:r>
            <a:r>
              <a:rPr sz="2400" spc="40" dirty="0">
                <a:latin typeface="Calibri"/>
                <a:cs typeface="Calibri"/>
              </a:rPr>
              <a:t>  </a:t>
            </a:r>
            <a:r>
              <a:rPr sz="2400" dirty="0">
                <a:latin typeface="Calibri"/>
                <a:cs typeface="Calibri"/>
              </a:rPr>
              <a:t>health,</a:t>
            </a:r>
            <a:r>
              <a:rPr sz="2400" spc="35" dirty="0">
                <a:latin typeface="Calibri"/>
                <a:cs typeface="Calibri"/>
              </a:rPr>
              <a:t>  </a:t>
            </a:r>
            <a:r>
              <a:rPr sz="2400" spc="-50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Ottawa;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of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17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At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21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november</a:t>
            </a:r>
            <a:r>
              <a:rPr sz="2400" spc="-2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1986.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930948" y="282637"/>
            <a:ext cx="9418955" cy="6090920"/>
            <a:chOff x="930948" y="296925"/>
            <a:chExt cx="9418955" cy="6090920"/>
          </a:xfrm>
        </p:grpSpPr>
        <p:sp>
          <p:nvSpPr>
            <p:cNvPr id="3" name="object 3"/>
            <p:cNvSpPr/>
            <p:nvPr/>
          </p:nvSpPr>
          <p:spPr>
            <a:xfrm>
              <a:off x="937298" y="303275"/>
              <a:ext cx="1274445" cy="6078220"/>
            </a:xfrm>
            <a:custGeom>
              <a:avLst/>
              <a:gdLst/>
              <a:ahLst/>
              <a:cxnLst/>
              <a:rect l="l" t="t" r="r" b="b"/>
              <a:pathLst>
                <a:path w="1274445" h="6078220">
                  <a:moveTo>
                    <a:pt x="15265" y="0"/>
                  </a:moveTo>
                  <a:lnTo>
                    <a:pt x="49284" y="34395"/>
                  </a:lnTo>
                  <a:lnTo>
                    <a:pt x="82838" y="69076"/>
                  </a:lnTo>
                  <a:lnTo>
                    <a:pt x="115925" y="104038"/>
                  </a:lnTo>
                  <a:lnTo>
                    <a:pt x="148546" y="139278"/>
                  </a:lnTo>
                  <a:lnTo>
                    <a:pt x="180702" y="174792"/>
                  </a:lnTo>
                  <a:lnTo>
                    <a:pt x="212391" y="210576"/>
                  </a:lnTo>
                  <a:lnTo>
                    <a:pt x="243614" y="246626"/>
                  </a:lnTo>
                  <a:lnTo>
                    <a:pt x="274372" y="282938"/>
                  </a:lnTo>
                  <a:lnTo>
                    <a:pt x="304663" y="319508"/>
                  </a:lnTo>
                  <a:lnTo>
                    <a:pt x="334488" y="356331"/>
                  </a:lnTo>
                  <a:lnTo>
                    <a:pt x="363847" y="393405"/>
                  </a:lnTo>
                  <a:lnTo>
                    <a:pt x="392741" y="430726"/>
                  </a:lnTo>
                  <a:lnTo>
                    <a:pt x="421168" y="468288"/>
                  </a:lnTo>
                  <a:lnTo>
                    <a:pt x="449129" y="506089"/>
                  </a:lnTo>
                  <a:lnTo>
                    <a:pt x="476624" y="544124"/>
                  </a:lnTo>
                  <a:lnTo>
                    <a:pt x="503653" y="582390"/>
                  </a:lnTo>
                  <a:lnTo>
                    <a:pt x="530216" y="620882"/>
                  </a:lnTo>
                  <a:lnTo>
                    <a:pt x="556313" y="659597"/>
                  </a:lnTo>
                  <a:lnTo>
                    <a:pt x="581944" y="698530"/>
                  </a:lnTo>
                  <a:lnTo>
                    <a:pt x="607109" y="737679"/>
                  </a:lnTo>
                  <a:lnTo>
                    <a:pt x="631808" y="777038"/>
                  </a:lnTo>
                  <a:lnTo>
                    <a:pt x="656041" y="816603"/>
                  </a:lnTo>
                  <a:lnTo>
                    <a:pt x="679808" y="856372"/>
                  </a:lnTo>
                  <a:lnTo>
                    <a:pt x="703109" y="896339"/>
                  </a:lnTo>
                  <a:lnTo>
                    <a:pt x="725944" y="936502"/>
                  </a:lnTo>
                  <a:lnTo>
                    <a:pt x="748313" y="976856"/>
                  </a:lnTo>
                  <a:lnTo>
                    <a:pt x="770216" y="1017396"/>
                  </a:lnTo>
                  <a:lnTo>
                    <a:pt x="791653" y="1058120"/>
                  </a:lnTo>
                  <a:lnTo>
                    <a:pt x="812624" y="1099023"/>
                  </a:lnTo>
                  <a:lnTo>
                    <a:pt x="833129" y="1140102"/>
                  </a:lnTo>
                  <a:lnTo>
                    <a:pt x="853168" y="1181352"/>
                  </a:lnTo>
                  <a:lnTo>
                    <a:pt x="872740" y="1222769"/>
                  </a:lnTo>
                  <a:lnTo>
                    <a:pt x="891847" y="1264350"/>
                  </a:lnTo>
                  <a:lnTo>
                    <a:pt x="910488" y="1306090"/>
                  </a:lnTo>
                  <a:lnTo>
                    <a:pt x="928663" y="1347986"/>
                  </a:lnTo>
                  <a:lnTo>
                    <a:pt x="946371" y="1390033"/>
                  </a:lnTo>
                  <a:lnTo>
                    <a:pt x="963614" y="1432229"/>
                  </a:lnTo>
                  <a:lnTo>
                    <a:pt x="980391" y="1474568"/>
                  </a:lnTo>
                  <a:lnTo>
                    <a:pt x="996702" y="1517047"/>
                  </a:lnTo>
                  <a:lnTo>
                    <a:pt x="1012546" y="1559662"/>
                  </a:lnTo>
                  <a:lnTo>
                    <a:pt x="1027925" y="1602409"/>
                  </a:lnTo>
                  <a:lnTo>
                    <a:pt x="1042837" y="1645283"/>
                  </a:lnTo>
                  <a:lnTo>
                    <a:pt x="1057284" y="1688282"/>
                  </a:lnTo>
                  <a:lnTo>
                    <a:pt x="1071265" y="1731401"/>
                  </a:lnTo>
                  <a:lnTo>
                    <a:pt x="1084779" y="1774637"/>
                  </a:lnTo>
                  <a:lnTo>
                    <a:pt x="1097828" y="1817984"/>
                  </a:lnTo>
                  <a:lnTo>
                    <a:pt x="1110410" y="1861440"/>
                  </a:lnTo>
                  <a:lnTo>
                    <a:pt x="1122527" y="1905001"/>
                  </a:lnTo>
                  <a:lnTo>
                    <a:pt x="1134177" y="1948662"/>
                  </a:lnTo>
                  <a:lnTo>
                    <a:pt x="1145362" y="1992419"/>
                  </a:lnTo>
                  <a:lnTo>
                    <a:pt x="1156080" y="2036269"/>
                  </a:lnTo>
                  <a:lnTo>
                    <a:pt x="1166333" y="2080207"/>
                  </a:lnTo>
                  <a:lnTo>
                    <a:pt x="1176119" y="2124231"/>
                  </a:lnTo>
                  <a:lnTo>
                    <a:pt x="1185439" y="2168335"/>
                  </a:lnTo>
                  <a:lnTo>
                    <a:pt x="1194294" y="2212516"/>
                  </a:lnTo>
                  <a:lnTo>
                    <a:pt x="1202682" y="2256769"/>
                  </a:lnTo>
                  <a:lnTo>
                    <a:pt x="1210604" y="2301092"/>
                  </a:lnTo>
                  <a:lnTo>
                    <a:pt x="1218061" y="2345480"/>
                  </a:lnTo>
                  <a:lnTo>
                    <a:pt x="1225051" y="2389929"/>
                  </a:lnTo>
                  <a:lnTo>
                    <a:pt x="1231575" y="2434434"/>
                  </a:lnTo>
                  <a:lnTo>
                    <a:pt x="1237634" y="2478994"/>
                  </a:lnTo>
                  <a:lnTo>
                    <a:pt x="1243226" y="2523602"/>
                  </a:lnTo>
                  <a:lnTo>
                    <a:pt x="1248352" y="2568256"/>
                  </a:lnTo>
                  <a:lnTo>
                    <a:pt x="1253012" y="2612951"/>
                  </a:lnTo>
                  <a:lnTo>
                    <a:pt x="1257206" y="2657683"/>
                  </a:lnTo>
                  <a:lnTo>
                    <a:pt x="1260934" y="2702449"/>
                  </a:lnTo>
                  <a:lnTo>
                    <a:pt x="1264197" y="2747244"/>
                  </a:lnTo>
                  <a:lnTo>
                    <a:pt x="1266993" y="2792066"/>
                  </a:lnTo>
                  <a:lnTo>
                    <a:pt x="1269323" y="2836908"/>
                  </a:lnTo>
                  <a:lnTo>
                    <a:pt x="1271187" y="2881769"/>
                  </a:lnTo>
                  <a:lnTo>
                    <a:pt x="1272585" y="2926643"/>
                  </a:lnTo>
                  <a:lnTo>
                    <a:pt x="1273517" y="2971527"/>
                  </a:lnTo>
                  <a:lnTo>
                    <a:pt x="1273983" y="3016417"/>
                  </a:lnTo>
                  <a:lnTo>
                    <a:pt x="1273983" y="3061309"/>
                  </a:lnTo>
                  <a:lnTo>
                    <a:pt x="1273517" y="3106200"/>
                  </a:lnTo>
                  <a:lnTo>
                    <a:pt x="1272585" y="3151084"/>
                  </a:lnTo>
                  <a:lnTo>
                    <a:pt x="1271187" y="3195958"/>
                  </a:lnTo>
                  <a:lnTo>
                    <a:pt x="1269323" y="3240819"/>
                  </a:lnTo>
                  <a:lnTo>
                    <a:pt x="1266993" y="3285662"/>
                  </a:lnTo>
                  <a:lnTo>
                    <a:pt x="1264197" y="3330483"/>
                  </a:lnTo>
                  <a:lnTo>
                    <a:pt x="1260934" y="3375278"/>
                  </a:lnTo>
                  <a:lnTo>
                    <a:pt x="1257206" y="3420045"/>
                  </a:lnTo>
                  <a:lnTo>
                    <a:pt x="1253012" y="3464777"/>
                  </a:lnTo>
                  <a:lnTo>
                    <a:pt x="1248352" y="3509472"/>
                  </a:lnTo>
                  <a:lnTo>
                    <a:pt x="1243226" y="3554126"/>
                  </a:lnTo>
                  <a:lnTo>
                    <a:pt x="1237634" y="3598735"/>
                  </a:lnTo>
                  <a:lnTo>
                    <a:pt x="1231575" y="3643294"/>
                  </a:lnTo>
                  <a:lnTo>
                    <a:pt x="1225051" y="3687800"/>
                  </a:lnTo>
                  <a:lnTo>
                    <a:pt x="1218061" y="3732249"/>
                  </a:lnTo>
                  <a:lnTo>
                    <a:pt x="1210604" y="3776637"/>
                  </a:lnTo>
                  <a:lnTo>
                    <a:pt x="1202682" y="3820960"/>
                  </a:lnTo>
                  <a:lnTo>
                    <a:pt x="1194294" y="3865214"/>
                  </a:lnTo>
                  <a:lnTo>
                    <a:pt x="1185439" y="3909395"/>
                  </a:lnTo>
                  <a:lnTo>
                    <a:pt x="1176119" y="3953500"/>
                  </a:lnTo>
                  <a:lnTo>
                    <a:pt x="1166333" y="3997523"/>
                  </a:lnTo>
                  <a:lnTo>
                    <a:pt x="1156080" y="4041462"/>
                  </a:lnTo>
                  <a:lnTo>
                    <a:pt x="1145362" y="4085313"/>
                  </a:lnTo>
                  <a:lnTo>
                    <a:pt x="1134177" y="4129071"/>
                  </a:lnTo>
                  <a:lnTo>
                    <a:pt x="1122527" y="4172732"/>
                  </a:lnTo>
                  <a:lnTo>
                    <a:pt x="1110410" y="4216293"/>
                  </a:lnTo>
                  <a:lnTo>
                    <a:pt x="1097828" y="4259749"/>
                  </a:lnTo>
                  <a:lnTo>
                    <a:pt x="1084779" y="4303097"/>
                  </a:lnTo>
                  <a:lnTo>
                    <a:pt x="1071265" y="4346333"/>
                  </a:lnTo>
                  <a:lnTo>
                    <a:pt x="1057284" y="4389453"/>
                  </a:lnTo>
                  <a:lnTo>
                    <a:pt x="1042837" y="4432452"/>
                  </a:lnTo>
                  <a:lnTo>
                    <a:pt x="1027925" y="4475328"/>
                  </a:lnTo>
                  <a:lnTo>
                    <a:pt x="1012546" y="4518075"/>
                  </a:lnTo>
                  <a:lnTo>
                    <a:pt x="996702" y="4560691"/>
                  </a:lnTo>
                  <a:lnTo>
                    <a:pt x="980391" y="4603170"/>
                  </a:lnTo>
                  <a:lnTo>
                    <a:pt x="963614" y="4645510"/>
                  </a:lnTo>
                  <a:lnTo>
                    <a:pt x="946371" y="4687706"/>
                  </a:lnTo>
                  <a:lnTo>
                    <a:pt x="928663" y="4729754"/>
                  </a:lnTo>
                  <a:lnTo>
                    <a:pt x="910488" y="4771651"/>
                  </a:lnTo>
                  <a:lnTo>
                    <a:pt x="891847" y="4813392"/>
                  </a:lnTo>
                  <a:lnTo>
                    <a:pt x="872740" y="4854973"/>
                  </a:lnTo>
                  <a:lnTo>
                    <a:pt x="853168" y="4896391"/>
                  </a:lnTo>
                  <a:lnTo>
                    <a:pt x="833129" y="4937642"/>
                  </a:lnTo>
                  <a:lnTo>
                    <a:pt x="812624" y="4978721"/>
                  </a:lnTo>
                  <a:lnTo>
                    <a:pt x="791653" y="5019625"/>
                  </a:lnTo>
                  <a:lnTo>
                    <a:pt x="770216" y="5060350"/>
                  </a:lnTo>
                  <a:lnTo>
                    <a:pt x="748313" y="5100891"/>
                  </a:lnTo>
                  <a:lnTo>
                    <a:pt x="725944" y="5141246"/>
                  </a:lnTo>
                  <a:lnTo>
                    <a:pt x="703109" y="5181409"/>
                  </a:lnTo>
                  <a:lnTo>
                    <a:pt x="679808" y="5221378"/>
                  </a:lnTo>
                  <a:lnTo>
                    <a:pt x="656041" y="5261147"/>
                  </a:lnTo>
                  <a:lnTo>
                    <a:pt x="631808" y="5300714"/>
                  </a:lnTo>
                  <a:lnTo>
                    <a:pt x="607109" y="5340073"/>
                  </a:lnTo>
                  <a:lnTo>
                    <a:pt x="581944" y="5379223"/>
                  </a:lnTo>
                  <a:lnTo>
                    <a:pt x="556313" y="5418157"/>
                  </a:lnTo>
                  <a:lnTo>
                    <a:pt x="530216" y="5456873"/>
                  </a:lnTo>
                  <a:lnTo>
                    <a:pt x="503653" y="5495366"/>
                  </a:lnTo>
                  <a:lnTo>
                    <a:pt x="476624" y="5533633"/>
                  </a:lnTo>
                  <a:lnTo>
                    <a:pt x="449129" y="5571669"/>
                  </a:lnTo>
                  <a:lnTo>
                    <a:pt x="421168" y="5609471"/>
                  </a:lnTo>
                  <a:lnTo>
                    <a:pt x="392741" y="5647035"/>
                  </a:lnTo>
                  <a:lnTo>
                    <a:pt x="363847" y="5684356"/>
                  </a:lnTo>
                  <a:lnTo>
                    <a:pt x="334488" y="5721431"/>
                  </a:lnTo>
                  <a:lnTo>
                    <a:pt x="304663" y="5758256"/>
                  </a:lnTo>
                  <a:lnTo>
                    <a:pt x="274372" y="5794827"/>
                  </a:lnTo>
                  <a:lnTo>
                    <a:pt x="243614" y="5831140"/>
                  </a:lnTo>
                  <a:lnTo>
                    <a:pt x="212391" y="5867191"/>
                  </a:lnTo>
                  <a:lnTo>
                    <a:pt x="180702" y="5902976"/>
                  </a:lnTo>
                  <a:lnTo>
                    <a:pt x="148546" y="5938491"/>
                  </a:lnTo>
                  <a:lnTo>
                    <a:pt x="115925" y="5973733"/>
                  </a:lnTo>
                  <a:lnTo>
                    <a:pt x="82838" y="6008696"/>
                  </a:lnTo>
                  <a:lnTo>
                    <a:pt x="49284" y="6043378"/>
                  </a:lnTo>
                  <a:lnTo>
                    <a:pt x="15265" y="6077775"/>
                  </a:lnTo>
                  <a:lnTo>
                    <a:pt x="0" y="6062510"/>
                  </a:lnTo>
                  <a:lnTo>
                    <a:pt x="34077" y="6028050"/>
                  </a:lnTo>
                  <a:lnTo>
                    <a:pt x="67685" y="5993302"/>
                  </a:lnTo>
                  <a:lnTo>
                    <a:pt x="100822" y="5958271"/>
                  </a:lnTo>
                  <a:lnTo>
                    <a:pt x="133490" y="5922959"/>
                  </a:lnTo>
                  <a:lnTo>
                    <a:pt x="165688" y="5887371"/>
                  </a:lnTo>
                  <a:lnTo>
                    <a:pt x="197415" y="5851512"/>
                  </a:lnTo>
                  <a:lnTo>
                    <a:pt x="228673" y="5815384"/>
                  </a:lnTo>
                  <a:lnTo>
                    <a:pt x="259460" y="5778992"/>
                  </a:lnTo>
                  <a:lnTo>
                    <a:pt x="289777" y="5742341"/>
                  </a:lnTo>
                  <a:lnTo>
                    <a:pt x="319625" y="5705433"/>
                  </a:lnTo>
                  <a:lnTo>
                    <a:pt x="349002" y="5668273"/>
                  </a:lnTo>
                  <a:lnTo>
                    <a:pt x="377909" y="5630866"/>
                  </a:lnTo>
                  <a:lnTo>
                    <a:pt x="406347" y="5593214"/>
                  </a:lnTo>
                  <a:lnTo>
                    <a:pt x="434314" y="5555322"/>
                  </a:lnTo>
                  <a:lnTo>
                    <a:pt x="461811" y="5517194"/>
                  </a:lnTo>
                  <a:lnTo>
                    <a:pt x="488838" y="5478834"/>
                  </a:lnTo>
                  <a:lnTo>
                    <a:pt x="515395" y="5440247"/>
                  </a:lnTo>
                  <a:lnTo>
                    <a:pt x="541482" y="5401435"/>
                  </a:lnTo>
                  <a:lnTo>
                    <a:pt x="567099" y="5362403"/>
                  </a:lnTo>
                  <a:lnTo>
                    <a:pt x="592246" y="5323155"/>
                  </a:lnTo>
                  <a:lnTo>
                    <a:pt x="616923" y="5283695"/>
                  </a:lnTo>
                  <a:lnTo>
                    <a:pt x="641130" y="5244028"/>
                  </a:lnTo>
                  <a:lnTo>
                    <a:pt x="664867" y="5204156"/>
                  </a:lnTo>
                  <a:lnTo>
                    <a:pt x="688134" y="5164084"/>
                  </a:lnTo>
                  <a:lnTo>
                    <a:pt x="710931" y="5123816"/>
                  </a:lnTo>
                  <a:lnTo>
                    <a:pt x="733257" y="5083356"/>
                  </a:lnTo>
                  <a:lnTo>
                    <a:pt x="755114" y="5042708"/>
                  </a:lnTo>
                  <a:lnTo>
                    <a:pt x="776501" y="5001877"/>
                  </a:lnTo>
                  <a:lnTo>
                    <a:pt x="797417" y="4960865"/>
                  </a:lnTo>
                  <a:lnTo>
                    <a:pt x="817864" y="4919677"/>
                  </a:lnTo>
                  <a:lnTo>
                    <a:pt x="837841" y="4878317"/>
                  </a:lnTo>
                  <a:lnTo>
                    <a:pt x="857347" y="4836789"/>
                  </a:lnTo>
                  <a:lnTo>
                    <a:pt x="876384" y="4795097"/>
                  </a:lnTo>
                  <a:lnTo>
                    <a:pt x="894950" y="4753245"/>
                  </a:lnTo>
                  <a:lnTo>
                    <a:pt x="913046" y="4711237"/>
                  </a:lnTo>
                  <a:lnTo>
                    <a:pt x="930673" y="4669077"/>
                  </a:lnTo>
                  <a:lnTo>
                    <a:pt x="947829" y="4626770"/>
                  </a:lnTo>
                  <a:lnTo>
                    <a:pt x="964515" y="4584318"/>
                  </a:lnTo>
                  <a:lnTo>
                    <a:pt x="980732" y="4541726"/>
                  </a:lnTo>
                  <a:lnTo>
                    <a:pt x="996478" y="4498998"/>
                  </a:lnTo>
                  <a:lnTo>
                    <a:pt x="1011754" y="4456138"/>
                  </a:lnTo>
                  <a:lnTo>
                    <a:pt x="1026560" y="4413150"/>
                  </a:lnTo>
                  <a:lnTo>
                    <a:pt x="1040897" y="4370038"/>
                  </a:lnTo>
                  <a:lnTo>
                    <a:pt x="1054763" y="4326806"/>
                  </a:lnTo>
                  <a:lnTo>
                    <a:pt x="1068159" y="4283458"/>
                  </a:lnTo>
                  <a:lnTo>
                    <a:pt x="1081085" y="4239998"/>
                  </a:lnTo>
                  <a:lnTo>
                    <a:pt x="1093541" y="4196430"/>
                  </a:lnTo>
                  <a:lnTo>
                    <a:pt x="1105527" y="4152758"/>
                  </a:lnTo>
                  <a:lnTo>
                    <a:pt x="1117043" y="4108986"/>
                  </a:lnTo>
                  <a:lnTo>
                    <a:pt x="1128088" y="4065118"/>
                  </a:lnTo>
                  <a:lnTo>
                    <a:pt x="1138664" y="4021159"/>
                  </a:lnTo>
                  <a:lnTo>
                    <a:pt x="1148770" y="3977111"/>
                  </a:lnTo>
                  <a:lnTo>
                    <a:pt x="1158406" y="3932979"/>
                  </a:lnTo>
                  <a:lnTo>
                    <a:pt x="1167571" y="3888767"/>
                  </a:lnTo>
                  <a:lnTo>
                    <a:pt x="1176267" y="3844479"/>
                  </a:lnTo>
                  <a:lnTo>
                    <a:pt x="1184493" y="3800119"/>
                  </a:lnTo>
                  <a:lnTo>
                    <a:pt x="1192248" y="3755691"/>
                  </a:lnTo>
                  <a:lnTo>
                    <a:pt x="1199534" y="3711199"/>
                  </a:lnTo>
                  <a:lnTo>
                    <a:pt x="1206350" y="3666647"/>
                  </a:lnTo>
                  <a:lnTo>
                    <a:pt x="1212695" y="3622039"/>
                  </a:lnTo>
                  <a:lnTo>
                    <a:pt x="1218571" y="3577379"/>
                  </a:lnTo>
                  <a:lnTo>
                    <a:pt x="1223976" y="3532671"/>
                  </a:lnTo>
                  <a:lnTo>
                    <a:pt x="1228911" y="3487919"/>
                  </a:lnTo>
                  <a:lnTo>
                    <a:pt x="1233377" y="3443127"/>
                  </a:lnTo>
                  <a:lnTo>
                    <a:pt x="1237372" y="3398299"/>
                  </a:lnTo>
                  <a:lnTo>
                    <a:pt x="1240897" y="3353440"/>
                  </a:lnTo>
                  <a:lnTo>
                    <a:pt x="1243953" y="3308552"/>
                  </a:lnTo>
                  <a:lnTo>
                    <a:pt x="1246538" y="3263640"/>
                  </a:lnTo>
                  <a:lnTo>
                    <a:pt x="1248653" y="3218708"/>
                  </a:lnTo>
                  <a:lnTo>
                    <a:pt x="1250298" y="3173760"/>
                  </a:lnTo>
                  <a:lnTo>
                    <a:pt x="1251473" y="3128800"/>
                  </a:lnTo>
                  <a:lnTo>
                    <a:pt x="1252178" y="3083832"/>
                  </a:lnTo>
                  <a:lnTo>
                    <a:pt x="1252413" y="3038860"/>
                  </a:lnTo>
                  <a:lnTo>
                    <a:pt x="1252178" y="2993888"/>
                  </a:lnTo>
                  <a:lnTo>
                    <a:pt x="1251473" y="2948921"/>
                  </a:lnTo>
                  <a:lnTo>
                    <a:pt x="1250298" y="2903961"/>
                  </a:lnTo>
                  <a:lnTo>
                    <a:pt x="1248653" y="2859013"/>
                  </a:lnTo>
                  <a:lnTo>
                    <a:pt x="1246538" y="2814081"/>
                  </a:lnTo>
                  <a:lnTo>
                    <a:pt x="1243953" y="2769169"/>
                  </a:lnTo>
                  <a:lnTo>
                    <a:pt x="1240897" y="2724281"/>
                  </a:lnTo>
                  <a:lnTo>
                    <a:pt x="1237372" y="2679421"/>
                  </a:lnTo>
                  <a:lnTo>
                    <a:pt x="1233377" y="2634594"/>
                  </a:lnTo>
                  <a:lnTo>
                    <a:pt x="1228911" y="2589802"/>
                  </a:lnTo>
                  <a:lnTo>
                    <a:pt x="1223976" y="2545050"/>
                  </a:lnTo>
                  <a:lnTo>
                    <a:pt x="1218571" y="2500342"/>
                  </a:lnTo>
                  <a:lnTo>
                    <a:pt x="1212695" y="2455682"/>
                  </a:lnTo>
                  <a:lnTo>
                    <a:pt x="1206350" y="2411075"/>
                  </a:lnTo>
                  <a:lnTo>
                    <a:pt x="1199534" y="2366523"/>
                  </a:lnTo>
                  <a:lnTo>
                    <a:pt x="1192248" y="2322031"/>
                  </a:lnTo>
                  <a:lnTo>
                    <a:pt x="1184493" y="2277603"/>
                  </a:lnTo>
                  <a:lnTo>
                    <a:pt x="1176267" y="2233244"/>
                  </a:lnTo>
                  <a:lnTo>
                    <a:pt x="1167571" y="2188956"/>
                  </a:lnTo>
                  <a:lnTo>
                    <a:pt x="1158406" y="2144744"/>
                  </a:lnTo>
                  <a:lnTo>
                    <a:pt x="1148770" y="2100612"/>
                  </a:lnTo>
                  <a:lnTo>
                    <a:pt x="1138664" y="2056565"/>
                  </a:lnTo>
                  <a:lnTo>
                    <a:pt x="1128088" y="2012605"/>
                  </a:lnTo>
                  <a:lnTo>
                    <a:pt x="1117043" y="1968737"/>
                  </a:lnTo>
                  <a:lnTo>
                    <a:pt x="1105527" y="1924966"/>
                  </a:lnTo>
                  <a:lnTo>
                    <a:pt x="1093541" y="1881294"/>
                  </a:lnTo>
                  <a:lnTo>
                    <a:pt x="1081085" y="1837726"/>
                  </a:lnTo>
                  <a:lnTo>
                    <a:pt x="1068159" y="1794267"/>
                  </a:lnTo>
                  <a:lnTo>
                    <a:pt x="1054763" y="1750919"/>
                  </a:lnTo>
                  <a:lnTo>
                    <a:pt x="1040897" y="1707687"/>
                  </a:lnTo>
                  <a:lnTo>
                    <a:pt x="1026560" y="1664576"/>
                  </a:lnTo>
                  <a:lnTo>
                    <a:pt x="1011754" y="1621588"/>
                  </a:lnTo>
                  <a:lnTo>
                    <a:pt x="996478" y="1578729"/>
                  </a:lnTo>
                  <a:lnTo>
                    <a:pt x="980732" y="1536001"/>
                  </a:lnTo>
                  <a:lnTo>
                    <a:pt x="964515" y="1493409"/>
                  </a:lnTo>
                  <a:lnTo>
                    <a:pt x="947829" y="1450958"/>
                  </a:lnTo>
                  <a:lnTo>
                    <a:pt x="930673" y="1408650"/>
                  </a:lnTo>
                  <a:lnTo>
                    <a:pt x="913046" y="1366491"/>
                  </a:lnTo>
                  <a:lnTo>
                    <a:pt x="894950" y="1324483"/>
                  </a:lnTo>
                  <a:lnTo>
                    <a:pt x="876384" y="1282632"/>
                  </a:lnTo>
                  <a:lnTo>
                    <a:pt x="857347" y="1240941"/>
                  </a:lnTo>
                  <a:lnTo>
                    <a:pt x="837841" y="1199413"/>
                  </a:lnTo>
                  <a:lnTo>
                    <a:pt x="817864" y="1158054"/>
                  </a:lnTo>
                  <a:lnTo>
                    <a:pt x="797417" y="1116866"/>
                  </a:lnTo>
                  <a:lnTo>
                    <a:pt x="776501" y="1075855"/>
                  </a:lnTo>
                  <a:lnTo>
                    <a:pt x="755114" y="1035023"/>
                  </a:lnTo>
                  <a:lnTo>
                    <a:pt x="733257" y="994376"/>
                  </a:lnTo>
                  <a:lnTo>
                    <a:pt x="710931" y="953917"/>
                  </a:lnTo>
                  <a:lnTo>
                    <a:pt x="688134" y="913649"/>
                  </a:lnTo>
                  <a:lnTo>
                    <a:pt x="664867" y="873578"/>
                  </a:lnTo>
                  <a:lnTo>
                    <a:pt x="641130" y="833707"/>
                  </a:lnTo>
                  <a:lnTo>
                    <a:pt x="616923" y="794040"/>
                  </a:lnTo>
                  <a:lnTo>
                    <a:pt x="592246" y="754580"/>
                  </a:lnTo>
                  <a:lnTo>
                    <a:pt x="567099" y="715333"/>
                  </a:lnTo>
                  <a:lnTo>
                    <a:pt x="541482" y="676302"/>
                  </a:lnTo>
                  <a:lnTo>
                    <a:pt x="515395" y="637491"/>
                  </a:lnTo>
                  <a:lnTo>
                    <a:pt x="488838" y="598903"/>
                  </a:lnTo>
                  <a:lnTo>
                    <a:pt x="461811" y="560544"/>
                  </a:lnTo>
                  <a:lnTo>
                    <a:pt x="434314" y="522417"/>
                  </a:lnTo>
                  <a:lnTo>
                    <a:pt x="406347" y="484526"/>
                  </a:lnTo>
                  <a:lnTo>
                    <a:pt x="377909" y="446875"/>
                  </a:lnTo>
                  <a:lnTo>
                    <a:pt x="349002" y="409468"/>
                  </a:lnTo>
                  <a:lnTo>
                    <a:pt x="319625" y="372309"/>
                  </a:lnTo>
                  <a:lnTo>
                    <a:pt x="289777" y="335402"/>
                  </a:lnTo>
                  <a:lnTo>
                    <a:pt x="259460" y="298751"/>
                  </a:lnTo>
                  <a:lnTo>
                    <a:pt x="228673" y="262360"/>
                  </a:lnTo>
                  <a:lnTo>
                    <a:pt x="197415" y="226233"/>
                  </a:lnTo>
                  <a:lnTo>
                    <a:pt x="165688" y="190374"/>
                  </a:lnTo>
                  <a:lnTo>
                    <a:pt x="133490" y="154787"/>
                  </a:lnTo>
                  <a:lnTo>
                    <a:pt x="100822" y="119476"/>
                  </a:lnTo>
                  <a:lnTo>
                    <a:pt x="67685" y="84445"/>
                  </a:lnTo>
                  <a:lnTo>
                    <a:pt x="34077" y="49698"/>
                  </a:lnTo>
                  <a:lnTo>
                    <a:pt x="0" y="15240"/>
                  </a:lnTo>
                  <a:lnTo>
                    <a:pt x="15265" y="0"/>
                  </a:lnTo>
                  <a:close/>
                </a:path>
              </a:pathLst>
            </a:custGeom>
            <a:ln w="12192">
              <a:solidFill>
                <a:srgbClr val="0079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4" name="object 4"/>
            <p:cNvSpPr/>
            <p:nvPr/>
          </p:nvSpPr>
          <p:spPr>
            <a:xfrm>
              <a:off x="1437131" y="547115"/>
              <a:ext cx="8906510" cy="798830"/>
            </a:xfrm>
            <a:custGeom>
              <a:avLst/>
              <a:gdLst/>
              <a:ahLst/>
              <a:cxnLst/>
              <a:rect l="l" t="t" r="r" b="b"/>
              <a:pathLst>
                <a:path w="8906510" h="798830">
                  <a:moveTo>
                    <a:pt x="8906256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8906256" y="798576"/>
                  </a:lnTo>
                  <a:lnTo>
                    <a:pt x="8906256" y="0"/>
                  </a:lnTo>
                  <a:close/>
                </a:path>
              </a:pathLst>
            </a:custGeom>
            <a:solidFill>
              <a:srgbClr val="FBB41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437131" y="547115"/>
              <a:ext cx="8906510" cy="798830"/>
            </a:xfrm>
            <a:custGeom>
              <a:avLst/>
              <a:gdLst/>
              <a:ahLst/>
              <a:cxnLst/>
              <a:rect l="l" t="t" r="r" b="b"/>
              <a:pathLst>
                <a:path w="8906510" h="798830">
                  <a:moveTo>
                    <a:pt x="0" y="798576"/>
                  </a:moveTo>
                  <a:lnTo>
                    <a:pt x="8906256" y="798576"/>
                  </a:lnTo>
                  <a:lnTo>
                    <a:pt x="8906256" y="0"/>
                  </a:lnTo>
                  <a:lnTo>
                    <a:pt x="0" y="0"/>
                  </a:lnTo>
                  <a:lnTo>
                    <a:pt x="0" y="79857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2059051" y="547242"/>
            <a:ext cx="7901940" cy="726440"/>
          </a:xfrm>
          <a:prstGeom prst="rect">
            <a:avLst/>
          </a:prstGeom>
        </p:spPr>
        <p:txBody>
          <a:bodyPr vert="horz" wrap="square" lIns="0" tIns="48895" rIns="0" bIns="0" rtlCol="0">
            <a:spAutoFit/>
          </a:bodyPr>
          <a:lstStyle/>
          <a:p>
            <a:pPr marL="12700" marR="5080">
              <a:lnSpc>
                <a:spcPts val="2640"/>
              </a:lnSpc>
              <a:spcBef>
                <a:spcPts val="385"/>
              </a:spcBef>
            </a:pPr>
            <a:r>
              <a:rPr sz="2400" b="1" spc="-10" dirty="0">
                <a:solidFill>
                  <a:srgbClr val="000000"/>
                </a:solidFill>
                <a:latin typeface="Calibri"/>
                <a:cs typeface="Calibri"/>
              </a:rPr>
              <a:t>Confer</a:t>
            </a:r>
            <a:r>
              <a:rPr sz="2400" b="1" spc="-7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THE</a:t>
            </a:r>
            <a:r>
              <a:rPr sz="2400" b="1" spc="-5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means</a:t>
            </a:r>
            <a:r>
              <a:rPr sz="2400" b="1" spc="-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sz="2400" b="1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serve</a:t>
            </a:r>
            <a:r>
              <a:rPr sz="2400" b="1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of</a:t>
            </a:r>
            <a:r>
              <a:rPr sz="2400" b="1" spc="-5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10" dirty="0">
                <a:solidFill>
                  <a:srgbClr val="000000"/>
                </a:solidFill>
                <a:latin typeface="Calibri"/>
                <a:cs typeface="Calibri"/>
              </a:rPr>
              <a:t>mediators</a:t>
            </a:r>
            <a:r>
              <a:rPr sz="2400" b="1" spc="-7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And</a:t>
            </a:r>
            <a:r>
              <a:rPr sz="2400" b="1" spc="-6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dirty="0">
                <a:solidFill>
                  <a:srgbClr val="000000"/>
                </a:solidFill>
                <a:latin typeface="Calibri"/>
                <a:cs typeface="Calibri"/>
              </a:rPr>
              <a:t>promote</a:t>
            </a:r>
            <a:r>
              <a:rPr sz="2400" b="1" spc="-8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2400" b="1" spc="-25" dirty="0">
                <a:solidFill>
                  <a:srgbClr val="000000"/>
                </a:solidFill>
                <a:latin typeface="Calibri"/>
                <a:cs typeface="Calibri"/>
              </a:rPr>
              <a:t>ideas</a:t>
            </a:r>
            <a:r>
              <a:rPr sz="2400" b="1" spc="-10" dirty="0">
                <a:solidFill>
                  <a:srgbClr val="000000"/>
                </a:solidFill>
                <a:latin typeface="Calibri"/>
                <a:cs typeface="Calibri"/>
              </a:rPr>
              <a:t>​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932433" y="425894"/>
            <a:ext cx="9417685" cy="5702300"/>
            <a:chOff x="932433" y="440181"/>
            <a:chExt cx="9417685" cy="5702300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38783" y="446531"/>
              <a:ext cx="998219" cy="998219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938783" y="446531"/>
              <a:ext cx="998219" cy="998219"/>
            </a:xfrm>
            <a:custGeom>
              <a:avLst/>
              <a:gdLst/>
              <a:ahLst/>
              <a:cxnLst/>
              <a:rect l="l" t="t" r="r" b="b"/>
              <a:pathLst>
                <a:path w="998219" h="998219">
                  <a:moveTo>
                    <a:pt x="0" y="499109"/>
                  </a:moveTo>
                  <a:lnTo>
                    <a:pt x="2284" y="451051"/>
                  </a:lnTo>
                  <a:lnTo>
                    <a:pt x="8999" y="404284"/>
                  </a:lnTo>
                  <a:lnTo>
                    <a:pt x="19935" y="359016"/>
                  </a:lnTo>
                  <a:lnTo>
                    <a:pt x="34882" y="315457"/>
                  </a:lnTo>
                  <a:lnTo>
                    <a:pt x="53633" y="273817"/>
                  </a:lnTo>
                  <a:lnTo>
                    <a:pt x="75976" y="234305"/>
                  </a:lnTo>
                  <a:lnTo>
                    <a:pt x="101704" y="197130"/>
                  </a:lnTo>
                  <a:lnTo>
                    <a:pt x="130608" y="162502"/>
                  </a:lnTo>
                  <a:lnTo>
                    <a:pt x="162477" y="130630"/>
                  </a:lnTo>
                  <a:lnTo>
                    <a:pt x="197103" y="101723"/>
                  </a:lnTo>
                  <a:lnTo>
                    <a:pt x="234277" y="75992"/>
                  </a:lnTo>
                  <a:lnTo>
                    <a:pt x="273789" y="53644"/>
                  </a:lnTo>
                  <a:lnTo>
                    <a:pt x="315431" y="34891"/>
                  </a:lnTo>
                  <a:lnTo>
                    <a:pt x="358993" y="19940"/>
                  </a:lnTo>
                  <a:lnTo>
                    <a:pt x="404266" y="9001"/>
                  </a:lnTo>
                  <a:lnTo>
                    <a:pt x="451041" y="2285"/>
                  </a:lnTo>
                  <a:lnTo>
                    <a:pt x="499109" y="0"/>
                  </a:lnTo>
                  <a:lnTo>
                    <a:pt x="547168" y="2285"/>
                  </a:lnTo>
                  <a:lnTo>
                    <a:pt x="593935" y="9001"/>
                  </a:lnTo>
                  <a:lnTo>
                    <a:pt x="639203" y="19940"/>
                  </a:lnTo>
                  <a:lnTo>
                    <a:pt x="682762" y="34891"/>
                  </a:lnTo>
                  <a:lnTo>
                    <a:pt x="724402" y="53644"/>
                  </a:lnTo>
                  <a:lnTo>
                    <a:pt x="763914" y="75992"/>
                  </a:lnTo>
                  <a:lnTo>
                    <a:pt x="801089" y="101723"/>
                  </a:lnTo>
                  <a:lnTo>
                    <a:pt x="835717" y="130630"/>
                  </a:lnTo>
                  <a:lnTo>
                    <a:pt x="867589" y="162502"/>
                  </a:lnTo>
                  <a:lnTo>
                    <a:pt x="896496" y="197130"/>
                  </a:lnTo>
                  <a:lnTo>
                    <a:pt x="922227" y="234305"/>
                  </a:lnTo>
                  <a:lnTo>
                    <a:pt x="944575" y="273817"/>
                  </a:lnTo>
                  <a:lnTo>
                    <a:pt x="963328" y="315457"/>
                  </a:lnTo>
                  <a:lnTo>
                    <a:pt x="978279" y="359016"/>
                  </a:lnTo>
                  <a:lnTo>
                    <a:pt x="989218" y="404284"/>
                  </a:lnTo>
                  <a:lnTo>
                    <a:pt x="995934" y="451051"/>
                  </a:lnTo>
                  <a:lnTo>
                    <a:pt x="998220" y="499109"/>
                  </a:lnTo>
                  <a:lnTo>
                    <a:pt x="995934" y="547168"/>
                  </a:lnTo>
                  <a:lnTo>
                    <a:pt x="989218" y="593935"/>
                  </a:lnTo>
                  <a:lnTo>
                    <a:pt x="978279" y="639203"/>
                  </a:lnTo>
                  <a:lnTo>
                    <a:pt x="963328" y="682762"/>
                  </a:lnTo>
                  <a:lnTo>
                    <a:pt x="944575" y="724402"/>
                  </a:lnTo>
                  <a:lnTo>
                    <a:pt x="922227" y="763914"/>
                  </a:lnTo>
                  <a:lnTo>
                    <a:pt x="896496" y="801089"/>
                  </a:lnTo>
                  <a:lnTo>
                    <a:pt x="867589" y="835717"/>
                  </a:lnTo>
                  <a:lnTo>
                    <a:pt x="835717" y="867589"/>
                  </a:lnTo>
                  <a:lnTo>
                    <a:pt x="801089" y="896496"/>
                  </a:lnTo>
                  <a:lnTo>
                    <a:pt x="763914" y="922227"/>
                  </a:lnTo>
                  <a:lnTo>
                    <a:pt x="724402" y="944575"/>
                  </a:lnTo>
                  <a:lnTo>
                    <a:pt x="682762" y="963328"/>
                  </a:lnTo>
                  <a:lnTo>
                    <a:pt x="639203" y="978279"/>
                  </a:lnTo>
                  <a:lnTo>
                    <a:pt x="593935" y="989218"/>
                  </a:lnTo>
                  <a:lnTo>
                    <a:pt x="547168" y="995934"/>
                  </a:lnTo>
                  <a:lnTo>
                    <a:pt x="499109" y="998219"/>
                  </a:lnTo>
                  <a:lnTo>
                    <a:pt x="451041" y="995934"/>
                  </a:lnTo>
                  <a:lnTo>
                    <a:pt x="404266" y="989218"/>
                  </a:lnTo>
                  <a:lnTo>
                    <a:pt x="358993" y="978279"/>
                  </a:lnTo>
                  <a:lnTo>
                    <a:pt x="315431" y="963328"/>
                  </a:lnTo>
                  <a:lnTo>
                    <a:pt x="273789" y="944575"/>
                  </a:lnTo>
                  <a:lnTo>
                    <a:pt x="234277" y="922227"/>
                  </a:lnTo>
                  <a:lnTo>
                    <a:pt x="197103" y="896496"/>
                  </a:lnTo>
                  <a:lnTo>
                    <a:pt x="162477" y="867589"/>
                  </a:lnTo>
                  <a:lnTo>
                    <a:pt x="130608" y="835717"/>
                  </a:lnTo>
                  <a:lnTo>
                    <a:pt x="101704" y="801089"/>
                  </a:lnTo>
                  <a:lnTo>
                    <a:pt x="75976" y="763914"/>
                  </a:lnTo>
                  <a:lnTo>
                    <a:pt x="53633" y="724402"/>
                  </a:lnTo>
                  <a:lnTo>
                    <a:pt x="34882" y="682762"/>
                  </a:lnTo>
                  <a:lnTo>
                    <a:pt x="19935" y="639203"/>
                  </a:lnTo>
                  <a:lnTo>
                    <a:pt x="8999" y="593935"/>
                  </a:lnTo>
                  <a:lnTo>
                    <a:pt x="2284" y="547168"/>
                  </a:lnTo>
                  <a:lnTo>
                    <a:pt x="0" y="499109"/>
                  </a:lnTo>
                  <a:close/>
                </a:path>
              </a:pathLst>
            </a:custGeom>
            <a:ln w="12192">
              <a:solidFill>
                <a:srgbClr val="FBB41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2010155" y="1744979"/>
              <a:ext cx="8333740" cy="798830"/>
            </a:xfrm>
            <a:custGeom>
              <a:avLst/>
              <a:gdLst/>
              <a:ahLst/>
              <a:cxnLst/>
              <a:rect l="l" t="t" r="r" b="b"/>
              <a:pathLst>
                <a:path w="8333740" h="798830">
                  <a:moveTo>
                    <a:pt x="8333232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8333232" y="798576"/>
                  </a:lnTo>
                  <a:lnTo>
                    <a:pt x="8333232" y="0"/>
                  </a:lnTo>
                  <a:close/>
                </a:path>
              </a:pathLst>
            </a:custGeom>
            <a:solidFill>
              <a:srgbClr val="AAE90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2010155" y="1744979"/>
              <a:ext cx="8333740" cy="798830"/>
            </a:xfrm>
            <a:custGeom>
              <a:avLst/>
              <a:gdLst/>
              <a:ahLst/>
              <a:cxnLst/>
              <a:rect l="l" t="t" r="r" b="b"/>
              <a:pathLst>
                <a:path w="8333740" h="798830">
                  <a:moveTo>
                    <a:pt x="0" y="798576"/>
                  </a:moveTo>
                  <a:lnTo>
                    <a:pt x="8333232" y="798576"/>
                  </a:lnTo>
                  <a:lnTo>
                    <a:pt x="8333232" y="0"/>
                  </a:lnTo>
                  <a:lnTo>
                    <a:pt x="0" y="0"/>
                  </a:lnTo>
                  <a:lnTo>
                    <a:pt x="0" y="79857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510283" y="1644395"/>
              <a:ext cx="998219" cy="998219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1510283" y="1644395"/>
              <a:ext cx="998219" cy="998219"/>
            </a:xfrm>
            <a:custGeom>
              <a:avLst/>
              <a:gdLst/>
              <a:ahLst/>
              <a:cxnLst/>
              <a:rect l="l" t="t" r="r" b="b"/>
              <a:pathLst>
                <a:path w="998219" h="998219">
                  <a:moveTo>
                    <a:pt x="0" y="499109"/>
                  </a:moveTo>
                  <a:lnTo>
                    <a:pt x="2285" y="451051"/>
                  </a:lnTo>
                  <a:lnTo>
                    <a:pt x="9001" y="404284"/>
                  </a:lnTo>
                  <a:lnTo>
                    <a:pt x="19940" y="359016"/>
                  </a:lnTo>
                  <a:lnTo>
                    <a:pt x="34891" y="315457"/>
                  </a:lnTo>
                  <a:lnTo>
                    <a:pt x="53644" y="273817"/>
                  </a:lnTo>
                  <a:lnTo>
                    <a:pt x="75992" y="234305"/>
                  </a:lnTo>
                  <a:lnTo>
                    <a:pt x="101723" y="197130"/>
                  </a:lnTo>
                  <a:lnTo>
                    <a:pt x="130630" y="162502"/>
                  </a:lnTo>
                  <a:lnTo>
                    <a:pt x="162502" y="130630"/>
                  </a:lnTo>
                  <a:lnTo>
                    <a:pt x="197130" y="101723"/>
                  </a:lnTo>
                  <a:lnTo>
                    <a:pt x="234305" y="75992"/>
                  </a:lnTo>
                  <a:lnTo>
                    <a:pt x="273817" y="53644"/>
                  </a:lnTo>
                  <a:lnTo>
                    <a:pt x="315457" y="34891"/>
                  </a:lnTo>
                  <a:lnTo>
                    <a:pt x="359016" y="19940"/>
                  </a:lnTo>
                  <a:lnTo>
                    <a:pt x="404284" y="9001"/>
                  </a:lnTo>
                  <a:lnTo>
                    <a:pt x="451051" y="2285"/>
                  </a:lnTo>
                  <a:lnTo>
                    <a:pt x="499109" y="0"/>
                  </a:lnTo>
                  <a:lnTo>
                    <a:pt x="547168" y="2285"/>
                  </a:lnTo>
                  <a:lnTo>
                    <a:pt x="593935" y="9001"/>
                  </a:lnTo>
                  <a:lnTo>
                    <a:pt x="639203" y="19940"/>
                  </a:lnTo>
                  <a:lnTo>
                    <a:pt x="682762" y="34891"/>
                  </a:lnTo>
                  <a:lnTo>
                    <a:pt x="724402" y="53644"/>
                  </a:lnTo>
                  <a:lnTo>
                    <a:pt x="763914" y="75992"/>
                  </a:lnTo>
                  <a:lnTo>
                    <a:pt x="801089" y="101723"/>
                  </a:lnTo>
                  <a:lnTo>
                    <a:pt x="835717" y="130630"/>
                  </a:lnTo>
                  <a:lnTo>
                    <a:pt x="867589" y="162502"/>
                  </a:lnTo>
                  <a:lnTo>
                    <a:pt x="896496" y="197130"/>
                  </a:lnTo>
                  <a:lnTo>
                    <a:pt x="922227" y="234305"/>
                  </a:lnTo>
                  <a:lnTo>
                    <a:pt x="944575" y="273817"/>
                  </a:lnTo>
                  <a:lnTo>
                    <a:pt x="963328" y="315457"/>
                  </a:lnTo>
                  <a:lnTo>
                    <a:pt x="978279" y="359016"/>
                  </a:lnTo>
                  <a:lnTo>
                    <a:pt x="989218" y="404284"/>
                  </a:lnTo>
                  <a:lnTo>
                    <a:pt x="995934" y="451051"/>
                  </a:lnTo>
                  <a:lnTo>
                    <a:pt x="998220" y="499109"/>
                  </a:lnTo>
                  <a:lnTo>
                    <a:pt x="995934" y="547168"/>
                  </a:lnTo>
                  <a:lnTo>
                    <a:pt x="989218" y="593935"/>
                  </a:lnTo>
                  <a:lnTo>
                    <a:pt x="978279" y="639203"/>
                  </a:lnTo>
                  <a:lnTo>
                    <a:pt x="963328" y="682762"/>
                  </a:lnTo>
                  <a:lnTo>
                    <a:pt x="944575" y="724402"/>
                  </a:lnTo>
                  <a:lnTo>
                    <a:pt x="922227" y="763914"/>
                  </a:lnTo>
                  <a:lnTo>
                    <a:pt x="896496" y="801089"/>
                  </a:lnTo>
                  <a:lnTo>
                    <a:pt x="867589" y="835717"/>
                  </a:lnTo>
                  <a:lnTo>
                    <a:pt x="835717" y="867589"/>
                  </a:lnTo>
                  <a:lnTo>
                    <a:pt x="801089" y="896496"/>
                  </a:lnTo>
                  <a:lnTo>
                    <a:pt x="763914" y="922227"/>
                  </a:lnTo>
                  <a:lnTo>
                    <a:pt x="724402" y="944575"/>
                  </a:lnTo>
                  <a:lnTo>
                    <a:pt x="682762" y="963328"/>
                  </a:lnTo>
                  <a:lnTo>
                    <a:pt x="639203" y="978279"/>
                  </a:lnTo>
                  <a:lnTo>
                    <a:pt x="593935" y="989218"/>
                  </a:lnTo>
                  <a:lnTo>
                    <a:pt x="547168" y="995934"/>
                  </a:lnTo>
                  <a:lnTo>
                    <a:pt x="499109" y="998219"/>
                  </a:lnTo>
                  <a:lnTo>
                    <a:pt x="451051" y="995934"/>
                  </a:lnTo>
                  <a:lnTo>
                    <a:pt x="404284" y="989218"/>
                  </a:lnTo>
                  <a:lnTo>
                    <a:pt x="359016" y="978279"/>
                  </a:lnTo>
                  <a:lnTo>
                    <a:pt x="315457" y="963328"/>
                  </a:lnTo>
                  <a:lnTo>
                    <a:pt x="273817" y="944575"/>
                  </a:lnTo>
                  <a:lnTo>
                    <a:pt x="234305" y="922227"/>
                  </a:lnTo>
                  <a:lnTo>
                    <a:pt x="197130" y="896496"/>
                  </a:lnTo>
                  <a:lnTo>
                    <a:pt x="162502" y="867589"/>
                  </a:lnTo>
                  <a:lnTo>
                    <a:pt x="130630" y="835717"/>
                  </a:lnTo>
                  <a:lnTo>
                    <a:pt x="101723" y="801089"/>
                  </a:lnTo>
                  <a:lnTo>
                    <a:pt x="75992" y="763914"/>
                  </a:lnTo>
                  <a:lnTo>
                    <a:pt x="53644" y="724402"/>
                  </a:lnTo>
                  <a:lnTo>
                    <a:pt x="34891" y="682762"/>
                  </a:lnTo>
                  <a:lnTo>
                    <a:pt x="19940" y="639203"/>
                  </a:lnTo>
                  <a:lnTo>
                    <a:pt x="9001" y="593935"/>
                  </a:lnTo>
                  <a:lnTo>
                    <a:pt x="2285" y="547168"/>
                  </a:lnTo>
                  <a:lnTo>
                    <a:pt x="0" y="499109"/>
                  </a:lnTo>
                  <a:close/>
                </a:path>
              </a:pathLst>
            </a:custGeom>
            <a:ln w="12192">
              <a:solidFill>
                <a:srgbClr val="AAE90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185416" y="2942843"/>
              <a:ext cx="8158480" cy="798830"/>
            </a:xfrm>
            <a:custGeom>
              <a:avLst/>
              <a:gdLst/>
              <a:ahLst/>
              <a:cxnLst/>
              <a:rect l="l" t="t" r="r" b="b"/>
              <a:pathLst>
                <a:path w="8158480" h="798829">
                  <a:moveTo>
                    <a:pt x="8157972" y="0"/>
                  </a:moveTo>
                  <a:lnTo>
                    <a:pt x="0" y="0"/>
                  </a:lnTo>
                  <a:lnTo>
                    <a:pt x="0" y="798576"/>
                  </a:lnTo>
                  <a:lnTo>
                    <a:pt x="8157972" y="798576"/>
                  </a:lnTo>
                  <a:lnTo>
                    <a:pt x="8157972" y="0"/>
                  </a:lnTo>
                  <a:close/>
                </a:path>
              </a:pathLst>
            </a:custGeom>
            <a:solidFill>
              <a:srgbClr val="1DC5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2185416" y="2942843"/>
              <a:ext cx="8158480" cy="798830"/>
            </a:xfrm>
            <a:custGeom>
              <a:avLst/>
              <a:gdLst/>
              <a:ahLst/>
              <a:cxnLst/>
              <a:rect l="l" t="t" r="r" b="b"/>
              <a:pathLst>
                <a:path w="8158480" h="798829">
                  <a:moveTo>
                    <a:pt x="0" y="798576"/>
                  </a:moveTo>
                  <a:lnTo>
                    <a:pt x="8157972" y="798576"/>
                  </a:lnTo>
                  <a:lnTo>
                    <a:pt x="8157972" y="0"/>
                  </a:lnTo>
                  <a:lnTo>
                    <a:pt x="0" y="0"/>
                  </a:lnTo>
                  <a:lnTo>
                    <a:pt x="0" y="798576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6" name="object 1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685543" y="2842259"/>
              <a:ext cx="999744" cy="998219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1685543" y="2842259"/>
              <a:ext cx="1000125" cy="998219"/>
            </a:xfrm>
            <a:custGeom>
              <a:avLst/>
              <a:gdLst/>
              <a:ahLst/>
              <a:cxnLst/>
              <a:rect l="l" t="t" r="r" b="b"/>
              <a:pathLst>
                <a:path w="1000125" h="998220">
                  <a:moveTo>
                    <a:pt x="0" y="499110"/>
                  </a:moveTo>
                  <a:lnTo>
                    <a:pt x="2288" y="451051"/>
                  </a:lnTo>
                  <a:lnTo>
                    <a:pt x="9012" y="404284"/>
                  </a:lnTo>
                  <a:lnTo>
                    <a:pt x="19963" y="359016"/>
                  </a:lnTo>
                  <a:lnTo>
                    <a:pt x="34933" y="315457"/>
                  </a:lnTo>
                  <a:lnTo>
                    <a:pt x="53710" y="273817"/>
                  </a:lnTo>
                  <a:lnTo>
                    <a:pt x="76087" y="234305"/>
                  </a:lnTo>
                  <a:lnTo>
                    <a:pt x="101853" y="197130"/>
                  </a:lnTo>
                  <a:lnTo>
                    <a:pt x="130799" y="162502"/>
                  </a:lnTo>
                  <a:lnTo>
                    <a:pt x="162715" y="130630"/>
                  </a:lnTo>
                  <a:lnTo>
                    <a:pt x="197394" y="101723"/>
                  </a:lnTo>
                  <a:lnTo>
                    <a:pt x="234624" y="75992"/>
                  </a:lnTo>
                  <a:lnTo>
                    <a:pt x="274197" y="53644"/>
                  </a:lnTo>
                  <a:lnTo>
                    <a:pt x="315903" y="34891"/>
                  </a:lnTo>
                  <a:lnTo>
                    <a:pt x="359533" y="19940"/>
                  </a:lnTo>
                  <a:lnTo>
                    <a:pt x="404877" y="9001"/>
                  </a:lnTo>
                  <a:lnTo>
                    <a:pt x="451726" y="2285"/>
                  </a:lnTo>
                  <a:lnTo>
                    <a:pt x="499872" y="0"/>
                  </a:lnTo>
                  <a:lnTo>
                    <a:pt x="548017" y="2285"/>
                  </a:lnTo>
                  <a:lnTo>
                    <a:pt x="594866" y="9001"/>
                  </a:lnTo>
                  <a:lnTo>
                    <a:pt x="640210" y="19940"/>
                  </a:lnTo>
                  <a:lnTo>
                    <a:pt x="683840" y="34891"/>
                  </a:lnTo>
                  <a:lnTo>
                    <a:pt x="725546" y="53644"/>
                  </a:lnTo>
                  <a:lnTo>
                    <a:pt x="765119" y="75992"/>
                  </a:lnTo>
                  <a:lnTo>
                    <a:pt x="802349" y="101723"/>
                  </a:lnTo>
                  <a:lnTo>
                    <a:pt x="837028" y="130630"/>
                  </a:lnTo>
                  <a:lnTo>
                    <a:pt x="868944" y="162502"/>
                  </a:lnTo>
                  <a:lnTo>
                    <a:pt x="897890" y="197130"/>
                  </a:lnTo>
                  <a:lnTo>
                    <a:pt x="923656" y="234305"/>
                  </a:lnTo>
                  <a:lnTo>
                    <a:pt x="946033" y="273817"/>
                  </a:lnTo>
                  <a:lnTo>
                    <a:pt x="964810" y="315457"/>
                  </a:lnTo>
                  <a:lnTo>
                    <a:pt x="979780" y="359016"/>
                  </a:lnTo>
                  <a:lnTo>
                    <a:pt x="990731" y="404284"/>
                  </a:lnTo>
                  <a:lnTo>
                    <a:pt x="997455" y="451051"/>
                  </a:lnTo>
                  <a:lnTo>
                    <a:pt x="999744" y="499110"/>
                  </a:lnTo>
                  <a:lnTo>
                    <a:pt x="997455" y="547168"/>
                  </a:lnTo>
                  <a:lnTo>
                    <a:pt x="990731" y="593935"/>
                  </a:lnTo>
                  <a:lnTo>
                    <a:pt x="979780" y="639203"/>
                  </a:lnTo>
                  <a:lnTo>
                    <a:pt x="964810" y="682762"/>
                  </a:lnTo>
                  <a:lnTo>
                    <a:pt x="946033" y="724402"/>
                  </a:lnTo>
                  <a:lnTo>
                    <a:pt x="923656" y="763914"/>
                  </a:lnTo>
                  <a:lnTo>
                    <a:pt x="897890" y="801089"/>
                  </a:lnTo>
                  <a:lnTo>
                    <a:pt x="868944" y="835717"/>
                  </a:lnTo>
                  <a:lnTo>
                    <a:pt x="837028" y="867589"/>
                  </a:lnTo>
                  <a:lnTo>
                    <a:pt x="802349" y="896496"/>
                  </a:lnTo>
                  <a:lnTo>
                    <a:pt x="765119" y="922227"/>
                  </a:lnTo>
                  <a:lnTo>
                    <a:pt x="725546" y="944575"/>
                  </a:lnTo>
                  <a:lnTo>
                    <a:pt x="683840" y="963328"/>
                  </a:lnTo>
                  <a:lnTo>
                    <a:pt x="640210" y="978279"/>
                  </a:lnTo>
                  <a:lnTo>
                    <a:pt x="594866" y="989218"/>
                  </a:lnTo>
                  <a:lnTo>
                    <a:pt x="548017" y="995934"/>
                  </a:lnTo>
                  <a:lnTo>
                    <a:pt x="499872" y="998219"/>
                  </a:lnTo>
                  <a:lnTo>
                    <a:pt x="451726" y="995934"/>
                  </a:lnTo>
                  <a:lnTo>
                    <a:pt x="404877" y="989218"/>
                  </a:lnTo>
                  <a:lnTo>
                    <a:pt x="359533" y="978279"/>
                  </a:lnTo>
                  <a:lnTo>
                    <a:pt x="315903" y="963328"/>
                  </a:lnTo>
                  <a:lnTo>
                    <a:pt x="274197" y="944575"/>
                  </a:lnTo>
                  <a:lnTo>
                    <a:pt x="234624" y="922227"/>
                  </a:lnTo>
                  <a:lnTo>
                    <a:pt x="197394" y="896496"/>
                  </a:lnTo>
                  <a:lnTo>
                    <a:pt x="162715" y="867589"/>
                  </a:lnTo>
                  <a:lnTo>
                    <a:pt x="130799" y="835717"/>
                  </a:lnTo>
                  <a:lnTo>
                    <a:pt x="101853" y="801089"/>
                  </a:lnTo>
                  <a:lnTo>
                    <a:pt x="76087" y="763914"/>
                  </a:lnTo>
                  <a:lnTo>
                    <a:pt x="53710" y="724402"/>
                  </a:lnTo>
                  <a:lnTo>
                    <a:pt x="34933" y="682762"/>
                  </a:lnTo>
                  <a:lnTo>
                    <a:pt x="19963" y="639203"/>
                  </a:lnTo>
                  <a:lnTo>
                    <a:pt x="9012" y="593935"/>
                  </a:lnTo>
                  <a:lnTo>
                    <a:pt x="2288" y="547168"/>
                  </a:lnTo>
                  <a:lnTo>
                    <a:pt x="0" y="499110"/>
                  </a:lnTo>
                  <a:close/>
                </a:path>
              </a:pathLst>
            </a:custGeom>
            <a:ln w="12192">
              <a:solidFill>
                <a:srgbClr val="1DC5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2010155" y="4139184"/>
              <a:ext cx="8333740" cy="800100"/>
            </a:xfrm>
            <a:custGeom>
              <a:avLst/>
              <a:gdLst/>
              <a:ahLst/>
              <a:cxnLst/>
              <a:rect l="l" t="t" r="r" b="b"/>
              <a:pathLst>
                <a:path w="8333740" h="800100">
                  <a:moveTo>
                    <a:pt x="8333232" y="0"/>
                  </a:moveTo>
                  <a:lnTo>
                    <a:pt x="0" y="0"/>
                  </a:lnTo>
                  <a:lnTo>
                    <a:pt x="0" y="800100"/>
                  </a:lnTo>
                  <a:lnTo>
                    <a:pt x="8333232" y="800100"/>
                  </a:lnTo>
                  <a:lnTo>
                    <a:pt x="8333232" y="0"/>
                  </a:lnTo>
                  <a:close/>
                </a:path>
              </a:pathLst>
            </a:custGeom>
            <a:solidFill>
              <a:srgbClr val="00A0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2010155" y="4139184"/>
              <a:ext cx="8333740" cy="800100"/>
            </a:xfrm>
            <a:custGeom>
              <a:avLst/>
              <a:gdLst/>
              <a:ahLst/>
              <a:cxnLst/>
              <a:rect l="l" t="t" r="r" b="b"/>
              <a:pathLst>
                <a:path w="8333740" h="800100">
                  <a:moveTo>
                    <a:pt x="0" y="800100"/>
                  </a:moveTo>
                  <a:lnTo>
                    <a:pt x="8333232" y="800100"/>
                  </a:lnTo>
                  <a:lnTo>
                    <a:pt x="8333232" y="0"/>
                  </a:lnTo>
                  <a:lnTo>
                    <a:pt x="0" y="0"/>
                  </a:lnTo>
                  <a:lnTo>
                    <a:pt x="0" y="800100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0" name="object 20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510283" y="4040123"/>
              <a:ext cx="998219" cy="998219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510283" y="4040123"/>
              <a:ext cx="998219" cy="998219"/>
            </a:xfrm>
            <a:custGeom>
              <a:avLst/>
              <a:gdLst/>
              <a:ahLst/>
              <a:cxnLst/>
              <a:rect l="l" t="t" r="r" b="b"/>
              <a:pathLst>
                <a:path w="998219" h="998220">
                  <a:moveTo>
                    <a:pt x="0" y="499109"/>
                  </a:moveTo>
                  <a:lnTo>
                    <a:pt x="2285" y="451051"/>
                  </a:lnTo>
                  <a:lnTo>
                    <a:pt x="9001" y="404284"/>
                  </a:lnTo>
                  <a:lnTo>
                    <a:pt x="19940" y="359016"/>
                  </a:lnTo>
                  <a:lnTo>
                    <a:pt x="34891" y="315457"/>
                  </a:lnTo>
                  <a:lnTo>
                    <a:pt x="53644" y="273817"/>
                  </a:lnTo>
                  <a:lnTo>
                    <a:pt x="75992" y="234305"/>
                  </a:lnTo>
                  <a:lnTo>
                    <a:pt x="101723" y="197130"/>
                  </a:lnTo>
                  <a:lnTo>
                    <a:pt x="130630" y="162502"/>
                  </a:lnTo>
                  <a:lnTo>
                    <a:pt x="162502" y="130630"/>
                  </a:lnTo>
                  <a:lnTo>
                    <a:pt x="197130" y="101723"/>
                  </a:lnTo>
                  <a:lnTo>
                    <a:pt x="234305" y="75992"/>
                  </a:lnTo>
                  <a:lnTo>
                    <a:pt x="273817" y="53644"/>
                  </a:lnTo>
                  <a:lnTo>
                    <a:pt x="315457" y="34891"/>
                  </a:lnTo>
                  <a:lnTo>
                    <a:pt x="359016" y="19940"/>
                  </a:lnTo>
                  <a:lnTo>
                    <a:pt x="404284" y="9001"/>
                  </a:lnTo>
                  <a:lnTo>
                    <a:pt x="451051" y="2285"/>
                  </a:lnTo>
                  <a:lnTo>
                    <a:pt x="499109" y="0"/>
                  </a:lnTo>
                  <a:lnTo>
                    <a:pt x="547168" y="2285"/>
                  </a:lnTo>
                  <a:lnTo>
                    <a:pt x="593935" y="9001"/>
                  </a:lnTo>
                  <a:lnTo>
                    <a:pt x="639203" y="19940"/>
                  </a:lnTo>
                  <a:lnTo>
                    <a:pt x="682762" y="34891"/>
                  </a:lnTo>
                  <a:lnTo>
                    <a:pt x="724402" y="53644"/>
                  </a:lnTo>
                  <a:lnTo>
                    <a:pt x="763914" y="75992"/>
                  </a:lnTo>
                  <a:lnTo>
                    <a:pt x="801089" y="101723"/>
                  </a:lnTo>
                  <a:lnTo>
                    <a:pt x="835717" y="130630"/>
                  </a:lnTo>
                  <a:lnTo>
                    <a:pt x="867589" y="162502"/>
                  </a:lnTo>
                  <a:lnTo>
                    <a:pt x="896496" y="197130"/>
                  </a:lnTo>
                  <a:lnTo>
                    <a:pt x="922227" y="234305"/>
                  </a:lnTo>
                  <a:lnTo>
                    <a:pt x="944575" y="273817"/>
                  </a:lnTo>
                  <a:lnTo>
                    <a:pt x="963328" y="315457"/>
                  </a:lnTo>
                  <a:lnTo>
                    <a:pt x="978279" y="359016"/>
                  </a:lnTo>
                  <a:lnTo>
                    <a:pt x="989218" y="404284"/>
                  </a:lnTo>
                  <a:lnTo>
                    <a:pt x="995934" y="451051"/>
                  </a:lnTo>
                  <a:lnTo>
                    <a:pt x="998220" y="499109"/>
                  </a:lnTo>
                  <a:lnTo>
                    <a:pt x="995934" y="547168"/>
                  </a:lnTo>
                  <a:lnTo>
                    <a:pt x="989218" y="593935"/>
                  </a:lnTo>
                  <a:lnTo>
                    <a:pt x="978279" y="639203"/>
                  </a:lnTo>
                  <a:lnTo>
                    <a:pt x="963328" y="682762"/>
                  </a:lnTo>
                  <a:lnTo>
                    <a:pt x="944575" y="724402"/>
                  </a:lnTo>
                  <a:lnTo>
                    <a:pt x="922227" y="763914"/>
                  </a:lnTo>
                  <a:lnTo>
                    <a:pt x="896496" y="801089"/>
                  </a:lnTo>
                  <a:lnTo>
                    <a:pt x="867589" y="835717"/>
                  </a:lnTo>
                  <a:lnTo>
                    <a:pt x="835717" y="867589"/>
                  </a:lnTo>
                  <a:lnTo>
                    <a:pt x="801089" y="896496"/>
                  </a:lnTo>
                  <a:lnTo>
                    <a:pt x="763914" y="922227"/>
                  </a:lnTo>
                  <a:lnTo>
                    <a:pt x="724402" y="944575"/>
                  </a:lnTo>
                  <a:lnTo>
                    <a:pt x="682762" y="963328"/>
                  </a:lnTo>
                  <a:lnTo>
                    <a:pt x="639203" y="978279"/>
                  </a:lnTo>
                  <a:lnTo>
                    <a:pt x="593935" y="989218"/>
                  </a:lnTo>
                  <a:lnTo>
                    <a:pt x="547168" y="995934"/>
                  </a:lnTo>
                  <a:lnTo>
                    <a:pt x="499109" y="998219"/>
                  </a:lnTo>
                  <a:lnTo>
                    <a:pt x="451051" y="995934"/>
                  </a:lnTo>
                  <a:lnTo>
                    <a:pt x="404284" y="989218"/>
                  </a:lnTo>
                  <a:lnTo>
                    <a:pt x="359016" y="978279"/>
                  </a:lnTo>
                  <a:lnTo>
                    <a:pt x="315457" y="963328"/>
                  </a:lnTo>
                  <a:lnTo>
                    <a:pt x="273817" y="944575"/>
                  </a:lnTo>
                  <a:lnTo>
                    <a:pt x="234305" y="922227"/>
                  </a:lnTo>
                  <a:lnTo>
                    <a:pt x="197130" y="896496"/>
                  </a:lnTo>
                  <a:lnTo>
                    <a:pt x="162502" y="867589"/>
                  </a:lnTo>
                  <a:lnTo>
                    <a:pt x="130630" y="835717"/>
                  </a:lnTo>
                  <a:lnTo>
                    <a:pt x="101723" y="801089"/>
                  </a:lnTo>
                  <a:lnTo>
                    <a:pt x="75992" y="763914"/>
                  </a:lnTo>
                  <a:lnTo>
                    <a:pt x="53644" y="724402"/>
                  </a:lnTo>
                  <a:lnTo>
                    <a:pt x="34891" y="682762"/>
                  </a:lnTo>
                  <a:lnTo>
                    <a:pt x="19940" y="639203"/>
                  </a:lnTo>
                  <a:lnTo>
                    <a:pt x="9001" y="593935"/>
                  </a:lnTo>
                  <a:lnTo>
                    <a:pt x="2285" y="547168"/>
                  </a:lnTo>
                  <a:lnTo>
                    <a:pt x="0" y="499109"/>
                  </a:lnTo>
                  <a:close/>
                </a:path>
              </a:pathLst>
            </a:custGeom>
            <a:ln w="12192">
              <a:solidFill>
                <a:srgbClr val="00A046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437131" y="5337047"/>
              <a:ext cx="8906510" cy="798830"/>
            </a:xfrm>
            <a:custGeom>
              <a:avLst/>
              <a:gdLst/>
              <a:ahLst/>
              <a:cxnLst/>
              <a:rect l="l" t="t" r="r" b="b"/>
              <a:pathLst>
                <a:path w="8906510" h="798829">
                  <a:moveTo>
                    <a:pt x="8906256" y="0"/>
                  </a:moveTo>
                  <a:lnTo>
                    <a:pt x="0" y="0"/>
                  </a:lnTo>
                  <a:lnTo>
                    <a:pt x="0" y="798575"/>
                  </a:lnTo>
                  <a:lnTo>
                    <a:pt x="8906256" y="798575"/>
                  </a:lnTo>
                  <a:lnTo>
                    <a:pt x="8906256" y="0"/>
                  </a:lnTo>
                  <a:close/>
                </a:path>
              </a:pathLst>
            </a:custGeom>
            <a:solidFill>
              <a:srgbClr val="00797C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1437131" y="5337047"/>
              <a:ext cx="8906510" cy="798830"/>
            </a:xfrm>
            <a:custGeom>
              <a:avLst/>
              <a:gdLst/>
              <a:ahLst/>
              <a:cxnLst/>
              <a:rect l="l" t="t" r="r" b="b"/>
              <a:pathLst>
                <a:path w="8906510" h="798829">
                  <a:moveTo>
                    <a:pt x="0" y="798575"/>
                  </a:moveTo>
                  <a:lnTo>
                    <a:pt x="8906256" y="798575"/>
                  </a:lnTo>
                  <a:lnTo>
                    <a:pt x="8906256" y="0"/>
                  </a:lnTo>
                  <a:lnTo>
                    <a:pt x="0" y="0"/>
                  </a:lnTo>
                  <a:lnTo>
                    <a:pt x="0" y="798575"/>
                  </a:lnTo>
                  <a:close/>
                </a:path>
              </a:pathLst>
            </a:custGeom>
            <a:ln w="12192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2059051" y="1912365"/>
            <a:ext cx="5610860" cy="39852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84835">
              <a:lnSpc>
                <a:spcPct val="100000"/>
              </a:lnSpc>
              <a:spcBef>
                <a:spcPts val="100"/>
              </a:spcBef>
            </a:pPr>
            <a:r>
              <a:rPr sz="2400" b="1" spc="-10" dirty="0">
                <a:latin typeface="Calibri"/>
                <a:cs typeface="Calibri"/>
              </a:rPr>
              <a:t>To strenghten</a:t>
            </a:r>
            <a:r>
              <a:rPr sz="2400" b="1" spc="-9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the action</a:t>
            </a:r>
            <a:r>
              <a:rPr sz="2400" b="1" spc="-80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community</a:t>
            </a:r>
            <a:endParaRPr sz="2400" dirty="0">
              <a:latin typeface="Calibri"/>
              <a:cs typeface="Calibri"/>
            </a:endParaRPr>
          </a:p>
          <a:p>
            <a:pPr marL="584835" marR="5080" indent="175260">
              <a:lnSpc>
                <a:spcPct val="327500"/>
              </a:lnSpc>
            </a:pPr>
            <a:r>
              <a:rPr sz="2400" b="1" dirty="0">
                <a:latin typeface="Calibri"/>
                <a:cs typeface="Calibri"/>
              </a:rPr>
              <a:t>Develop</a:t>
            </a:r>
            <a:r>
              <a:rPr sz="2400" b="1" spc="-10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-9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skills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Create </a:t>
            </a:r>
            <a:r>
              <a:rPr sz="2400" b="1" spc="-10" dirty="0">
                <a:latin typeface="Calibri"/>
                <a:cs typeface="Calibri"/>
              </a:rPr>
              <a:t>personal</a:t>
            </a:r>
            <a:r>
              <a:rPr sz="2400" b="1" spc="-7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 the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environments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favorable</a:t>
            </a: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400" dirty="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90"/>
              </a:spcBef>
            </a:pPr>
            <a:endParaRPr sz="240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400" b="1" spc="-10" dirty="0">
                <a:latin typeface="Calibri"/>
                <a:cs typeface="Calibri"/>
              </a:rPr>
              <a:t>Reorient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THE</a:t>
            </a:r>
            <a:r>
              <a:rPr sz="2400" b="1" spc="-4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services</a:t>
            </a:r>
            <a:r>
              <a:rPr sz="2400" b="1" spc="-50" dirty="0">
                <a:latin typeface="Calibri"/>
                <a:cs typeface="Calibri"/>
              </a:rPr>
              <a:t> </a:t>
            </a:r>
            <a:r>
              <a:rPr sz="2400" b="1" dirty="0">
                <a:latin typeface="Calibri"/>
                <a:cs typeface="Calibri"/>
              </a:rPr>
              <a:t>of</a:t>
            </a:r>
            <a:r>
              <a:rPr sz="2400" b="1" spc="-45" dirty="0">
                <a:latin typeface="Calibri"/>
                <a:cs typeface="Calibri"/>
              </a:rPr>
              <a:t> </a:t>
            </a:r>
            <a:r>
              <a:rPr sz="2400" b="1" spc="-10" dirty="0">
                <a:latin typeface="Calibri"/>
                <a:cs typeface="Calibri"/>
              </a:rPr>
              <a:t>health</a:t>
            </a:r>
            <a:endParaRPr sz="2400" dirty="0">
              <a:latin typeface="Calibri"/>
              <a:cs typeface="Calibri"/>
            </a:endParaRPr>
          </a:p>
        </p:txBody>
      </p:sp>
      <p:grpSp>
        <p:nvGrpSpPr>
          <p:cNvPr id="25" name="object 25"/>
          <p:cNvGrpSpPr/>
          <p:nvPr/>
        </p:nvGrpSpPr>
        <p:grpSpPr>
          <a:xfrm>
            <a:off x="932688" y="5231891"/>
            <a:ext cx="1010919" cy="1010919"/>
            <a:chOff x="932688" y="5231891"/>
            <a:chExt cx="1010919" cy="1010919"/>
          </a:xfrm>
        </p:grpSpPr>
        <p:pic>
          <p:nvPicPr>
            <p:cNvPr id="26" name="object 26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938784" y="5237987"/>
              <a:ext cx="998219" cy="998219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938784" y="5237987"/>
              <a:ext cx="998219" cy="998219"/>
            </a:xfrm>
            <a:custGeom>
              <a:avLst/>
              <a:gdLst/>
              <a:ahLst/>
              <a:cxnLst/>
              <a:rect l="l" t="t" r="r" b="b"/>
              <a:pathLst>
                <a:path w="998219" h="998220">
                  <a:moveTo>
                    <a:pt x="0" y="499109"/>
                  </a:moveTo>
                  <a:lnTo>
                    <a:pt x="2284" y="451051"/>
                  </a:lnTo>
                  <a:lnTo>
                    <a:pt x="8999" y="404284"/>
                  </a:lnTo>
                  <a:lnTo>
                    <a:pt x="19935" y="359016"/>
                  </a:lnTo>
                  <a:lnTo>
                    <a:pt x="34882" y="315457"/>
                  </a:lnTo>
                  <a:lnTo>
                    <a:pt x="53633" y="273817"/>
                  </a:lnTo>
                  <a:lnTo>
                    <a:pt x="75976" y="234305"/>
                  </a:lnTo>
                  <a:lnTo>
                    <a:pt x="101704" y="197130"/>
                  </a:lnTo>
                  <a:lnTo>
                    <a:pt x="130608" y="162502"/>
                  </a:lnTo>
                  <a:lnTo>
                    <a:pt x="162477" y="130630"/>
                  </a:lnTo>
                  <a:lnTo>
                    <a:pt x="197103" y="101723"/>
                  </a:lnTo>
                  <a:lnTo>
                    <a:pt x="234277" y="75992"/>
                  </a:lnTo>
                  <a:lnTo>
                    <a:pt x="273789" y="53644"/>
                  </a:lnTo>
                  <a:lnTo>
                    <a:pt x="315431" y="34891"/>
                  </a:lnTo>
                  <a:lnTo>
                    <a:pt x="358993" y="19940"/>
                  </a:lnTo>
                  <a:lnTo>
                    <a:pt x="404266" y="9001"/>
                  </a:lnTo>
                  <a:lnTo>
                    <a:pt x="451041" y="2285"/>
                  </a:lnTo>
                  <a:lnTo>
                    <a:pt x="499109" y="0"/>
                  </a:lnTo>
                  <a:lnTo>
                    <a:pt x="547168" y="2285"/>
                  </a:lnTo>
                  <a:lnTo>
                    <a:pt x="593935" y="9001"/>
                  </a:lnTo>
                  <a:lnTo>
                    <a:pt x="639203" y="19940"/>
                  </a:lnTo>
                  <a:lnTo>
                    <a:pt x="682762" y="34891"/>
                  </a:lnTo>
                  <a:lnTo>
                    <a:pt x="724402" y="53644"/>
                  </a:lnTo>
                  <a:lnTo>
                    <a:pt x="763914" y="75992"/>
                  </a:lnTo>
                  <a:lnTo>
                    <a:pt x="801089" y="101723"/>
                  </a:lnTo>
                  <a:lnTo>
                    <a:pt x="835717" y="130630"/>
                  </a:lnTo>
                  <a:lnTo>
                    <a:pt x="867589" y="162502"/>
                  </a:lnTo>
                  <a:lnTo>
                    <a:pt x="896496" y="197130"/>
                  </a:lnTo>
                  <a:lnTo>
                    <a:pt x="922227" y="234305"/>
                  </a:lnTo>
                  <a:lnTo>
                    <a:pt x="944575" y="273817"/>
                  </a:lnTo>
                  <a:lnTo>
                    <a:pt x="963328" y="315457"/>
                  </a:lnTo>
                  <a:lnTo>
                    <a:pt x="978279" y="359016"/>
                  </a:lnTo>
                  <a:lnTo>
                    <a:pt x="989218" y="404284"/>
                  </a:lnTo>
                  <a:lnTo>
                    <a:pt x="995934" y="451051"/>
                  </a:lnTo>
                  <a:lnTo>
                    <a:pt x="998220" y="499109"/>
                  </a:lnTo>
                  <a:lnTo>
                    <a:pt x="995934" y="547178"/>
                  </a:lnTo>
                  <a:lnTo>
                    <a:pt x="989218" y="593953"/>
                  </a:lnTo>
                  <a:lnTo>
                    <a:pt x="978279" y="639226"/>
                  </a:lnTo>
                  <a:lnTo>
                    <a:pt x="963328" y="682788"/>
                  </a:lnTo>
                  <a:lnTo>
                    <a:pt x="944575" y="724430"/>
                  </a:lnTo>
                  <a:lnTo>
                    <a:pt x="922227" y="763942"/>
                  </a:lnTo>
                  <a:lnTo>
                    <a:pt x="896496" y="801116"/>
                  </a:lnTo>
                  <a:lnTo>
                    <a:pt x="867589" y="835742"/>
                  </a:lnTo>
                  <a:lnTo>
                    <a:pt x="835717" y="867611"/>
                  </a:lnTo>
                  <a:lnTo>
                    <a:pt x="801089" y="896515"/>
                  </a:lnTo>
                  <a:lnTo>
                    <a:pt x="763914" y="922243"/>
                  </a:lnTo>
                  <a:lnTo>
                    <a:pt x="724402" y="944586"/>
                  </a:lnTo>
                  <a:lnTo>
                    <a:pt x="682762" y="963337"/>
                  </a:lnTo>
                  <a:lnTo>
                    <a:pt x="639203" y="978284"/>
                  </a:lnTo>
                  <a:lnTo>
                    <a:pt x="593935" y="989220"/>
                  </a:lnTo>
                  <a:lnTo>
                    <a:pt x="547168" y="995935"/>
                  </a:lnTo>
                  <a:lnTo>
                    <a:pt x="499109" y="998219"/>
                  </a:lnTo>
                  <a:lnTo>
                    <a:pt x="451041" y="995935"/>
                  </a:lnTo>
                  <a:lnTo>
                    <a:pt x="404266" y="989220"/>
                  </a:lnTo>
                  <a:lnTo>
                    <a:pt x="358993" y="978284"/>
                  </a:lnTo>
                  <a:lnTo>
                    <a:pt x="315431" y="963337"/>
                  </a:lnTo>
                  <a:lnTo>
                    <a:pt x="273789" y="944586"/>
                  </a:lnTo>
                  <a:lnTo>
                    <a:pt x="234277" y="922243"/>
                  </a:lnTo>
                  <a:lnTo>
                    <a:pt x="197103" y="896515"/>
                  </a:lnTo>
                  <a:lnTo>
                    <a:pt x="162477" y="867611"/>
                  </a:lnTo>
                  <a:lnTo>
                    <a:pt x="130608" y="835742"/>
                  </a:lnTo>
                  <a:lnTo>
                    <a:pt x="101704" y="801116"/>
                  </a:lnTo>
                  <a:lnTo>
                    <a:pt x="75976" y="763942"/>
                  </a:lnTo>
                  <a:lnTo>
                    <a:pt x="53633" y="724430"/>
                  </a:lnTo>
                  <a:lnTo>
                    <a:pt x="34882" y="682788"/>
                  </a:lnTo>
                  <a:lnTo>
                    <a:pt x="19935" y="639226"/>
                  </a:lnTo>
                  <a:lnTo>
                    <a:pt x="8999" y="593953"/>
                  </a:lnTo>
                  <a:lnTo>
                    <a:pt x="2284" y="547178"/>
                  </a:lnTo>
                  <a:lnTo>
                    <a:pt x="0" y="499109"/>
                  </a:lnTo>
                  <a:close/>
                </a:path>
              </a:pathLst>
            </a:custGeom>
            <a:ln w="12192">
              <a:solidFill>
                <a:srgbClr val="00797C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240029" marR="7620" indent="-227965" algn="just">
              <a:lnSpc>
                <a:spcPts val="3020"/>
              </a:lnSpc>
              <a:spcBef>
                <a:spcPts val="480"/>
              </a:spcBef>
              <a:buFont typeface="Arial MT"/>
              <a:buChar char="•"/>
              <a:tabLst>
                <a:tab pos="241300" algn="l"/>
              </a:tabLst>
            </a:pPr>
            <a:r>
              <a:rPr sz="2800" dirty="0"/>
              <a:t>In</a:t>
            </a:r>
            <a:r>
              <a:rPr sz="2800" spc="150" dirty="0"/>
              <a:t>  </a:t>
            </a:r>
            <a:r>
              <a:rPr sz="2800" dirty="0"/>
              <a:t>1986,</a:t>
            </a:r>
            <a:r>
              <a:rPr sz="2800" spc="150" dirty="0"/>
              <a:t>  </a:t>
            </a:r>
            <a:r>
              <a:rPr sz="2800" dirty="0"/>
              <a:t>there</a:t>
            </a:r>
            <a:r>
              <a:rPr sz="2800" spc="155" dirty="0"/>
              <a:t>  </a:t>
            </a:r>
            <a:r>
              <a:rPr sz="2800" dirty="0"/>
              <a:t>charter</a:t>
            </a:r>
            <a:r>
              <a:rPr sz="2800" spc="150" dirty="0"/>
              <a:t>  </a:t>
            </a:r>
            <a:r>
              <a:rPr sz="2800" dirty="0"/>
              <a:t>from Ottawa</a:t>
            </a:r>
            <a:r>
              <a:rPr sz="2800" spc="150" dirty="0"/>
              <a:t>  </a:t>
            </a:r>
            <a:r>
              <a:rPr sz="2800" dirty="0"/>
              <a:t>has</a:t>
            </a:r>
            <a:r>
              <a:rPr sz="2800" spc="150" dirty="0"/>
              <a:t>  </a:t>
            </a:r>
            <a:r>
              <a:rPr sz="2800" dirty="0"/>
              <a:t>laid</a:t>
            </a:r>
            <a:r>
              <a:rPr sz="2800" spc="155" dirty="0"/>
              <a:t>  </a:t>
            </a:r>
            <a:r>
              <a:rPr sz="2800" dirty="0"/>
              <a:t>THE</a:t>
            </a:r>
            <a:r>
              <a:rPr sz="2800" spc="145" dirty="0"/>
              <a:t>  </a:t>
            </a:r>
            <a:r>
              <a:rPr sz="2800" dirty="0"/>
              <a:t>large</a:t>
            </a:r>
            <a:r>
              <a:rPr sz="2800" spc="155" dirty="0"/>
              <a:t>  </a:t>
            </a:r>
            <a:r>
              <a:rPr sz="2800" dirty="0"/>
              <a:t>principles</a:t>
            </a:r>
            <a:r>
              <a:rPr sz="2800" spc="165" dirty="0"/>
              <a:t>  </a:t>
            </a:r>
            <a:r>
              <a:rPr sz="2800" dirty="0"/>
              <a:t>of</a:t>
            </a:r>
            <a:r>
              <a:rPr sz="2800" spc="145" dirty="0"/>
              <a:t>  </a:t>
            </a:r>
            <a:r>
              <a:rPr sz="2800" spc="-25" dirty="0"/>
              <a:t>the </a:t>
            </a:r>
            <a:r>
              <a:rPr sz="2800" dirty="0"/>
              <a:t>promotion</a:t>
            </a:r>
            <a:r>
              <a:rPr sz="2800" spc="-45" dirty="0"/>
              <a:t> </a:t>
            </a:r>
            <a:r>
              <a:rPr sz="2800" dirty="0"/>
              <a:t>of</a:t>
            </a:r>
            <a:r>
              <a:rPr sz="2800" spc="-55" dirty="0"/>
              <a:t> </a:t>
            </a:r>
            <a:r>
              <a:rPr sz="2800" dirty="0"/>
              <a:t>there</a:t>
            </a:r>
            <a:r>
              <a:rPr sz="2800" spc="-70" dirty="0"/>
              <a:t> </a:t>
            </a:r>
            <a:r>
              <a:rPr sz="2800" dirty="0"/>
              <a:t>health </a:t>
            </a:r>
            <a:r>
              <a:rPr sz="2800" spc="-50" dirty="0"/>
              <a:t>:</a:t>
            </a:r>
            <a:endParaRPr sz="2800"/>
          </a:p>
          <a:p>
            <a:pPr marL="12700" marR="5080" algn="just">
              <a:lnSpc>
                <a:spcPct val="90000"/>
              </a:lnSpc>
              <a:spcBef>
                <a:spcPts val="969"/>
              </a:spcBef>
            </a:pPr>
            <a:r>
              <a:rPr sz="2800" dirty="0"/>
              <a:t>"</a:t>
            </a:r>
            <a:r>
              <a:rPr sz="2800" spc="-45" dirty="0"/>
              <a:t> </a:t>
            </a:r>
            <a:r>
              <a:rPr sz="2800" dirty="0"/>
              <a:t>There</a:t>
            </a:r>
            <a:r>
              <a:rPr sz="2800" spc="-35" dirty="0"/>
              <a:t> </a:t>
            </a:r>
            <a:r>
              <a:rPr sz="2800" dirty="0"/>
              <a:t>promotion</a:t>
            </a:r>
            <a:r>
              <a:rPr sz="2800" spc="-30" dirty="0"/>
              <a:t> </a:t>
            </a:r>
            <a:r>
              <a:rPr sz="2800" dirty="0"/>
              <a:t>of</a:t>
            </a:r>
            <a:r>
              <a:rPr sz="2800" spc="-40" dirty="0"/>
              <a:t> </a:t>
            </a:r>
            <a:r>
              <a:rPr sz="2800" dirty="0"/>
              <a:t>there</a:t>
            </a:r>
            <a:r>
              <a:rPr sz="2800" spc="-35" dirty="0"/>
              <a:t> </a:t>
            </a:r>
            <a:r>
              <a:rPr sz="2800" dirty="0"/>
              <a:t>health</a:t>
            </a:r>
            <a:r>
              <a:rPr sz="2800" spc="-35" dirty="0"/>
              <a:t> </a:t>
            </a:r>
            <a:r>
              <a:rPr sz="2800" dirty="0"/>
              <a:t>East</a:t>
            </a:r>
            <a:r>
              <a:rPr sz="2800" spc="-45" dirty="0"/>
              <a:t> </a:t>
            </a:r>
            <a:r>
              <a:rPr sz="2800" dirty="0"/>
              <a:t>THE</a:t>
            </a:r>
            <a:r>
              <a:rPr sz="2800" spc="-40" dirty="0"/>
              <a:t> </a:t>
            </a:r>
            <a:r>
              <a:rPr sz="2800" dirty="0"/>
              <a:t>process</a:t>
            </a:r>
            <a:r>
              <a:rPr sz="2800" spc="-40" dirty="0"/>
              <a:t> </a:t>
            </a:r>
            <a:r>
              <a:rPr sz="2800" dirty="0"/>
              <a:t>Who</a:t>
            </a:r>
            <a:r>
              <a:rPr sz="2800" spc="-45" dirty="0"/>
              <a:t> </a:t>
            </a:r>
            <a:r>
              <a:rPr sz="2800" spc="-10" dirty="0"/>
              <a:t>confers</a:t>
            </a:r>
            <a:r>
              <a:rPr sz="2800" spc="-35" dirty="0"/>
              <a:t> </a:t>
            </a:r>
            <a:r>
              <a:rPr sz="2800" dirty="0"/>
              <a:t>to</a:t>
            </a:r>
            <a:r>
              <a:rPr sz="2800" spc="-40" dirty="0"/>
              <a:t> </a:t>
            </a:r>
            <a:r>
              <a:rPr sz="2800" spc="-10" dirty="0"/>
              <a:t>populations</a:t>
            </a:r>
            <a:r>
              <a:rPr sz="2800" dirty="0"/>
              <a:t>​</a:t>
            </a:r>
            <a:r>
              <a:rPr sz="2800" spc="220" dirty="0"/>
              <a:t> </a:t>
            </a:r>
            <a:r>
              <a:rPr sz="2800" dirty="0"/>
              <a:t>means</a:t>
            </a:r>
            <a:r>
              <a:rPr sz="2800" spc="235" dirty="0"/>
              <a:t> </a:t>
            </a:r>
            <a:r>
              <a:rPr sz="2800" dirty="0"/>
              <a:t>to ensure</a:t>
            </a:r>
            <a:r>
              <a:rPr sz="2800" spc="220" dirty="0"/>
              <a:t> </a:t>
            </a:r>
            <a:r>
              <a:rPr sz="2800" dirty="0"/>
              <a:t>A</a:t>
            </a:r>
            <a:r>
              <a:rPr sz="2800" spc="235" dirty="0"/>
              <a:t> </a:t>
            </a:r>
            <a:r>
              <a:rPr sz="2800" dirty="0"/>
              <a:t>more</a:t>
            </a:r>
            <a:r>
              <a:rPr sz="2800" spc="229" dirty="0"/>
              <a:t> </a:t>
            </a:r>
            <a:r>
              <a:rPr sz="2800" dirty="0"/>
              <a:t>big</a:t>
            </a:r>
            <a:r>
              <a:rPr sz="2800" spc="225" dirty="0"/>
              <a:t> </a:t>
            </a:r>
            <a:r>
              <a:rPr sz="2800" dirty="0"/>
              <a:t>control</a:t>
            </a:r>
            <a:r>
              <a:rPr sz="2800" spc="225" dirty="0"/>
              <a:t> </a:t>
            </a:r>
            <a:r>
              <a:rPr sz="2800" dirty="0"/>
              <a:t>on</a:t>
            </a:r>
            <a:r>
              <a:rPr sz="2800" spc="215" dirty="0"/>
              <a:t> </a:t>
            </a:r>
            <a:r>
              <a:rPr sz="2800" dirty="0"/>
              <a:t>their</a:t>
            </a:r>
            <a:r>
              <a:rPr sz="2800" spc="229" dirty="0"/>
              <a:t> </a:t>
            </a:r>
            <a:r>
              <a:rPr sz="2800" dirty="0"/>
              <a:t>own</a:t>
            </a:r>
            <a:r>
              <a:rPr sz="2800" spc="225" dirty="0"/>
              <a:t> </a:t>
            </a:r>
            <a:r>
              <a:rPr sz="2800" dirty="0"/>
              <a:t>health,</a:t>
            </a:r>
            <a:r>
              <a:rPr sz="2800" spc="225" dirty="0"/>
              <a:t> </a:t>
            </a:r>
            <a:r>
              <a:rPr sz="2800" spc="-25" dirty="0"/>
              <a:t>and </a:t>
            </a:r>
            <a:r>
              <a:rPr sz="2800" spc="-10" dirty="0"/>
              <a:t>to improve</a:t>
            </a:r>
            <a:r>
              <a:rPr sz="2800" spc="65" dirty="0"/>
              <a:t> </a:t>
            </a:r>
            <a:r>
              <a:rPr sz="2800" spc="-10" dirty="0"/>
              <a:t>this </a:t>
            </a:r>
            <a:r>
              <a:rPr sz="2800" dirty="0"/>
              <a:t>one</a:t>
            </a:r>
            <a:r>
              <a:rPr sz="2800" spc="90" dirty="0"/>
              <a:t> </a:t>
            </a:r>
            <a:r>
              <a:rPr sz="2800" dirty="0"/>
              <a:t>"</a:t>
            </a:r>
            <a:r>
              <a:rPr sz="2800" spc="80" dirty="0"/>
              <a:t> </a:t>
            </a:r>
            <a:r>
              <a:rPr sz="2800" dirty="0"/>
              <a:t>There</a:t>
            </a:r>
            <a:r>
              <a:rPr sz="2800" spc="80" dirty="0"/>
              <a:t> </a:t>
            </a:r>
            <a:r>
              <a:rPr sz="2800" dirty="0"/>
              <a:t>Charter</a:t>
            </a:r>
            <a:r>
              <a:rPr sz="2800" spc="85" dirty="0"/>
              <a:t> </a:t>
            </a:r>
            <a:r>
              <a:rPr sz="2800" dirty="0"/>
              <a:t>from Ottawa</a:t>
            </a:r>
            <a:r>
              <a:rPr sz="2800" spc="75" dirty="0"/>
              <a:t> </a:t>
            </a:r>
            <a:r>
              <a:rPr sz="2800" dirty="0"/>
              <a:t>se</a:t>
            </a:r>
            <a:r>
              <a:rPr sz="2800" spc="75" dirty="0"/>
              <a:t> </a:t>
            </a:r>
            <a:r>
              <a:rPr sz="2800" dirty="0"/>
              <a:t>refers</a:t>
            </a:r>
            <a:r>
              <a:rPr sz="2800" spc="85" dirty="0"/>
              <a:t> </a:t>
            </a:r>
            <a:r>
              <a:rPr sz="2800" dirty="0"/>
              <a:t>has</a:t>
            </a:r>
            <a:r>
              <a:rPr sz="2800" spc="80" dirty="0"/>
              <a:t> </a:t>
            </a:r>
            <a:r>
              <a:rPr sz="2800" dirty="0"/>
              <a:t>there</a:t>
            </a:r>
            <a:r>
              <a:rPr sz="2800" spc="95" dirty="0"/>
              <a:t> </a:t>
            </a:r>
            <a:r>
              <a:rPr sz="2800" dirty="0"/>
              <a:t>definition</a:t>
            </a:r>
            <a:r>
              <a:rPr sz="2800" spc="100" dirty="0"/>
              <a:t> </a:t>
            </a:r>
            <a:r>
              <a:rPr sz="2800" dirty="0"/>
              <a:t>of</a:t>
            </a:r>
            <a:r>
              <a:rPr sz="2800" spc="80" dirty="0"/>
              <a:t> </a:t>
            </a:r>
            <a:r>
              <a:rPr sz="2800" spc="-25" dirty="0"/>
              <a:t>health</a:t>
            </a:r>
            <a:r>
              <a:rPr sz="2800" dirty="0"/>
              <a:t>​</a:t>
            </a:r>
            <a:r>
              <a:rPr sz="2800" spc="620" dirty="0"/>
              <a:t> </a:t>
            </a:r>
            <a:r>
              <a:rPr sz="2800" dirty="0"/>
              <a:t>of</a:t>
            </a:r>
            <a:r>
              <a:rPr sz="2800" spc="620" dirty="0"/>
              <a:t> </a:t>
            </a:r>
            <a:r>
              <a:rPr sz="2800" dirty="0"/>
              <a:t>the WHO</a:t>
            </a:r>
            <a:r>
              <a:rPr sz="2800" spc="610" dirty="0"/>
              <a:t> </a:t>
            </a:r>
            <a:r>
              <a:rPr sz="2800" dirty="0"/>
              <a:t>(constitution</a:t>
            </a:r>
            <a:r>
              <a:rPr sz="2800" spc="615" dirty="0"/>
              <a:t> </a:t>
            </a:r>
            <a:r>
              <a:rPr sz="2800" dirty="0"/>
              <a:t>of</a:t>
            </a:r>
            <a:r>
              <a:rPr sz="2800" spc="620" dirty="0"/>
              <a:t> </a:t>
            </a:r>
            <a:r>
              <a:rPr sz="2800" dirty="0"/>
              <a:t>1946)</a:t>
            </a:r>
            <a:r>
              <a:rPr sz="2800" spc="625" dirty="0"/>
              <a:t> </a:t>
            </a:r>
            <a:r>
              <a:rPr sz="2800" dirty="0"/>
              <a:t>:</a:t>
            </a:r>
            <a:r>
              <a:rPr sz="2800" spc="625" dirty="0"/>
              <a:t> </a:t>
            </a:r>
            <a:r>
              <a:rPr sz="2800" dirty="0"/>
              <a:t>"</a:t>
            </a:r>
            <a:r>
              <a:rPr sz="2800" spc="600" dirty="0"/>
              <a:t> </a:t>
            </a:r>
            <a:r>
              <a:rPr sz="2800" dirty="0"/>
              <a:t>There</a:t>
            </a:r>
            <a:r>
              <a:rPr sz="2800" spc="620" dirty="0"/>
              <a:t> </a:t>
            </a:r>
            <a:r>
              <a:rPr sz="2800" dirty="0"/>
              <a:t>health</a:t>
            </a:r>
            <a:r>
              <a:rPr sz="2800" spc="625" dirty="0"/>
              <a:t> </a:t>
            </a:r>
            <a:r>
              <a:rPr sz="2800" dirty="0"/>
              <a:t>East</a:t>
            </a:r>
            <a:r>
              <a:rPr sz="2800" spc="620" dirty="0"/>
              <a:t> </a:t>
            </a:r>
            <a:r>
              <a:rPr sz="2800" dirty="0"/>
              <a:t>A</a:t>
            </a:r>
            <a:r>
              <a:rPr sz="2800" spc="615" dirty="0"/>
              <a:t> </a:t>
            </a:r>
            <a:r>
              <a:rPr sz="2800" dirty="0"/>
              <a:t>state</a:t>
            </a:r>
            <a:r>
              <a:rPr sz="2800" spc="620" dirty="0"/>
              <a:t> </a:t>
            </a:r>
            <a:r>
              <a:rPr sz="2800" spc="-25" dirty="0"/>
              <a:t>of </a:t>
            </a:r>
            <a:r>
              <a:rPr sz="2800" dirty="0"/>
              <a:t>complete</a:t>
            </a:r>
            <a:r>
              <a:rPr sz="2800" spc="200" dirty="0"/>
              <a:t>  </a:t>
            </a:r>
            <a:r>
              <a:rPr sz="2800" spc="-20" dirty="0"/>
              <a:t>well </a:t>
            </a:r>
            <a:r>
              <a:rPr sz="2800" dirty="0"/>
              <a:t>-being</a:t>
            </a:r>
            <a:r>
              <a:rPr sz="2800" spc="200" dirty="0"/>
              <a:t>  </a:t>
            </a:r>
            <a:r>
              <a:rPr sz="2800" dirty="0">
                <a:solidFill>
                  <a:srgbClr val="0000FF"/>
                </a:solidFill>
              </a:rPr>
              <a:t>physical,</a:t>
            </a:r>
            <a:r>
              <a:rPr sz="2800" spc="204" dirty="0">
                <a:solidFill>
                  <a:srgbClr val="0000FF"/>
                </a:solidFill>
              </a:rPr>
              <a:t>  </a:t>
            </a:r>
            <a:r>
              <a:rPr sz="2800" dirty="0">
                <a:solidFill>
                  <a:srgbClr val="0000FF"/>
                </a:solidFill>
              </a:rPr>
              <a:t>mental</a:t>
            </a:r>
            <a:r>
              <a:rPr sz="2800" spc="204" dirty="0">
                <a:solidFill>
                  <a:srgbClr val="0000FF"/>
                </a:solidFill>
              </a:rPr>
              <a:t>  </a:t>
            </a:r>
            <a:r>
              <a:rPr sz="2800" dirty="0">
                <a:solidFill>
                  <a:srgbClr val="0000FF"/>
                </a:solidFill>
              </a:rPr>
              <a:t>And</a:t>
            </a:r>
            <a:r>
              <a:rPr sz="2800" spc="200" dirty="0">
                <a:solidFill>
                  <a:srgbClr val="0000FF"/>
                </a:solidFill>
              </a:rPr>
              <a:t>  </a:t>
            </a:r>
            <a:r>
              <a:rPr sz="2800" dirty="0">
                <a:solidFill>
                  <a:srgbClr val="0000FF"/>
                </a:solidFill>
              </a:rPr>
              <a:t>social</a:t>
            </a:r>
            <a:r>
              <a:rPr sz="2800" spc="195" dirty="0">
                <a:solidFill>
                  <a:srgbClr val="0000FF"/>
                </a:solidFill>
              </a:rPr>
              <a:t>  </a:t>
            </a:r>
            <a:r>
              <a:rPr sz="2800" dirty="0"/>
              <a:t>And</a:t>
            </a:r>
            <a:r>
              <a:rPr sz="2800" spc="195" dirty="0"/>
              <a:t>  </a:t>
            </a:r>
            <a:r>
              <a:rPr sz="2800" dirty="0"/>
              <a:t>born</a:t>
            </a:r>
            <a:r>
              <a:rPr sz="2800" spc="195" dirty="0"/>
              <a:t>  </a:t>
            </a:r>
            <a:r>
              <a:rPr sz="2800" dirty="0"/>
              <a:t>consists</a:t>
            </a:r>
            <a:r>
              <a:rPr sz="2800" spc="200" dirty="0"/>
              <a:t>  </a:t>
            </a:r>
            <a:r>
              <a:rPr sz="2800" spc="-25" dirty="0"/>
              <a:t>not </a:t>
            </a:r>
            <a:r>
              <a:rPr sz="2800" dirty="0"/>
              <a:t>only</a:t>
            </a:r>
            <a:r>
              <a:rPr sz="2800" spc="-55" dirty="0"/>
              <a:t> </a:t>
            </a:r>
            <a:r>
              <a:rPr sz="2800" dirty="0"/>
              <a:t>in</a:t>
            </a:r>
            <a:r>
              <a:rPr sz="2800" spc="-65" dirty="0"/>
              <a:t> </a:t>
            </a:r>
            <a:r>
              <a:rPr sz="2800" dirty="0"/>
              <a:t>a</a:t>
            </a:r>
            <a:r>
              <a:rPr sz="2800" spc="-60" dirty="0"/>
              <a:t> </a:t>
            </a:r>
            <a:r>
              <a:rPr sz="2800" dirty="0"/>
              <a:t>absence</a:t>
            </a:r>
            <a:r>
              <a:rPr sz="2800" spc="-65" dirty="0"/>
              <a:t> </a:t>
            </a:r>
            <a:r>
              <a:rPr sz="2800" dirty="0"/>
              <a:t>of</a:t>
            </a:r>
            <a:r>
              <a:rPr sz="2800" spc="-65" dirty="0"/>
              <a:t> </a:t>
            </a:r>
            <a:r>
              <a:rPr sz="2800" dirty="0"/>
              <a:t>disease</a:t>
            </a:r>
            <a:r>
              <a:rPr sz="2800" spc="-75" dirty="0"/>
              <a:t> </a:t>
            </a:r>
            <a:r>
              <a:rPr sz="2800" dirty="0"/>
              <a:t>Or</a:t>
            </a:r>
            <a:r>
              <a:rPr sz="2800" spc="-65" dirty="0"/>
              <a:t> </a:t>
            </a:r>
            <a:r>
              <a:rPr sz="2800" dirty="0"/>
              <a:t>of infirmity.</a:t>
            </a:r>
            <a:r>
              <a:rPr sz="2800" spc="-35" dirty="0"/>
              <a:t> </a:t>
            </a:r>
            <a:r>
              <a:rPr sz="2800" spc="-50" dirty="0"/>
              <a:t>»</a:t>
            </a:r>
            <a:endParaRPr sz="2800"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822065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Definitions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12700" marR="6350" algn="just">
              <a:lnSpc>
                <a:spcPct val="80000"/>
              </a:lnSpc>
              <a:spcBef>
                <a:spcPts val="725"/>
              </a:spcBef>
            </a:pPr>
            <a:r>
              <a:rPr dirty="0"/>
              <a:t>More</a:t>
            </a:r>
            <a:r>
              <a:rPr spc="409" dirty="0"/>
              <a:t> </a:t>
            </a:r>
            <a:r>
              <a:rPr dirty="0"/>
              <a:t>precisely,</a:t>
            </a:r>
            <a:r>
              <a:rPr spc="405" dirty="0"/>
              <a:t> </a:t>
            </a:r>
            <a:r>
              <a:rPr dirty="0"/>
              <a:t>the WHO</a:t>
            </a:r>
            <a:r>
              <a:rPr spc="409" dirty="0"/>
              <a:t> </a:t>
            </a:r>
            <a:r>
              <a:rPr dirty="0"/>
              <a:t>defines</a:t>
            </a:r>
            <a:r>
              <a:rPr spc="395" dirty="0"/>
              <a:t> </a:t>
            </a:r>
            <a:r>
              <a:rPr dirty="0"/>
              <a:t>In</a:t>
            </a:r>
            <a:r>
              <a:rPr spc="400" dirty="0"/>
              <a:t> </a:t>
            </a:r>
            <a:r>
              <a:rPr dirty="0"/>
              <a:t>her</a:t>
            </a:r>
            <a:r>
              <a:rPr spc="385" dirty="0"/>
              <a:t> </a:t>
            </a:r>
            <a:r>
              <a:rPr dirty="0"/>
              <a:t>Glossary</a:t>
            </a:r>
            <a:r>
              <a:rPr spc="400" dirty="0"/>
              <a:t> </a:t>
            </a:r>
            <a:r>
              <a:rPr dirty="0"/>
              <a:t>of</a:t>
            </a:r>
            <a:r>
              <a:rPr spc="400" dirty="0"/>
              <a:t> </a:t>
            </a:r>
            <a:r>
              <a:rPr dirty="0"/>
              <a:t>there</a:t>
            </a:r>
            <a:r>
              <a:rPr spc="390" dirty="0"/>
              <a:t> </a:t>
            </a:r>
            <a:r>
              <a:rPr dirty="0"/>
              <a:t>promotion</a:t>
            </a:r>
            <a:r>
              <a:rPr spc="400" dirty="0"/>
              <a:t> </a:t>
            </a:r>
            <a:r>
              <a:rPr dirty="0"/>
              <a:t>of</a:t>
            </a:r>
            <a:r>
              <a:rPr spc="385" dirty="0"/>
              <a:t> </a:t>
            </a:r>
            <a:r>
              <a:rPr spc="-25" dirty="0"/>
              <a:t>health</a:t>
            </a:r>
            <a:r>
              <a:rPr dirty="0"/>
              <a:t>​</a:t>
            </a:r>
            <a:r>
              <a:rPr spc="-55" dirty="0"/>
              <a:t> </a:t>
            </a:r>
            <a:r>
              <a:rPr dirty="0"/>
              <a:t>(page</a:t>
            </a:r>
            <a:r>
              <a:rPr spc="-50" dirty="0"/>
              <a:t> </a:t>
            </a:r>
            <a:r>
              <a:rPr dirty="0"/>
              <a:t>12)</a:t>
            </a:r>
            <a:r>
              <a:rPr spc="-55" dirty="0"/>
              <a:t> </a:t>
            </a:r>
            <a:r>
              <a:rPr spc="-50" dirty="0"/>
              <a:t>:</a:t>
            </a:r>
          </a:p>
          <a:p>
            <a:pPr marL="12700" marR="5080" algn="just">
              <a:lnSpc>
                <a:spcPct val="80000"/>
              </a:lnSpc>
              <a:spcBef>
                <a:spcPts val="1000"/>
              </a:spcBef>
            </a:pPr>
            <a:r>
              <a:rPr dirty="0"/>
              <a:t>There</a:t>
            </a:r>
            <a:r>
              <a:rPr spc="110" dirty="0"/>
              <a:t> </a:t>
            </a:r>
            <a:r>
              <a:rPr dirty="0"/>
              <a:t>promotion</a:t>
            </a:r>
            <a:r>
              <a:rPr spc="110" dirty="0"/>
              <a:t> </a:t>
            </a:r>
            <a:r>
              <a:rPr dirty="0"/>
              <a:t>of</a:t>
            </a:r>
            <a:r>
              <a:rPr spc="114" dirty="0"/>
              <a:t> </a:t>
            </a:r>
            <a:r>
              <a:rPr dirty="0"/>
              <a:t>there</a:t>
            </a:r>
            <a:r>
              <a:rPr spc="120" dirty="0"/>
              <a:t> </a:t>
            </a:r>
            <a:r>
              <a:rPr dirty="0"/>
              <a:t>health</a:t>
            </a:r>
            <a:r>
              <a:rPr spc="114" dirty="0"/>
              <a:t> </a:t>
            </a:r>
            <a:r>
              <a:rPr dirty="0"/>
              <a:t>represents</a:t>
            </a:r>
            <a:r>
              <a:rPr spc="110" dirty="0"/>
              <a:t> </a:t>
            </a:r>
            <a:r>
              <a:rPr dirty="0"/>
              <a:t>A</a:t>
            </a:r>
            <a:r>
              <a:rPr spc="100" dirty="0"/>
              <a:t> </a:t>
            </a:r>
            <a:r>
              <a:rPr dirty="0"/>
              <a:t>process</a:t>
            </a:r>
            <a:r>
              <a:rPr spc="100" dirty="0"/>
              <a:t> </a:t>
            </a:r>
            <a:r>
              <a:rPr dirty="0"/>
              <a:t>social</a:t>
            </a:r>
            <a:r>
              <a:rPr spc="114" dirty="0"/>
              <a:t> </a:t>
            </a:r>
            <a:r>
              <a:rPr dirty="0"/>
              <a:t>And</a:t>
            </a:r>
            <a:r>
              <a:rPr spc="120" dirty="0"/>
              <a:t> </a:t>
            </a:r>
            <a:r>
              <a:rPr dirty="0"/>
              <a:t>policy</a:t>
            </a:r>
            <a:r>
              <a:rPr spc="120" dirty="0"/>
              <a:t> </a:t>
            </a:r>
            <a:r>
              <a:rPr spc="-10" dirty="0"/>
              <a:t>global, </a:t>
            </a:r>
            <a:r>
              <a:rPr dirty="0"/>
              <a:t>which</a:t>
            </a:r>
            <a:r>
              <a:rPr spc="114" dirty="0"/>
              <a:t> </a:t>
            </a:r>
            <a:r>
              <a:rPr dirty="0"/>
              <a:t>understand</a:t>
            </a:r>
            <a:r>
              <a:rPr spc="114" dirty="0"/>
              <a:t> </a:t>
            </a:r>
            <a:r>
              <a:rPr dirty="0"/>
              <a:t>No</a:t>
            </a:r>
            <a:r>
              <a:rPr spc="105" dirty="0"/>
              <a:t> </a:t>
            </a:r>
            <a:r>
              <a:rPr dirty="0"/>
              <a:t>only</a:t>
            </a:r>
            <a:r>
              <a:rPr spc="125" dirty="0"/>
              <a:t> </a:t>
            </a:r>
            <a:r>
              <a:rPr dirty="0"/>
              <a:t>of the</a:t>
            </a:r>
            <a:r>
              <a:rPr spc="105" dirty="0"/>
              <a:t> </a:t>
            </a:r>
            <a:r>
              <a:rPr dirty="0"/>
              <a:t>shares</a:t>
            </a:r>
            <a:r>
              <a:rPr spc="114" dirty="0"/>
              <a:t> </a:t>
            </a:r>
            <a:r>
              <a:rPr dirty="0"/>
              <a:t>aiming</a:t>
            </a:r>
            <a:r>
              <a:rPr spc="125" dirty="0"/>
              <a:t> </a:t>
            </a:r>
            <a:r>
              <a:rPr dirty="0"/>
              <a:t>has</a:t>
            </a:r>
            <a:r>
              <a:rPr spc="120" dirty="0"/>
              <a:t> </a:t>
            </a:r>
            <a:r>
              <a:rPr dirty="0"/>
              <a:t>to strenghten</a:t>
            </a:r>
            <a:r>
              <a:rPr spc="130" dirty="0"/>
              <a:t> </a:t>
            </a:r>
            <a:r>
              <a:rPr dirty="0"/>
              <a:t>THE</a:t>
            </a:r>
            <a:r>
              <a:rPr spc="125" dirty="0"/>
              <a:t> </a:t>
            </a:r>
            <a:r>
              <a:rPr dirty="0"/>
              <a:t>skills</a:t>
            </a:r>
            <a:r>
              <a:rPr spc="105" dirty="0"/>
              <a:t> </a:t>
            </a:r>
            <a:r>
              <a:rPr spc="-25" dirty="0"/>
              <a:t>and </a:t>
            </a:r>
            <a:r>
              <a:rPr dirty="0"/>
              <a:t>the</a:t>
            </a:r>
            <a:r>
              <a:rPr spc="180" dirty="0"/>
              <a:t> </a:t>
            </a:r>
            <a:r>
              <a:rPr dirty="0"/>
              <a:t>capabilities</a:t>
            </a:r>
            <a:r>
              <a:rPr spc="175" dirty="0"/>
              <a:t> </a:t>
            </a:r>
            <a:r>
              <a:rPr dirty="0"/>
              <a:t>of the</a:t>
            </a:r>
            <a:r>
              <a:rPr spc="175" dirty="0"/>
              <a:t> </a:t>
            </a:r>
            <a:r>
              <a:rPr dirty="0"/>
              <a:t>individuals</a:t>
            </a:r>
            <a:r>
              <a:rPr spc="175" dirty="0"/>
              <a:t> </a:t>
            </a:r>
            <a:r>
              <a:rPr dirty="0"/>
              <a:t>but</a:t>
            </a:r>
            <a:r>
              <a:rPr spc="175" dirty="0"/>
              <a:t> </a:t>
            </a:r>
            <a:r>
              <a:rPr dirty="0"/>
              <a:t>also</a:t>
            </a:r>
            <a:r>
              <a:rPr spc="180" dirty="0"/>
              <a:t> </a:t>
            </a:r>
            <a:r>
              <a:rPr dirty="0"/>
              <a:t>of the</a:t>
            </a:r>
            <a:r>
              <a:rPr spc="185" dirty="0"/>
              <a:t> </a:t>
            </a:r>
            <a:r>
              <a:rPr dirty="0"/>
              <a:t>measures</a:t>
            </a:r>
            <a:r>
              <a:rPr spc="175" dirty="0"/>
              <a:t> </a:t>
            </a:r>
            <a:r>
              <a:rPr dirty="0"/>
              <a:t>aiming</a:t>
            </a:r>
            <a:r>
              <a:rPr spc="190" dirty="0"/>
              <a:t> </a:t>
            </a:r>
            <a:r>
              <a:rPr dirty="0"/>
              <a:t>has</a:t>
            </a:r>
            <a:r>
              <a:rPr spc="165" dirty="0"/>
              <a:t> </a:t>
            </a:r>
            <a:r>
              <a:rPr dirty="0"/>
              <a:t>to change</a:t>
            </a:r>
            <a:r>
              <a:rPr spc="185" dirty="0"/>
              <a:t> </a:t>
            </a:r>
            <a:r>
              <a:rPr spc="-25" dirty="0"/>
              <a:t>the </a:t>
            </a:r>
            <a:r>
              <a:rPr dirty="0"/>
              <a:t>situation</a:t>
            </a:r>
            <a:r>
              <a:rPr spc="250" dirty="0"/>
              <a:t> </a:t>
            </a:r>
            <a:r>
              <a:rPr dirty="0"/>
              <a:t>social,</a:t>
            </a:r>
            <a:r>
              <a:rPr spc="229" dirty="0"/>
              <a:t> </a:t>
            </a:r>
            <a:r>
              <a:rPr dirty="0"/>
              <a:t>environmental</a:t>
            </a:r>
            <a:r>
              <a:rPr spc="220" dirty="0"/>
              <a:t> </a:t>
            </a:r>
            <a:r>
              <a:rPr dirty="0"/>
              <a:t>And</a:t>
            </a:r>
            <a:r>
              <a:rPr spc="240" dirty="0"/>
              <a:t> </a:t>
            </a:r>
            <a:r>
              <a:rPr dirty="0"/>
              <a:t>economic,</a:t>
            </a:r>
            <a:r>
              <a:rPr spc="240" dirty="0"/>
              <a:t> </a:t>
            </a:r>
            <a:r>
              <a:rPr dirty="0"/>
              <a:t>of</a:t>
            </a:r>
            <a:r>
              <a:rPr spc="235" dirty="0"/>
              <a:t> </a:t>
            </a:r>
            <a:r>
              <a:rPr dirty="0"/>
              <a:t>way</a:t>
            </a:r>
            <a:r>
              <a:rPr spc="245" dirty="0"/>
              <a:t> </a:t>
            </a:r>
            <a:r>
              <a:rPr dirty="0"/>
              <a:t>has</a:t>
            </a:r>
            <a:r>
              <a:rPr spc="245" dirty="0"/>
              <a:t> </a:t>
            </a:r>
            <a:r>
              <a:rPr dirty="0"/>
              <a:t>reduce</a:t>
            </a:r>
            <a:r>
              <a:rPr spc="240" dirty="0"/>
              <a:t> </a:t>
            </a:r>
            <a:r>
              <a:rPr spc="-25" dirty="0"/>
              <a:t>its </a:t>
            </a:r>
            <a:r>
              <a:rPr spc="-10" dirty="0"/>
              <a:t>effects</a:t>
            </a:r>
            <a:r>
              <a:rPr spc="-80" dirty="0"/>
              <a:t> </a:t>
            </a:r>
            <a:r>
              <a:rPr dirty="0"/>
              <a:t>negatives</a:t>
            </a:r>
            <a:r>
              <a:rPr spc="-45" dirty="0"/>
              <a:t> </a:t>
            </a:r>
            <a:r>
              <a:rPr dirty="0"/>
              <a:t>on</a:t>
            </a:r>
            <a:r>
              <a:rPr spc="-55" dirty="0"/>
              <a:t> </a:t>
            </a:r>
            <a:r>
              <a:rPr dirty="0"/>
              <a:t>there</a:t>
            </a:r>
            <a:r>
              <a:rPr spc="-40" dirty="0"/>
              <a:t> </a:t>
            </a:r>
            <a:r>
              <a:rPr dirty="0"/>
              <a:t>health</a:t>
            </a:r>
            <a:r>
              <a:rPr spc="-60" dirty="0"/>
              <a:t> </a:t>
            </a:r>
            <a:r>
              <a:rPr dirty="0"/>
              <a:t>public</a:t>
            </a:r>
            <a:r>
              <a:rPr spc="-85" dirty="0"/>
              <a:t> </a:t>
            </a:r>
            <a:r>
              <a:rPr dirty="0"/>
              <a:t>And</a:t>
            </a:r>
            <a:r>
              <a:rPr spc="-50" dirty="0"/>
              <a:t> </a:t>
            </a:r>
            <a:r>
              <a:rPr dirty="0"/>
              <a:t>on</a:t>
            </a:r>
            <a:r>
              <a:rPr spc="-60" dirty="0"/>
              <a:t> </a:t>
            </a:r>
            <a:r>
              <a:rPr dirty="0"/>
              <a:t>there</a:t>
            </a:r>
            <a:r>
              <a:rPr spc="-30" dirty="0"/>
              <a:t> </a:t>
            </a:r>
            <a:r>
              <a:rPr dirty="0"/>
              <a:t>health</a:t>
            </a:r>
            <a:r>
              <a:rPr spc="-70" dirty="0"/>
              <a:t> </a:t>
            </a:r>
            <a:r>
              <a:rPr dirty="0"/>
              <a:t>of the</a:t>
            </a:r>
            <a:r>
              <a:rPr spc="-50" dirty="0"/>
              <a:t> </a:t>
            </a:r>
            <a:r>
              <a:rPr spc="-10" dirty="0"/>
              <a:t>people.</a:t>
            </a:r>
          </a:p>
          <a:p>
            <a:pPr marL="12700" marR="5080" algn="just">
              <a:lnSpc>
                <a:spcPct val="80000"/>
              </a:lnSpc>
              <a:spcBef>
                <a:spcPts val="1010"/>
              </a:spcBef>
            </a:pPr>
            <a:r>
              <a:rPr dirty="0"/>
              <a:t>There</a:t>
            </a:r>
            <a:r>
              <a:rPr spc="555" dirty="0"/>
              <a:t> </a:t>
            </a:r>
            <a:r>
              <a:rPr dirty="0"/>
              <a:t>promotion</a:t>
            </a:r>
            <a:r>
              <a:rPr spc="545" dirty="0"/>
              <a:t> </a:t>
            </a:r>
            <a:r>
              <a:rPr dirty="0"/>
              <a:t>of</a:t>
            </a:r>
            <a:r>
              <a:rPr spc="555" dirty="0"/>
              <a:t> </a:t>
            </a:r>
            <a:r>
              <a:rPr dirty="0"/>
              <a:t>there</a:t>
            </a:r>
            <a:r>
              <a:rPr spc="555" dirty="0"/>
              <a:t> </a:t>
            </a:r>
            <a:r>
              <a:rPr dirty="0"/>
              <a:t>health</a:t>
            </a:r>
            <a:r>
              <a:rPr spc="550" dirty="0"/>
              <a:t> </a:t>
            </a:r>
            <a:r>
              <a:rPr dirty="0"/>
              <a:t>East</a:t>
            </a:r>
            <a:r>
              <a:rPr spc="555" dirty="0"/>
              <a:t> </a:t>
            </a:r>
            <a:r>
              <a:rPr dirty="0"/>
              <a:t>THE</a:t>
            </a:r>
            <a:r>
              <a:rPr spc="540" dirty="0"/>
              <a:t> </a:t>
            </a:r>
            <a:r>
              <a:rPr dirty="0"/>
              <a:t>process</a:t>
            </a:r>
            <a:r>
              <a:rPr spc="545" dirty="0"/>
              <a:t> </a:t>
            </a:r>
            <a:r>
              <a:rPr dirty="0"/>
              <a:t>Who</a:t>
            </a:r>
            <a:r>
              <a:rPr spc="550" dirty="0"/>
              <a:t> </a:t>
            </a:r>
            <a:r>
              <a:rPr dirty="0"/>
              <a:t>consists</a:t>
            </a:r>
            <a:r>
              <a:rPr spc="555" dirty="0"/>
              <a:t> </a:t>
            </a:r>
            <a:r>
              <a:rPr dirty="0"/>
              <a:t>has</a:t>
            </a:r>
            <a:r>
              <a:rPr spc="555" dirty="0"/>
              <a:t> </a:t>
            </a:r>
            <a:r>
              <a:rPr dirty="0"/>
              <a:t>allow</a:t>
            </a:r>
            <a:r>
              <a:rPr spc="555" dirty="0"/>
              <a:t> </a:t>
            </a:r>
            <a:r>
              <a:rPr spc="-25" dirty="0"/>
              <a:t>to </a:t>
            </a:r>
            <a:r>
              <a:rPr dirty="0"/>
              <a:t>individuals</a:t>
            </a:r>
            <a:r>
              <a:rPr spc="-10" dirty="0"/>
              <a:t> </a:t>
            </a:r>
            <a:r>
              <a:rPr dirty="0"/>
              <a:t>of</a:t>
            </a:r>
            <a:r>
              <a:rPr spc="-15" dirty="0"/>
              <a:t> </a:t>
            </a:r>
            <a:r>
              <a:rPr dirty="0"/>
              <a:t>better</a:t>
            </a:r>
            <a:r>
              <a:rPr spc="-15" dirty="0"/>
              <a:t> </a:t>
            </a:r>
            <a:r>
              <a:rPr dirty="0"/>
              <a:t>master</a:t>
            </a:r>
            <a:r>
              <a:rPr spc="-10" dirty="0"/>
              <a:t> </a:t>
            </a:r>
            <a:r>
              <a:rPr dirty="0"/>
              <a:t>THE</a:t>
            </a:r>
            <a:r>
              <a:rPr spc="-25" dirty="0"/>
              <a:t> </a:t>
            </a:r>
            <a:r>
              <a:rPr dirty="0"/>
              <a:t>determinants</a:t>
            </a:r>
            <a:r>
              <a:rPr spc="-10" dirty="0"/>
              <a:t> </a:t>
            </a:r>
            <a:r>
              <a:rPr dirty="0"/>
              <a:t>of</a:t>
            </a:r>
            <a:r>
              <a:rPr spc="-20" dirty="0"/>
              <a:t> </a:t>
            </a:r>
            <a:r>
              <a:rPr dirty="0"/>
              <a:t>there</a:t>
            </a:r>
            <a:r>
              <a:rPr spc="-10" dirty="0"/>
              <a:t> </a:t>
            </a:r>
            <a:r>
              <a:rPr dirty="0"/>
              <a:t>health</a:t>
            </a:r>
            <a:r>
              <a:rPr spc="-15" dirty="0"/>
              <a:t> </a:t>
            </a:r>
            <a:r>
              <a:rPr dirty="0"/>
              <a:t>And</a:t>
            </a:r>
            <a:r>
              <a:rPr spc="-25" dirty="0"/>
              <a:t> </a:t>
            </a:r>
            <a:r>
              <a:rPr spc="-10" dirty="0"/>
              <a:t>to improve</a:t>
            </a:r>
            <a:r>
              <a:rPr spc="-15" dirty="0"/>
              <a:t> </a:t>
            </a:r>
            <a:r>
              <a:rPr spc="-10" dirty="0"/>
              <a:t>and thus </a:t>
            </a:r>
            <a:r>
              <a:rPr dirty="0"/>
              <a:t>their </a:t>
            </a:r>
            <a:r>
              <a:rPr spc="-10" dirty="0"/>
              <a:t>health.</a:t>
            </a:r>
          </a:p>
          <a:p>
            <a:pPr marL="12700" marR="5715" algn="just">
              <a:lnSpc>
                <a:spcPct val="80000"/>
              </a:lnSpc>
              <a:spcBef>
                <a:spcPts val="994"/>
              </a:spcBef>
            </a:pPr>
            <a:r>
              <a:rPr dirty="0">
                <a:solidFill>
                  <a:srgbClr val="0000FF"/>
                </a:solidFill>
              </a:rPr>
              <a:t>There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participation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there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population</a:t>
            </a:r>
            <a:r>
              <a:rPr spc="15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East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essential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In</a:t>
            </a:r>
            <a:r>
              <a:rPr spc="14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all</a:t>
            </a:r>
            <a:r>
              <a:rPr spc="14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action</a:t>
            </a:r>
            <a:r>
              <a:rPr spc="145" dirty="0">
                <a:solidFill>
                  <a:srgbClr val="0000FF"/>
                </a:solidFill>
              </a:rPr>
              <a:t>  </a:t>
            </a:r>
            <a:r>
              <a:rPr spc="-25" dirty="0">
                <a:solidFill>
                  <a:srgbClr val="0000FF"/>
                </a:solidFill>
              </a:rPr>
              <a:t>promotion</a:t>
            </a:r>
            <a:r>
              <a:rPr dirty="0">
                <a:solidFill>
                  <a:srgbClr val="0000FF"/>
                </a:solidFill>
              </a:rPr>
              <a:t>​</a:t>
            </a:r>
            <a:r>
              <a:rPr spc="-5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-5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there</a:t>
            </a:r>
            <a:r>
              <a:rPr spc="-4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health </a:t>
            </a:r>
            <a:r>
              <a:rPr dirty="0"/>
              <a:t>.</a:t>
            </a:r>
            <a:r>
              <a:rPr spc="-65" dirty="0"/>
              <a:t> </a:t>
            </a:r>
            <a:r>
              <a:rPr spc="-50" dirty="0"/>
              <a:t>»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3822065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Definitions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28827" y="0"/>
            <a:ext cx="10187940" cy="6746746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Content</a:t>
            </a:r>
            <a:r>
              <a:rPr spc="-180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35" dirty="0"/>
              <a:t>course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07792"/>
            <a:ext cx="10356850" cy="53955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Introduction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Texts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regulatory</a:t>
            </a:r>
            <a:r>
              <a:rPr sz="2800" b="1" spc="-4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governing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health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And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security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At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Concepts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E5496"/>
                </a:solidFill>
                <a:latin typeface="Calibri"/>
                <a:cs typeface="Calibri"/>
              </a:rPr>
              <a:t>base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9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prevention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devaluation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(EvRP)</a:t>
            </a:r>
            <a:endParaRPr sz="2800">
              <a:latin typeface="Calibri"/>
              <a:cs typeface="Calibri"/>
            </a:endParaRPr>
          </a:p>
          <a:p>
            <a:pPr marL="241300" marR="5080" indent="-233045">
              <a:lnSpc>
                <a:spcPts val="3020"/>
              </a:lnSpc>
              <a:spcBef>
                <a:spcPts val="104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41300" algn="l"/>
                <a:tab pos="294005" algn="l"/>
                <a:tab pos="1991995" algn="l"/>
                <a:tab pos="3227070" algn="l"/>
                <a:tab pos="3490595" algn="l"/>
                <a:tab pos="5306060" algn="l"/>
                <a:tab pos="6168390" algn="l"/>
                <a:tab pos="6703695" algn="l"/>
                <a:tab pos="7830184" algn="l"/>
                <a:tab pos="8293734" algn="l"/>
                <a:tab pos="922782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Document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Unique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: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realization,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E5496"/>
                </a:solidFill>
                <a:latin typeface="Calibri"/>
                <a:cs typeface="Calibri"/>
              </a:rPr>
              <a:t>putting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artwork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follow up,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 critical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analysis ,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35" dirty="0">
                <a:solidFill>
                  <a:srgbClr val="2E5496"/>
                </a:solidFill>
                <a:latin typeface="Calibri"/>
                <a:cs typeface="Calibri"/>
              </a:rPr>
              <a:t>re-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evaluation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2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Promotion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5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4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health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At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241300" marR="6985" indent="-233045">
              <a:lnSpc>
                <a:spcPts val="3020"/>
              </a:lnSpc>
              <a:spcBef>
                <a:spcPts val="1060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Socket</a:t>
            </a:r>
            <a:r>
              <a:rPr sz="2800" b="1" spc="18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2800" b="1" spc="1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account</a:t>
            </a:r>
            <a:r>
              <a:rPr sz="2800" b="1" spc="1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of the</a:t>
            </a:r>
            <a:r>
              <a:rPr sz="2800" b="1" spc="1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workers</a:t>
            </a:r>
            <a:r>
              <a:rPr sz="2800" b="1" spc="1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has</a:t>
            </a:r>
            <a:r>
              <a:rPr sz="2800" b="1" spc="16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risks</a:t>
            </a:r>
            <a:r>
              <a:rPr sz="2800" b="1" spc="175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individuals,</a:t>
            </a:r>
            <a:r>
              <a:rPr sz="2800" b="1" spc="19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medical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monitoring</a:t>
            </a:r>
            <a:r>
              <a:rPr sz="2800" b="1" spc="-11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reinforced.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2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27508" y="2289790"/>
            <a:ext cx="8472482" cy="201603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9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2299</TotalTime>
  <Words>1525</Words>
  <Application>Microsoft Office PowerPoint</Application>
  <PresentationFormat>Grand écran</PresentationFormat>
  <Paragraphs>153</Paragraphs>
  <Slides>27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27</vt:i4>
      </vt:variant>
    </vt:vector>
  </HeadingPairs>
  <TitlesOfParts>
    <vt:vector size="33" baseType="lpstr">
      <vt:lpstr>Arial MT</vt:lpstr>
      <vt:lpstr>Calibri</vt:lpstr>
      <vt:lpstr>Calibri Light</vt:lpstr>
      <vt:lpstr>Times New Roman</vt:lpstr>
      <vt:lpstr>Wingdings</vt:lpstr>
      <vt:lpstr>Office Theme</vt:lpstr>
      <vt:lpstr>Content of course</vt:lpstr>
      <vt:lpstr>Promotion of there health At work</vt:lpstr>
      <vt:lpstr>Charter from Ottawa</vt:lpstr>
      <vt:lpstr>Confer THE means And serve of mediators And promote ideas​</vt:lpstr>
      <vt:lpstr>Definitions</vt:lpstr>
      <vt:lpstr>Definitions</vt:lpstr>
      <vt:lpstr>Présentation PowerPoint</vt:lpstr>
      <vt:lpstr>Content of course</vt:lpstr>
      <vt:lpstr>Présentation PowerPoint</vt:lpstr>
      <vt:lpstr>Introduction</vt:lpstr>
      <vt:lpstr>Introduction</vt:lpstr>
      <vt:lpstr>THE activities of doctor of work</vt:lpstr>
      <vt:lpstr>Law no. 85-05​ of 16 FEBRUARY 1985 relative has protection​ And has there promotion of there health</vt:lpstr>
      <vt:lpstr>Law No. 88-07​ of 26 January 1988, relative has hygiene, has there security And has there medicine of work</vt:lpstr>
      <vt:lpstr>Law 90-11 of 21 april 1990 relative to relationships work​</vt:lpstr>
      <vt:lpstr>Présentation PowerPoint</vt:lpstr>
      <vt:lpstr>Law No. 88-07​ of 26 January 1988, relative has hygiene, has there security And has there medicine of work</vt:lpstr>
      <vt:lpstr>Visit medical hiring</vt:lpstr>
      <vt:lpstr>Visit medical periodic</vt:lpstr>
      <vt:lpstr>Présentation PowerPoint</vt:lpstr>
      <vt:lpstr>Monitoring medical special</vt:lpstr>
      <vt:lpstr>Monitoring medical special</vt:lpstr>
      <vt:lpstr>Présentation PowerPoint</vt:lpstr>
      <vt:lpstr>Visit medical of resume</vt:lpstr>
      <vt:lpstr>Visit medical spontaneous</vt:lpstr>
      <vt:lpstr>Medicine of work</vt:lpstr>
      <vt:lpstr>Order 16 october 2001, fixing THE terms application of provisions of the article 30 of decree executive No. 93-120 of 15 may 1993 relative has the organization of there medicine work​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Cours: Démarche d’évaluation des risques professionnels</dc:title>
  <dc:creator>dell</dc:creator>
  <cp:lastModifiedBy>dell</cp:lastModifiedBy>
  <cp:revision>203</cp:revision>
  <dcterms:created xsi:type="dcterms:W3CDTF">2025-01-08T06:18:33Z</dcterms:created>
  <dcterms:modified xsi:type="dcterms:W3CDTF">2026-04-26T23:59:45Z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2025-01-08T00:00:00Z</vt:filetime>
  </property>
  <property fmtid="{D5CDD505-2E9C-101B-9397-08002B2CF9AE}" pid="5" name="Producer">
    <vt:lpwstr>www.ilovepdf.com</vt:lpwstr>
  </property>
</Properties>
</file>