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84C4D381-CFC0-4BAD-8C72-2A8555A28CE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C4D381-CFC0-4BAD-8C72-2A8555A28CE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C4D381-CFC0-4BAD-8C72-2A8555A28CE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C4D381-CFC0-4BAD-8C72-2A8555A28CE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C4D381-CFC0-4BAD-8C72-2A8555A28CE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C4D381-CFC0-4BAD-8C72-2A8555A28CE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4C4D381-CFC0-4BAD-8C72-2A8555A28CE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4C4D381-CFC0-4BAD-8C72-2A8555A28CE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4C4D381-CFC0-4BAD-8C72-2A8555A28CE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C4D381-CFC0-4BAD-8C72-2A8555A28CE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15474C0-F6C1-4EE8-B381-CA0EA1F28381}" type="datetimeFigureOut">
              <a:rPr lang="fr-FR" smtClean="0"/>
              <a:pPr/>
              <a:t>04/04/2024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84C4D381-CFC0-4BAD-8C72-2A8555A28CE4}"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15474C0-F6C1-4EE8-B381-CA0EA1F28381}" type="datetimeFigureOut">
              <a:rPr lang="fr-FR" smtClean="0"/>
              <a:pPr/>
              <a:t>04/04/2024</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4C4D381-CFC0-4BAD-8C72-2A8555A28CE4}"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1785926"/>
            <a:ext cx="7851648" cy="1828800"/>
          </a:xfrm>
        </p:spPr>
        <p:txBody>
          <a:bodyPr/>
          <a:lstStyle/>
          <a:p>
            <a:r>
              <a:rPr lang="ar-DZ" dirty="0" smtClean="0"/>
              <a:t>مدخل لأخلاقيات الأعمال </a:t>
            </a:r>
            <a:endParaRPr lang="fr-FR" dirty="0"/>
          </a:p>
        </p:txBody>
      </p:sp>
      <p:sp>
        <p:nvSpPr>
          <p:cNvPr id="3" name="Sous-titre 2"/>
          <p:cNvSpPr>
            <a:spLocks noGrp="1"/>
          </p:cNvSpPr>
          <p:nvPr>
            <p:ph type="subTitle" idx="1"/>
          </p:nvPr>
        </p:nvSpPr>
        <p:spPr>
          <a:xfrm>
            <a:off x="642910" y="4572008"/>
            <a:ext cx="7854696" cy="1752600"/>
          </a:xfrm>
        </p:spPr>
        <p:txBody>
          <a:bodyPr/>
          <a:lstStyle/>
          <a:p>
            <a:r>
              <a:rPr lang="ar-DZ" dirty="0" smtClean="0"/>
              <a:t>مخصص لطلاب سنة ثانية ليسانس: تجارة؛ مالية واقتصاد.</a:t>
            </a:r>
            <a:endParaRPr lang="fr-FR" dirty="0"/>
          </a:p>
        </p:txBody>
      </p:sp>
      <p:pic>
        <p:nvPicPr>
          <p:cNvPr id="4" name="Espace réservé du contenu 3" descr="22222.jpg"/>
          <p:cNvPicPr>
            <a:picLocks noChangeAspect="1"/>
          </p:cNvPicPr>
          <p:nvPr/>
        </p:nvPicPr>
        <p:blipFill>
          <a:blip r:embed="rId2"/>
          <a:stretch>
            <a:fillRect/>
          </a:stretch>
        </p:blipFill>
        <p:spPr>
          <a:xfrm>
            <a:off x="428596" y="785794"/>
            <a:ext cx="2000257" cy="799309"/>
          </a:xfrm>
          <a:prstGeom prst="rect">
            <a:avLst/>
          </a:prstGeom>
        </p:spPr>
      </p:pic>
      <p:pic>
        <p:nvPicPr>
          <p:cNvPr id="5" name="Espace réservé du contenu 3" descr="22222.jpg"/>
          <p:cNvPicPr>
            <a:picLocks noChangeAspect="1"/>
          </p:cNvPicPr>
          <p:nvPr/>
        </p:nvPicPr>
        <p:blipFill>
          <a:blip r:embed="rId2"/>
          <a:stretch>
            <a:fillRect/>
          </a:stretch>
        </p:blipFill>
        <p:spPr>
          <a:xfrm>
            <a:off x="6715140" y="785794"/>
            <a:ext cx="2000257" cy="799309"/>
          </a:xfrm>
          <a:prstGeom prst="rect">
            <a:avLst/>
          </a:prstGeom>
        </p:spPr>
      </p:pic>
      <p:sp>
        <p:nvSpPr>
          <p:cNvPr id="6" name="Rectangle 5"/>
          <p:cNvSpPr/>
          <p:nvPr/>
        </p:nvSpPr>
        <p:spPr>
          <a:xfrm>
            <a:off x="2428860" y="1357298"/>
            <a:ext cx="4572000" cy="1231106"/>
          </a:xfrm>
          <a:prstGeom prst="rect">
            <a:avLst/>
          </a:prstGeom>
        </p:spPr>
        <p:txBody>
          <a:bodyPr>
            <a:spAutoFit/>
          </a:bodyPr>
          <a:lstStyle/>
          <a:p>
            <a:pPr algn="ctr" rtl="1"/>
            <a:r>
              <a:rPr lang="ar-SA" sz="2000" b="1" dirty="0" smtClean="0">
                <a:latin typeface="Arial" pitchFamily="34" charset="0"/>
                <a:ea typeface="Times New Roman" pitchFamily="18" charset="0"/>
                <a:cs typeface="Arial" pitchFamily="34" charset="0"/>
              </a:rPr>
              <a:t>وزارة</a:t>
            </a:r>
            <a:r>
              <a:rPr lang="ar-SA" b="1" dirty="0" smtClean="0">
                <a:latin typeface="Arial" pitchFamily="34" charset="0"/>
                <a:ea typeface="Times New Roman" pitchFamily="18" charset="0"/>
                <a:cs typeface="Arial" pitchFamily="34" charset="0"/>
              </a:rPr>
              <a:t> التعليم العالي والبحث العلمي</a:t>
            </a:r>
            <a:r>
              <a:rPr lang="fr-FR" dirty="0" smtClean="0">
                <a:latin typeface="Arial" pitchFamily="34" charset="0"/>
                <a:ea typeface="Times New Roman" pitchFamily="18" charset="0"/>
                <a:cs typeface="Arial" pitchFamily="34" charset="0"/>
              </a:rPr>
              <a:t/>
            </a:r>
            <a:br>
              <a:rPr lang="fr-FR" dirty="0" smtClean="0">
                <a:latin typeface="Arial" pitchFamily="34" charset="0"/>
                <a:ea typeface="Times New Roman" pitchFamily="18" charset="0"/>
                <a:cs typeface="Arial" pitchFamily="34" charset="0"/>
              </a:rPr>
            </a:br>
            <a:r>
              <a:rPr lang="ar-SA" b="1" dirty="0" smtClean="0">
                <a:latin typeface="Arial" pitchFamily="34" charset="0"/>
                <a:ea typeface="Times New Roman" pitchFamily="18" charset="0"/>
                <a:cs typeface="Arial" pitchFamily="34" charset="0"/>
              </a:rPr>
              <a:t>جامعة 20 أوت 1955  </a:t>
            </a:r>
            <a:r>
              <a:rPr lang="ar-SA" b="1" dirty="0" err="1" smtClean="0">
                <a:latin typeface="Arial" pitchFamily="34" charset="0"/>
                <a:ea typeface="Times New Roman" pitchFamily="18" charset="0"/>
                <a:cs typeface="Arial" pitchFamily="34" charset="0"/>
              </a:rPr>
              <a:t>سكيكدة</a:t>
            </a:r>
            <a:r>
              <a:rPr lang="fr-FR" dirty="0" smtClean="0">
                <a:latin typeface="Arial" pitchFamily="34" charset="0"/>
                <a:ea typeface="Times New Roman" pitchFamily="18" charset="0"/>
                <a:cs typeface="Arial" pitchFamily="34" charset="0"/>
              </a:rPr>
              <a:t/>
            </a:r>
            <a:br>
              <a:rPr lang="fr-FR" dirty="0" smtClean="0">
                <a:latin typeface="Arial" pitchFamily="34" charset="0"/>
                <a:ea typeface="Times New Roman" pitchFamily="18" charset="0"/>
                <a:cs typeface="Arial" pitchFamily="34" charset="0"/>
              </a:rPr>
            </a:br>
            <a:r>
              <a:rPr lang="ar-DZ" dirty="0" smtClean="0">
                <a:latin typeface="Arial" pitchFamily="34" charset="0"/>
                <a:ea typeface="Times New Roman" pitchFamily="18" charset="0"/>
                <a:cs typeface="Arial" pitchFamily="34" charset="0"/>
              </a:rPr>
              <a:t>كلية العلوم الاقتصادية والتجارية وعلوم التسيير</a:t>
            </a:r>
            <a:r>
              <a:rPr lang="fr-FR" dirty="0" smtClean="0">
                <a:latin typeface="Arial" pitchFamily="34" charset="0"/>
                <a:ea typeface="Times New Roman" pitchFamily="18" charset="0"/>
                <a:cs typeface="Arial" pitchFamily="34" charset="0"/>
              </a:rPr>
              <a:t/>
            </a:r>
            <a:br>
              <a:rPr lang="fr-FR" dirty="0" smtClean="0">
                <a:latin typeface="Arial" pitchFamily="34" charset="0"/>
                <a:ea typeface="Times New Roman" pitchFamily="18" charset="0"/>
                <a:cs typeface="Arial" pitchFamily="34" charset="0"/>
              </a:rPr>
            </a:b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مفهوم </a:t>
            </a:r>
            <a:r>
              <a:rPr lang="ar-DZ" dirty="0" err="1" smtClean="0"/>
              <a:t>اخلاقيات</a:t>
            </a:r>
            <a:r>
              <a:rPr lang="ar-DZ" dirty="0" smtClean="0"/>
              <a:t> </a:t>
            </a:r>
            <a:r>
              <a:rPr lang="ar-DZ" dirty="0" err="1" smtClean="0"/>
              <a:t>الاعمال</a:t>
            </a:r>
            <a:r>
              <a:rPr lang="ar-DZ" dirty="0" smtClean="0"/>
              <a:t> </a:t>
            </a:r>
            <a:endParaRPr lang="fr-FR" dirty="0"/>
          </a:p>
        </p:txBody>
      </p:sp>
      <p:sp>
        <p:nvSpPr>
          <p:cNvPr id="3" name="Espace réservé du texte 2"/>
          <p:cNvSpPr>
            <a:spLocks noGrp="1"/>
          </p:cNvSpPr>
          <p:nvPr>
            <p:ph type="body" idx="1"/>
          </p:nvPr>
        </p:nvSpPr>
        <p:spPr/>
        <p:txBody>
          <a:bodyPr/>
          <a:lstStyle/>
          <a:p>
            <a:pPr algn="r" rtl="1"/>
            <a:r>
              <a:rPr lang="ar-DZ" dirty="0" smtClean="0"/>
              <a:t>مفهوم الأخلاق</a:t>
            </a:r>
            <a:endParaRPr lang="fr-FR" dirty="0"/>
          </a:p>
        </p:txBody>
      </p:sp>
      <p:sp>
        <p:nvSpPr>
          <p:cNvPr id="5" name="Espace réservé du texte 4"/>
          <p:cNvSpPr>
            <a:spLocks noGrp="1"/>
          </p:cNvSpPr>
          <p:nvPr>
            <p:ph type="body" sz="half" idx="3"/>
          </p:nvPr>
        </p:nvSpPr>
        <p:spPr/>
        <p:txBody>
          <a:bodyPr/>
          <a:lstStyle/>
          <a:p>
            <a:pPr algn="r" rtl="1"/>
            <a:r>
              <a:rPr lang="ar-DZ" dirty="0"/>
              <a:t>تعريف </a:t>
            </a:r>
            <a:r>
              <a:rPr lang="ar-DZ" dirty="0" err="1"/>
              <a:t>الاخلاق</a:t>
            </a:r>
            <a:r>
              <a:rPr lang="ar-DZ" dirty="0"/>
              <a:t> لغة </a:t>
            </a:r>
            <a:r>
              <a:rPr lang="ar-DZ" dirty="0" smtClean="0"/>
              <a:t>واصطلاحا</a:t>
            </a:r>
            <a:endParaRPr lang="fr-FR" dirty="0"/>
          </a:p>
        </p:txBody>
      </p:sp>
      <p:sp>
        <p:nvSpPr>
          <p:cNvPr id="4" name="Espace réservé du contenu 3"/>
          <p:cNvSpPr>
            <a:spLocks noGrp="1"/>
          </p:cNvSpPr>
          <p:nvPr>
            <p:ph sz="quarter" idx="2"/>
          </p:nvPr>
        </p:nvSpPr>
        <p:spPr/>
        <p:txBody>
          <a:bodyPr/>
          <a:lstStyle/>
          <a:p>
            <a:pPr algn="r" rtl="1"/>
            <a:r>
              <a:rPr lang="ar-SA" dirty="0"/>
              <a:t>تمثل الأخلاق مجموعة القيم والمعايير التي يعتمد عليها أفراد المجتمع في التمييز بين ما هو جيد أو ما هو سيء، بين ما هو صواب وما هو خطأ، فهي إذن ترتكز على مفهوم الصواب والخطأ في السلوك</a:t>
            </a:r>
            <a:r>
              <a:rPr lang="ar-SA" dirty="0" smtClean="0"/>
              <a:t>.</a:t>
            </a:r>
            <a:endParaRPr lang="ar-DZ" dirty="0" smtClean="0"/>
          </a:p>
          <a:p>
            <a:pPr algn="r" rtl="1"/>
            <a:r>
              <a:rPr lang="ar-SA" dirty="0"/>
              <a:t>الأخلاق في الإدارة هي العلم الذي يعالج الاختبارات العقلانية على </a:t>
            </a:r>
            <a:r>
              <a:rPr lang="ar-SA" dirty="0" err="1"/>
              <a:t>أساسالتقييم</a:t>
            </a:r>
            <a:r>
              <a:rPr lang="ar-SA" dirty="0"/>
              <a:t> بين الوسائل المؤدية إلى الأهداف</a:t>
            </a:r>
            <a:endParaRPr lang="fr-FR" dirty="0"/>
          </a:p>
          <a:p>
            <a:endParaRPr lang="fr-FR" dirty="0"/>
          </a:p>
        </p:txBody>
      </p:sp>
      <p:sp>
        <p:nvSpPr>
          <p:cNvPr id="6" name="Espace réservé du contenu 5"/>
          <p:cNvSpPr>
            <a:spLocks noGrp="1"/>
          </p:cNvSpPr>
          <p:nvPr>
            <p:ph sz="quarter" idx="4"/>
          </p:nvPr>
        </p:nvSpPr>
        <p:spPr/>
        <p:txBody>
          <a:bodyPr>
            <a:normAutofit/>
          </a:bodyPr>
          <a:lstStyle/>
          <a:p>
            <a:pPr algn="r" rtl="1"/>
            <a:r>
              <a:rPr lang="ar-DZ" dirty="0" smtClean="0"/>
              <a:t>لغة جمع </a:t>
            </a:r>
            <a:r>
              <a:rPr lang="ar-DZ" dirty="0"/>
              <a:t>خُلُق، وهو </a:t>
            </a:r>
            <a:r>
              <a:rPr lang="ar-DZ" dirty="0" smtClean="0"/>
              <a:t>السجية والطبع</a:t>
            </a:r>
          </a:p>
          <a:p>
            <a:pPr algn="r" rtl="1"/>
            <a:r>
              <a:rPr lang="ar-DZ" dirty="0" smtClean="0"/>
              <a:t>اصطلاحا </a:t>
            </a:r>
            <a:r>
              <a:rPr lang="ar-DZ" dirty="0"/>
              <a:t>الأخلاق </a:t>
            </a:r>
            <a:r>
              <a:rPr lang="ar-DZ" dirty="0" err="1" smtClean="0"/>
              <a:t>اصطلا</a:t>
            </a:r>
            <a:r>
              <a:rPr lang="ar-DZ" dirty="0" smtClean="0"/>
              <a:t> </a:t>
            </a:r>
            <a:r>
              <a:rPr lang="ar-DZ" dirty="0" err="1" smtClean="0"/>
              <a:t>حا</a:t>
            </a:r>
            <a:r>
              <a:rPr lang="ar-DZ" dirty="0" smtClean="0"/>
              <a:t>:</a:t>
            </a:r>
          </a:p>
          <a:p>
            <a:pPr algn="r" rtl="1"/>
            <a:r>
              <a:rPr lang="ar-DZ" dirty="0" smtClean="0"/>
              <a:t>الخُلُق : ((هيئٌة للنفس راسخة، عنها تصدر الأفعال بسهولة </a:t>
            </a:r>
            <a:r>
              <a:rPr lang="ar-DZ" dirty="0" err="1" smtClean="0"/>
              <a:t>و</a:t>
            </a:r>
            <a:r>
              <a:rPr lang="ar-DZ" dirty="0" smtClean="0"/>
              <a:t> يسٌر، من غير حاجة إلى فكر وروية))</a:t>
            </a:r>
          </a:p>
          <a:p>
            <a:pPr algn="r" rtl="1"/>
            <a:r>
              <a:rPr lang="ar-DZ" dirty="0" err="1" smtClean="0"/>
              <a:t>فاذا</a:t>
            </a:r>
            <a:r>
              <a:rPr lang="ar-DZ" dirty="0" smtClean="0"/>
              <a:t> كانت الهيئة تصدر عنها </a:t>
            </a:r>
            <a:r>
              <a:rPr lang="ar-DZ" dirty="0" err="1" smtClean="0"/>
              <a:t>افعال</a:t>
            </a:r>
            <a:r>
              <a:rPr lang="ar-DZ" dirty="0" smtClean="0"/>
              <a:t> </a:t>
            </a:r>
          </a:p>
          <a:p>
            <a:pPr algn="r" rtl="1">
              <a:buNone/>
            </a:pPr>
            <a:r>
              <a:rPr lang="ar-DZ" dirty="0" smtClean="0"/>
              <a:t>الجميلٌة عقلا وشرعا سميتٌ الهيئة خلقا حسنا والعكس صحيح</a:t>
            </a:r>
            <a:endParaRPr lang="fr-FR" dirty="0"/>
          </a:p>
        </p:txBody>
      </p:sp>
      <p:pic>
        <p:nvPicPr>
          <p:cNvPr id="7" name="Image 6" descr="akhlakiattttv.jpg"/>
          <p:cNvPicPr>
            <a:picLocks noChangeAspect="1"/>
          </p:cNvPicPr>
          <p:nvPr/>
        </p:nvPicPr>
        <p:blipFill>
          <a:blip r:embed="rId2"/>
          <a:stretch>
            <a:fillRect/>
          </a:stretch>
        </p:blipFill>
        <p:spPr>
          <a:xfrm>
            <a:off x="285720" y="0"/>
            <a:ext cx="2514600" cy="18192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تعريف </a:t>
            </a:r>
            <a:r>
              <a:rPr lang="ar-SA" dirty="0" smtClean="0"/>
              <a:t>أخلاقيات </a:t>
            </a:r>
            <a:r>
              <a:rPr lang="ar-SA" dirty="0"/>
              <a:t>المهنة </a:t>
            </a:r>
            <a:endParaRPr lang="fr-FR" dirty="0"/>
          </a:p>
        </p:txBody>
      </p:sp>
      <p:sp>
        <p:nvSpPr>
          <p:cNvPr id="3" name="Espace réservé du contenu 2"/>
          <p:cNvSpPr>
            <a:spLocks noGrp="1"/>
          </p:cNvSpPr>
          <p:nvPr>
            <p:ph idx="1"/>
          </p:nvPr>
        </p:nvSpPr>
        <p:spPr/>
        <p:txBody>
          <a:bodyPr/>
          <a:lstStyle/>
          <a:p>
            <a:pPr lvl="0" algn="r" rtl="1"/>
            <a:r>
              <a:rPr lang="ar-SA" dirty="0"/>
              <a:t>أخلاقيات المهنة يقصد </a:t>
            </a:r>
            <a:r>
              <a:rPr lang="ar-SA" dirty="0" err="1"/>
              <a:t>بها</a:t>
            </a:r>
            <a:r>
              <a:rPr lang="ar-SA" dirty="0"/>
              <a:t> أداء المهام وفق قوانين الشرف والاستقامة والنزاهة، والالتزام بالتفرغ لممارسة الوظيفة وعدم الجمع بين أكثر من </a:t>
            </a:r>
            <a:r>
              <a:rPr lang="ar-SA" dirty="0" smtClean="0"/>
              <a:t>وظيفة</a:t>
            </a:r>
            <a:r>
              <a:rPr lang="ar-DZ" dirty="0" smtClean="0"/>
              <a:t> </a:t>
            </a:r>
            <a:r>
              <a:rPr lang="ar-SA" dirty="0" smtClean="0"/>
              <a:t>والكتمان </a:t>
            </a:r>
            <a:r>
              <a:rPr lang="ar-SA" dirty="0"/>
              <a:t>المهني بالإضافة للالتزام بالسلوكيات الحميدة</a:t>
            </a:r>
            <a:r>
              <a:rPr lang="fr-FR" dirty="0" smtClean="0"/>
              <a:t>.</a:t>
            </a:r>
            <a:endParaRPr lang="ar-DZ" dirty="0" smtClean="0"/>
          </a:p>
          <a:p>
            <a:pPr lvl="0" algn="r" rtl="1"/>
            <a:endParaRPr lang="fr-FR" dirty="0"/>
          </a:p>
          <a:p>
            <a:endParaRPr lang="fr-FR" dirty="0"/>
          </a:p>
        </p:txBody>
      </p:sp>
      <p:pic>
        <p:nvPicPr>
          <p:cNvPr id="4" name="Image 3" descr="akhlakiatt.jpg"/>
          <p:cNvPicPr>
            <a:picLocks noChangeAspect="1"/>
          </p:cNvPicPr>
          <p:nvPr/>
        </p:nvPicPr>
        <p:blipFill>
          <a:blip r:embed="rId2"/>
          <a:stretch>
            <a:fillRect/>
          </a:stretch>
        </p:blipFill>
        <p:spPr>
          <a:xfrm>
            <a:off x="2071670" y="3929066"/>
            <a:ext cx="5786478" cy="192882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ctr" rtl="1"/>
            <a:r>
              <a:rPr lang="ar-DZ" b="1" dirty="0"/>
              <a:t>أهمية </a:t>
            </a:r>
            <a:r>
              <a:rPr lang="ar-DZ" b="1" dirty="0" smtClean="0"/>
              <a:t>أخلاقيات </a:t>
            </a:r>
            <a:r>
              <a:rPr lang="ar-DZ" b="1" dirty="0"/>
              <a:t>العمل</a:t>
            </a:r>
            <a:r>
              <a:rPr lang="fr-FR" dirty="0"/>
              <a:t/>
            </a:r>
            <a:br>
              <a:rPr lang="fr-FR" dirty="0"/>
            </a:br>
            <a:endParaRPr lang="fr-FR" dirty="0"/>
          </a:p>
        </p:txBody>
      </p:sp>
      <p:sp>
        <p:nvSpPr>
          <p:cNvPr id="3" name="Espace réservé du contenu 2"/>
          <p:cNvSpPr>
            <a:spLocks noGrp="1"/>
          </p:cNvSpPr>
          <p:nvPr>
            <p:ph idx="1"/>
          </p:nvPr>
        </p:nvSpPr>
        <p:spPr/>
        <p:txBody>
          <a:bodyPr/>
          <a:lstStyle/>
          <a:p>
            <a:pPr algn="r" rtl="1"/>
            <a:r>
              <a:rPr lang="ar-DZ" dirty="0" smtClean="0"/>
              <a:t>بالنسبة للمنظمة                        بالنسبة للموظف</a:t>
            </a:r>
          </a:p>
          <a:p>
            <a:pPr algn="r" rtl="1"/>
            <a:endParaRPr lang="ar-DZ" dirty="0" smtClean="0"/>
          </a:p>
          <a:p>
            <a:pPr algn="r" rtl="1">
              <a:buNone/>
            </a:pPr>
            <a:endParaRPr lang="ar-DZ" dirty="0"/>
          </a:p>
          <a:p>
            <a:pPr algn="r" rtl="1">
              <a:buNone/>
            </a:pPr>
            <a:endParaRPr lang="ar-DZ" dirty="0" smtClean="0"/>
          </a:p>
          <a:p>
            <a:pPr algn="r" rtl="1">
              <a:buNone/>
            </a:pPr>
            <a:endParaRPr lang="ar-DZ" dirty="0"/>
          </a:p>
          <a:p>
            <a:pPr algn="r" rtl="1">
              <a:buNone/>
            </a:pPr>
            <a:endParaRPr lang="ar-DZ" dirty="0" smtClean="0"/>
          </a:p>
          <a:p>
            <a:pPr algn="r" rtl="1"/>
            <a:endParaRPr lang="fr-FR" dirty="0"/>
          </a:p>
        </p:txBody>
      </p:sp>
      <p:pic>
        <p:nvPicPr>
          <p:cNvPr id="4" name="Image 3" descr="akhlakiat.jpg"/>
          <p:cNvPicPr>
            <a:picLocks noChangeAspect="1"/>
          </p:cNvPicPr>
          <p:nvPr/>
        </p:nvPicPr>
        <p:blipFill>
          <a:blip r:embed="rId2"/>
          <a:stretch>
            <a:fillRect/>
          </a:stretch>
        </p:blipFill>
        <p:spPr>
          <a:xfrm>
            <a:off x="4929190" y="2500306"/>
            <a:ext cx="3214690" cy="2643206"/>
          </a:xfrm>
          <a:prstGeom prst="rect">
            <a:avLst/>
          </a:prstGeom>
        </p:spPr>
      </p:pic>
      <p:pic>
        <p:nvPicPr>
          <p:cNvPr id="6" name="Image 5" descr="akhlakiattttt.jpg"/>
          <p:cNvPicPr>
            <a:picLocks noChangeAspect="1"/>
          </p:cNvPicPr>
          <p:nvPr/>
        </p:nvPicPr>
        <p:blipFill>
          <a:blip r:embed="rId3"/>
          <a:stretch>
            <a:fillRect/>
          </a:stretch>
        </p:blipFill>
        <p:spPr>
          <a:xfrm>
            <a:off x="857224" y="2428868"/>
            <a:ext cx="3105150" cy="257176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dirty="0" smtClean="0"/>
              <a:t>التمييز </a:t>
            </a:r>
            <a:r>
              <a:rPr lang="ar-DZ" smtClean="0"/>
              <a:t>بين أخلاق </a:t>
            </a:r>
            <a:r>
              <a:rPr lang="ar-DZ" dirty="0" smtClean="0"/>
              <a:t>المهنة وقواعد السلوك الوظيفي </a:t>
            </a:r>
            <a:endParaRPr lang="fr-FR" dirty="0"/>
          </a:p>
        </p:txBody>
      </p:sp>
      <p:pic>
        <p:nvPicPr>
          <p:cNvPr id="4" name="Espace réservé du contenu 3" descr="akhlakiatttt.jpg"/>
          <p:cNvPicPr>
            <a:picLocks noGrp="1" noChangeAspect="1"/>
          </p:cNvPicPr>
          <p:nvPr>
            <p:ph idx="1"/>
          </p:nvPr>
        </p:nvPicPr>
        <p:blipFill>
          <a:blip r:embed="rId2"/>
          <a:stretch>
            <a:fillRect/>
          </a:stretch>
        </p:blipFill>
        <p:spPr>
          <a:xfrm>
            <a:off x="1714480" y="2000240"/>
            <a:ext cx="5500726" cy="3143272"/>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TotalTime>
  <Words>177</Words>
  <Application>Microsoft Office PowerPoint</Application>
  <PresentationFormat>Affichage à l'écran (4:3)</PresentationFormat>
  <Paragraphs>22</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Débit</vt:lpstr>
      <vt:lpstr>مدخل لأخلاقيات الأعمال </vt:lpstr>
      <vt:lpstr>مفهوم اخلاقيات الاعمال </vt:lpstr>
      <vt:lpstr>تعريف أخلاقيات المهنة </vt:lpstr>
      <vt:lpstr>أهمية أخلاقيات العمل </vt:lpstr>
      <vt:lpstr>التمييز بين أخلاق المهنة وقواعد السلوك الوظيفي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مدخل لاخلاقيات الاعمال</dc:title>
  <dc:creator>Djana Info</dc:creator>
  <cp:lastModifiedBy>Djana Info</cp:lastModifiedBy>
  <cp:revision>9</cp:revision>
  <dcterms:created xsi:type="dcterms:W3CDTF">2024-02-08T20:49:06Z</dcterms:created>
  <dcterms:modified xsi:type="dcterms:W3CDTF">2024-04-04T13:01:16Z</dcterms:modified>
</cp:coreProperties>
</file>