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7" r:id="rId2"/>
    <p:sldId id="416" r:id="rId3"/>
    <p:sldId id="445" r:id="rId4"/>
    <p:sldId id="450" r:id="rId5"/>
    <p:sldId id="451" r:id="rId6"/>
    <p:sldId id="462" r:id="rId7"/>
    <p:sldId id="463" r:id="rId8"/>
    <p:sldId id="465" r:id="rId9"/>
    <p:sldId id="466" r:id="rId10"/>
    <p:sldId id="467" r:id="rId11"/>
    <p:sldId id="436" r:id="rId12"/>
    <p:sldId id="454" r:id="rId13"/>
    <p:sldId id="472" r:id="rId14"/>
    <p:sldId id="455" r:id="rId15"/>
    <p:sldId id="477" r:id="rId16"/>
    <p:sldId id="468" r:id="rId17"/>
    <p:sldId id="476" r:id="rId18"/>
    <p:sldId id="478" r:id="rId19"/>
    <p:sldId id="479" r:id="rId20"/>
    <p:sldId id="480" r:id="rId21"/>
    <p:sldId id="481" r:id="rId22"/>
    <p:sldId id="482" r:id="rId23"/>
    <p:sldId id="457" r:id="rId24"/>
    <p:sldId id="469" r:id="rId25"/>
    <p:sldId id="471" r:id="rId26"/>
    <p:sldId id="483" r:id="rId27"/>
    <p:sldId id="486" r:id="rId28"/>
    <p:sldId id="487" r:id="rId29"/>
    <p:sldId id="488" r:id="rId30"/>
    <p:sldId id="489" r:id="rId31"/>
    <p:sldId id="490" r:id="rId32"/>
    <p:sldId id="484" r:id="rId33"/>
    <p:sldId id="485" r:id="rId34"/>
    <p:sldId id="459" r:id="rId35"/>
    <p:sldId id="281" r:id="rId3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761"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476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1334CD-9CE3-47D6-A04A-CC50AE0ADE1C}" type="datetimeFigureOut">
              <a:rPr lang="fr-FR"/>
              <a:pPr>
                <a:defRPr/>
              </a:pPr>
              <a:t>18/10/2025</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36E1A17-7B1F-45BE-A9F4-C8945CA756CA}"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fr-F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fr-F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fr-F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fr-FR"/>
            </a:p>
          </p:txBody>
        </p:sp>
      </p:grpSp>
      <p:sp>
        <p:nvSpPr>
          <p:cNvPr id="45066" name="Rectangle 10"/>
          <p:cNvSpPr>
            <a:spLocks noGrp="1" noChangeArrowheads="1"/>
          </p:cNvSpPr>
          <p:nvPr>
            <p:ph type="ctrTitle" sz="quarter"/>
          </p:nvPr>
        </p:nvSpPr>
        <p:spPr>
          <a:xfrm>
            <a:off x="685800" y="1873250"/>
            <a:ext cx="7772400" cy="1555750"/>
          </a:xfrm>
        </p:spPr>
        <p:txBody>
          <a:bodyPr/>
          <a:lstStyle>
            <a:lvl1pPr>
              <a:defRPr sz="4800"/>
            </a:lvl1pPr>
          </a:lstStyle>
          <a:p>
            <a:r>
              <a:rPr lang="fr-FR"/>
              <a:t>Cliquez pour modifier le style du titre</a:t>
            </a:r>
          </a:p>
        </p:txBody>
      </p:sp>
      <p:sp>
        <p:nvSpPr>
          <p:cNvPr id="4506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12" name="Rectangle 12"/>
          <p:cNvSpPr>
            <a:spLocks noGrp="1" noChangeArrowheads="1"/>
          </p:cNvSpPr>
          <p:nvPr>
            <p:ph type="dt" sz="quarter" idx="10"/>
          </p:nvPr>
        </p:nvSpPr>
        <p:spPr/>
        <p:txBody>
          <a:bodyPr/>
          <a:lstStyle>
            <a:lvl1pPr>
              <a:defRPr/>
            </a:lvl1pPr>
          </a:lstStyle>
          <a:p>
            <a:pPr>
              <a:defRPr/>
            </a:pPr>
            <a:endParaRPr lang="fr-FR"/>
          </a:p>
        </p:txBody>
      </p:sp>
      <p:sp>
        <p:nvSpPr>
          <p:cNvPr id="13" name="Rectangle 13"/>
          <p:cNvSpPr>
            <a:spLocks noGrp="1" noChangeArrowheads="1"/>
          </p:cNvSpPr>
          <p:nvPr>
            <p:ph type="ftr" sz="quarter" idx="11"/>
          </p:nvPr>
        </p:nvSpPr>
        <p:spPr/>
        <p:txBody>
          <a:bodyPr/>
          <a:lstStyle>
            <a:lvl1pPr>
              <a:defRPr/>
            </a:lvl1pPr>
          </a:lstStyle>
          <a:p>
            <a:pPr>
              <a:defRPr/>
            </a:pPr>
            <a:endParaRPr lang="fr-FR"/>
          </a:p>
        </p:txBody>
      </p:sp>
      <p:sp>
        <p:nvSpPr>
          <p:cNvPr id="14" name="Rectangle 14"/>
          <p:cNvSpPr>
            <a:spLocks noGrp="1" noChangeArrowheads="1"/>
          </p:cNvSpPr>
          <p:nvPr>
            <p:ph type="sldNum" sz="quarter" idx="12"/>
          </p:nvPr>
        </p:nvSpPr>
        <p:spPr/>
        <p:txBody>
          <a:bodyPr/>
          <a:lstStyle>
            <a:lvl1pPr>
              <a:defRPr/>
            </a:lvl1pPr>
          </a:lstStyle>
          <a:p>
            <a:pPr>
              <a:defRPr/>
            </a:pPr>
            <a:fld id="{DC530EEB-91BF-49B8-99E2-0E6CD824618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endParaRPr lang="fr-FR"/>
          </a:p>
        </p:txBody>
      </p:sp>
      <p:sp>
        <p:nvSpPr>
          <p:cNvPr id="5" name="Rectangle 13"/>
          <p:cNvSpPr>
            <a:spLocks noGrp="1" noChangeArrowheads="1"/>
          </p:cNvSpPr>
          <p:nvPr>
            <p:ph type="ftr" sz="quarter" idx="11"/>
          </p:nvPr>
        </p:nvSpPr>
        <p:spPr>
          <a:ln/>
        </p:spPr>
        <p:txBody>
          <a:bodyPr/>
          <a:lstStyle>
            <a:lvl1pPr>
              <a:defRPr/>
            </a:lvl1pPr>
          </a:lstStyle>
          <a:p>
            <a:pPr>
              <a:defRPr/>
            </a:pPr>
            <a:endParaRPr lang="fr-FR"/>
          </a:p>
        </p:txBody>
      </p:sp>
      <p:sp>
        <p:nvSpPr>
          <p:cNvPr id="6" name="Rectangle 14"/>
          <p:cNvSpPr>
            <a:spLocks noGrp="1" noChangeArrowheads="1"/>
          </p:cNvSpPr>
          <p:nvPr>
            <p:ph type="sldNum" sz="quarter" idx="12"/>
          </p:nvPr>
        </p:nvSpPr>
        <p:spPr>
          <a:ln/>
        </p:spPr>
        <p:txBody>
          <a:bodyPr/>
          <a:lstStyle>
            <a:lvl1pPr>
              <a:defRPr/>
            </a:lvl1pPr>
          </a:lstStyle>
          <a:p>
            <a:pPr>
              <a:defRPr/>
            </a:pPr>
            <a:fld id="{181762B1-2F26-4C9F-914B-B0230D146C2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endParaRPr lang="fr-FR"/>
          </a:p>
        </p:txBody>
      </p:sp>
      <p:sp>
        <p:nvSpPr>
          <p:cNvPr id="5" name="Rectangle 13"/>
          <p:cNvSpPr>
            <a:spLocks noGrp="1" noChangeArrowheads="1"/>
          </p:cNvSpPr>
          <p:nvPr>
            <p:ph type="ftr" sz="quarter" idx="11"/>
          </p:nvPr>
        </p:nvSpPr>
        <p:spPr>
          <a:ln/>
        </p:spPr>
        <p:txBody>
          <a:bodyPr/>
          <a:lstStyle>
            <a:lvl1pPr>
              <a:defRPr/>
            </a:lvl1pPr>
          </a:lstStyle>
          <a:p>
            <a:pPr>
              <a:defRPr/>
            </a:pPr>
            <a:endParaRPr lang="fr-FR"/>
          </a:p>
        </p:txBody>
      </p:sp>
      <p:sp>
        <p:nvSpPr>
          <p:cNvPr id="6" name="Rectangle 14"/>
          <p:cNvSpPr>
            <a:spLocks noGrp="1" noChangeArrowheads="1"/>
          </p:cNvSpPr>
          <p:nvPr>
            <p:ph type="sldNum" sz="quarter" idx="12"/>
          </p:nvPr>
        </p:nvSpPr>
        <p:spPr>
          <a:ln/>
        </p:spPr>
        <p:txBody>
          <a:bodyPr/>
          <a:lstStyle>
            <a:lvl1pPr>
              <a:defRPr/>
            </a:lvl1pPr>
          </a:lstStyle>
          <a:p>
            <a:pPr>
              <a:defRPr/>
            </a:pPr>
            <a:fld id="{2CECE8A2-23C2-461E-AA3D-6F1091BB063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endParaRPr lang="fr-FR"/>
          </a:p>
        </p:txBody>
      </p:sp>
      <p:sp>
        <p:nvSpPr>
          <p:cNvPr id="5" name="Rectangle 13"/>
          <p:cNvSpPr>
            <a:spLocks noGrp="1" noChangeArrowheads="1"/>
          </p:cNvSpPr>
          <p:nvPr>
            <p:ph type="ftr" sz="quarter" idx="11"/>
          </p:nvPr>
        </p:nvSpPr>
        <p:spPr>
          <a:ln/>
        </p:spPr>
        <p:txBody>
          <a:bodyPr/>
          <a:lstStyle>
            <a:lvl1pPr>
              <a:defRPr/>
            </a:lvl1pPr>
          </a:lstStyle>
          <a:p>
            <a:pPr>
              <a:defRPr/>
            </a:pPr>
            <a:endParaRPr lang="fr-FR"/>
          </a:p>
        </p:txBody>
      </p:sp>
      <p:sp>
        <p:nvSpPr>
          <p:cNvPr id="6" name="Rectangle 14"/>
          <p:cNvSpPr>
            <a:spLocks noGrp="1" noChangeArrowheads="1"/>
          </p:cNvSpPr>
          <p:nvPr>
            <p:ph type="sldNum" sz="quarter" idx="12"/>
          </p:nvPr>
        </p:nvSpPr>
        <p:spPr>
          <a:ln/>
        </p:spPr>
        <p:txBody>
          <a:bodyPr/>
          <a:lstStyle>
            <a:lvl1pPr>
              <a:defRPr/>
            </a:lvl1pPr>
          </a:lstStyle>
          <a:p>
            <a:pPr>
              <a:defRPr/>
            </a:pPr>
            <a:fld id="{ABA652F1-5C7B-4474-B034-DF3C483C08B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2"/>
          <p:cNvSpPr>
            <a:spLocks noGrp="1" noChangeArrowheads="1"/>
          </p:cNvSpPr>
          <p:nvPr>
            <p:ph type="dt" sz="half" idx="10"/>
          </p:nvPr>
        </p:nvSpPr>
        <p:spPr>
          <a:ln/>
        </p:spPr>
        <p:txBody>
          <a:bodyPr/>
          <a:lstStyle>
            <a:lvl1pPr>
              <a:defRPr/>
            </a:lvl1pPr>
          </a:lstStyle>
          <a:p>
            <a:pPr>
              <a:defRPr/>
            </a:pPr>
            <a:endParaRPr lang="fr-FR"/>
          </a:p>
        </p:txBody>
      </p:sp>
      <p:sp>
        <p:nvSpPr>
          <p:cNvPr id="5" name="Rectangle 13"/>
          <p:cNvSpPr>
            <a:spLocks noGrp="1" noChangeArrowheads="1"/>
          </p:cNvSpPr>
          <p:nvPr>
            <p:ph type="ftr" sz="quarter" idx="11"/>
          </p:nvPr>
        </p:nvSpPr>
        <p:spPr>
          <a:ln/>
        </p:spPr>
        <p:txBody>
          <a:bodyPr/>
          <a:lstStyle>
            <a:lvl1pPr>
              <a:defRPr/>
            </a:lvl1pPr>
          </a:lstStyle>
          <a:p>
            <a:pPr>
              <a:defRPr/>
            </a:pPr>
            <a:endParaRPr lang="fr-FR"/>
          </a:p>
        </p:txBody>
      </p:sp>
      <p:sp>
        <p:nvSpPr>
          <p:cNvPr id="6" name="Rectangle 14"/>
          <p:cNvSpPr>
            <a:spLocks noGrp="1" noChangeArrowheads="1"/>
          </p:cNvSpPr>
          <p:nvPr>
            <p:ph type="sldNum" sz="quarter" idx="12"/>
          </p:nvPr>
        </p:nvSpPr>
        <p:spPr>
          <a:ln/>
        </p:spPr>
        <p:txBody>
          <a:bodyPr/>
          <a:lstStyle>
            <a:lvl1pPr>
              <a:defRPr/>
            </a:lvl1pPr>
          </a:lstStyle>
          <a:p>
            <a:pPr>
              <a:defRPr/>
            </a:pPr>
            <a:fld id="{B09829F1-646A-4914-8706-01776F7DE1FA}"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2"/>
          <p:cNvSpPr>
            <a:spLocks noGrp="1" noChangeArrowheads="1"/>
          </p:cNvSpPr>
          <p:nvPr>
            <p:ph type="dt" sz="half" idx="10"/>
          </p:nvPr>
        </p:nvSpPr>
        <p:spPr>
          <a:ln/>
        </p:spPr>
        <p:txBody>
          <a:bodyPr/>
          <a:lstStyle>
            <a:lvl1pPr>
              <a:defRPr/>
            </a:lvl1pPr>
          </a:lstStyle>
          <a:p>
            <a:pPr>
              <a:defRPr/>
            </a:pPr>
            <a:endParaRPr lang="fr-FR"/>
          </a:p>
        </p:txBody>
      </p:sp>
      <p:sp>
        <p:nvSpPr>
          <p:cNvPr id="6" name="Rectangle 13"/>
          <p:cNvSpPr>
            <a:spLocks noGrp="1" noChangeArrowheads="1"/>
          </p:cNvSpPr>
          <p:nvPr>
            <p:ph type="ftr" sz="quarter" idx="11"/>
          </p:nvPr>
        </p:nvSpPr>
        <p:spPr>
          <a:ln/>
        </p:spPr>
        <p:txBody>
          <a:bodyPr/>
          <a:lstStyle>
            <a:lvl1pPr>
              <a:defRPr/>
            </a:lvl1pPr>
          </a:lstStyle>
          <a:p>
            <a:pPr>
              <a:defRPr/>
            </a:pPr>
            <a:endParaRPr lang="fr-FR"/>
          </a:p>
        </p:txBody>
      </p:sp>
      <p:sp>
        <p:nvSpPr>
          <p:cNvPr id="7" name="Rectangle 14"/>
          <p:cNvSpPr>
            <a:spLocks noGrp="1" noChangeArrowheads="1"/>
          </p:cNvSpPr>
          <p:nvPr>
            <p:ph type="sldNum" sz="quarter" idx="12"/>
          </p:nvPr>
        </p:nvSpPr>
        <p:spPr>
          <a:ln/>
        </p:spPr>
        <p:txBody>
          <a:bodyPr/>
          <a:lstStyle>
            <a:lvl1pPr>
              <a:defRPr/>
            </a:lvl1pPr>
          </a:lstStyle>
          <a:p>
            <a:pPr>
              <a:defRPr/>
            </a:pPr>
            <a:fld id="{34665F08-C173-48DE-ABAF-F562F35F363F}"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2"/>
          <p:cNvSpPr>
            <a:spLocks noGrp="1" noChangeArrowheads="1"/>
          </p:cNvSpPr>
          <p:nvPr>
            <p:ph type="dt" sz="half" idx="10"/>
          </p:nvPr>
        </p:nvSpPr>
        <p:spPr>
          <a:ln/>
        </p:spPr>
        <p:txBody>
          <a:bodyPr/>
          <a:lstStyle>
            <a:lvl1pPr>
              <a:defRPr/>
            </a:lvl1pPr>
          </a:lstStyle>
          <a:p>
            <a:pPr>
              <a:defRPr/>
            </a:pPr>
            <a:endParaRPr lang="fr-FR"/>
          </a:p>
        </p:txBody>
      </p:sp>
      <p:sp>
        <p:nvSpPr>
          <p:cNvPr id="8" name="Rectangle 13"/>
          <p:cNvSpPr>
            <a:spLocks noGrp="1" noChangeArrowheads="1"/>
          </p:cNvSpPr>
          <p:nvPr>
            <p:ph type="ftr" sz="quarter" idx="11"/>
          </p:nvPr>
        </p:nvSpPr>
        <p:spPr>
          <a:ln/>
        </p:spPr>
        <p:txBody>
          <a:bodyPr/>
          <a:lstStyle>
            <a:lvl1pPr>
              <a:defRPr/>
            </a:lvl1pPr>
          </a:lstStyle>
          <a:p>
            <a:pPr>
              <a:defRPr/>
            </a:pPr>
            <a:endParaRPr lang="fr-FR"/>
          </a:p>
        </p:txBody>
      </p:sp>
      <p:sp>
        <p:nvSpPr>
          <p:cNvPr id="9" name="Rectangle 14"/>
          <p:cNvSpPr>
            <a:spLocks noGrp="1" noChangeArrowheads="1"/>
          </p:cNvSpPr>
          <p:nvPr>
            <p:ph type="sldNum" sz="quarter" idx="12"/>
          </p:nvPr>
        </p:nvSpPr>
        <p:spPr>
          <a:ln/>
        </p:spPr>
        <p:txBody>
          <a:bodyPr/>
          <a:lstStyle>
            <a:lvl1pPr>
              <a:defRPr/>
            </a:lvl1pPr>
          </a:lstStyle>
          <a:p>
            <a:pPr>
              <a:defRPr/>
            </a:pPr>
            <a:fld id="{E9BC1723-1D09-4EBB-A75C-990BCCCEBA1D}"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2"/>
          <p:cNvSpPr>
            <a:spLocks noGrp="1" noChangeArrowheads="1"/>
          </p:cNvSpPr>
          <p:nvPr>
            <p:ph type="dt" sz="half" idx="10"/>
          </p:nvPr>
        </p:nvSpPr>
        <p:spPr>
          <a:ln/>
        </p:spPr>
        <p:txBody>
          <a:bodyPr/>
          <a:lstStyle>
            <a:lvl1pPr>
              <a:defRPr/>
            </a:lvl1pPr>
          </a:lstStyle>
          <a:p>
            <a:pPr>
              <a:defRPr/>
            </a:pPr>
            <a:endParaRPr lang="fr-FR"/>
          </a:p>
        </p:txBody>
      </p:sp>
      <p:sp>
        <p:nvSpPr>
          <p:cNvPr id="4" name="Rectangle 13"/>
          <p:cNvSpPr>
            <a:spLocks noGrp="1" noChangeArrowheads="1"/>
          </p:cNvSpPr>
          <p:nvPr>
            <p:ph type="ftr" sz="quarter" idx="11"/>
          </p:nvPr>
        </p:nvSpPr>
        <p:spPr>
          <a:ln/>
        </p:spPr>
        <p:txBody>
          <a:bodyPr/>
          <a:lstStyle>
            <a:lvl1pPr>
              <a:defRPr/>
            </a:lvl1pPr>
          </a:lstStyle>
          <a:p>
            <a:pPr>
              <a:defRPr/>
            </a:pPr>
            <a:endParaRPr lang="fr-FR"/>
          </a:p>
        </p:txBody>
      </p:sp>
      <p:sp>
        <p:nvSpPr>
          <p:cNvPr id="5" name="Rectangle 14"/>
          <p:cNvSpPr>
            <a:spLocks noGrp="1" noChangeArrowheads="1"/>
          </p:cNvSpPr>
          <p:nvPr>
            <p:ph type="sldNum" sz="quarter" idx="12"/>
          </p:nvPr>
        </p:nvSpPr>
        <p:spPr>
          <a:ln/>
        </p:spPr>
        <p:txBody>
          <a:bodyPr/>
          <a:lstStyle>
            <a:lvl1pPr>
              <a:defRPr/>
            </a:lvl1pPr>
          </a:lstStyle>
          <a:p>
            <a:pPr>
              <a:defRPr/>
            </a:pPr>
            <a:fld id="{CF4F1612-3936-48AC-A25E-FCCB6A66E7A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fr-FR"/>
          </a:p>
        </p:txBody>
      </p:sp>
      <p:sp>
        <p:nvSpPr>
          <p:cNvPr id="3" name="Rectangle 13"/>
          <p:cNvSpPr>
            <a:spLocks noGrp="1" noChangeArrowheads="1"/>
          </p:cNvSpPr>
          <p:nvPr>
            <p:ph type="ftr" sz="quarter" idx="11"/>
          </p:nvPr>
        </p:nvSpPr>
        <p:spPr>
          <a:ln/>
        </p:spPr>
        <p:txBody>
          <a:bodyPr/>
          <a:lstStyle>
            <a:lvl1pPr>
              <a:defRPr/>
            </a:lvl1pPr>
          </a:lstStyle>
          <a:p>
            <a:pPr>
              <a:defRPr/>
            </a:pPr>
            <a:endParaRPr lang="fr-FR"/>
          </a:p>
        </p:txBody>
      </p:sp>
      <p:sp>
        <p:nvSpPr>
          <p:cNvPr id="4" name="Rectangle 14"/>
          <p:cNvSpPr>
            <a:spLocks noGrp="1" noChangeArrowheads="1"/>
          </p:cNvSpPr>
          <p:nvPr>
            <p:ph type="sldNum" sz="quarter" idx="12"/>
          </p:nvPr>
        </p:nvSpPr>
        <p:spPr>
          <a:ln/>
        </p:spPr>
        <p:txBody>
          <a:bodyPr/>
          <a:lstStyle>
            <a:lvl1pPr>
              <a:defRPr/>
            </a:lvl1pPr>
          </a:lstStyle>
          <a:p>
            <a:pPr>
              <a:defRPr/>
            </a:pPr>
            <a:fld id="{982FA6A7-FF4D-45C1-AEED-11FBB89230A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dt" sz="half" idx="10"/>
          </p:nvPr>
        </p:nvSpPr>
        <p:spPr>
          <a:ln/>
        </p:spPr>
        <p:txBody>
          <a:bodyPr/>
          <a:lstStyle>
            <a:lvl1pPr>
              <a:defRPr/>
            </a:lvl1pPr>
          </a:lstStyle>
          <a:p>
            <a:pPr>
              <a:defRPr/>
            </a:pPr>
            <a:endParaRPr lang="fr-FR"/>
          </a:p>
        </p:txBody>
      </p:sp>
      <p:sp>
        <p:nvSpPr>
          <p:cNvPr id="6" name="Rectangle 13"/>
          <p:cNvSpPr>
            <a:spLocks noGrp="1" noChangeArrowheads="1"/>
          </p:cNvSpPr>
          <p:nvPr>
            <p:ph type="ftr" sz="quarter" idx="11"/>
          </p:nvPr>
        </p:nvSpPr>
        <p:spPr>
          <a:ln/>
        </p:spPr>
        <p:txBody>
          <a:bodyPr/>
          <a:lstStyle>
            <a:lvl1pPr>
              <a:defRPr/>
            </a:lvl1pPr>
          </a:lstStyle>
          <a:p>
            <a:pPr>
              <a:defRPr/>
            </a:pPr>
            <a:endParaRPr lang="fr-FR"/>
          </a:p>
        </p:txBody>
      </p:sp>
      <p:sp>
        <p:nvSpPr>
          <p:cNvPr id="7" name="Rectangle 14"/>
          <p:cNvSpPr>
            <a:spLocks noGrp="1" noChangeArrowheads="1"/>
          </p:cNvSpPr>
          <p:nvPr>
            <p:ph type="sldNum" sz="quarter" idx="12"/>
          </p:nvPr>
        </p:nvSpPr>
        <p:spPr>
          <a:ln/>
        </p:spPr>
        <p:txBody>
          <a:bodyPr/>
          <a:lstStyle>
            <a:lvl1pPr>
              <a:defRPr/>
            </a:lvl1pPr>
          </a:lstStyle>
          <a:p>
            <a:pPr>
              <a:defRPr/>
            </a:pPr>
            <a:fld id="{64BDA8F6-51D2-4F1C-B35F-778B411A29A0}"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dt" sz="half" idx="10"/>
          </p:nvPr>
        </p:nvSpPr>
        <p:spPr>
          <a:ln/>
        </p:spPr>
        <p:txBody>
          <a:bodyPr/>
          <a:lstStyle>
            <a:lvl1pPr>
              <a:defRPr/>
            </a:lvl1pPr>
          </a:lstStyle>
          <a:p>
            <a:pPr>
              <a:defRPr/>
            </a:pPr>
            <a:endParaRPr lang="fr-FR"/>
          </a:p>
        </p:txBody>
      </p:sp>
      <p:sp>
        <p:nvSpPr>
          <p:cNvPr id="6" name="Rectangle 13"/>
          <p:cNvSpPr>
            <a:spLocks noGrp="1" noChangeArrowheads="1"/>
          </p:cNvSpPr>
          <p:nvPr>
            <p:ph type="ftr" sz="quarter" idx="11"/>
          </p:nvPr>
        </p:nvSpPr>
        <p:spPr>
          <a:ln/>
        </p:spPr>
        <p:txBody>
          <a:bodyPr/>
          <a:lstStyle>
            <a:lvl1pPr>
              <a:defRPr/>
            </a:lvl1pPr>
          </a:lstStyle>
          <a:p>
            <a:pPr>
              <a:defRPr/>
            </a:pPr>
            <a:endParaRPr lang="fr-FR"/>
          </a:p>
        </p:txBody>
      </p:sp>
      <p:sp>
        <p:nvSpPr>
          <p:cNvPr id="7" name="Rectangle 14"/>
          <p:cNvSpPr>
            <a:spLocks noGrp="1" noChangeArrowheads="1"/>
          </p:cNvSpPr>
          <p:nvPr>
            <p:ph type="sldNum" sz="quarter" idx="12"/>
          </p:nvPr>
        </p:nvSpPr>
        <p:spPr>
          <a:ln/>
        </p:spPr>
        <p:txBody>
          <a:bodyPr/>
          <a:lstStyle>
            <a:lvl1pPr>
              <a:defRPr/>
            </a:lvl1pPr>
          </a:lstStyle>
          <a:p>
            <a:pPr>
              <a:defRPr/>
            </a:pPr>
            <a:fld id="{5FD903D7-3A5A-4FEF-B9FC-B7632360727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4403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p>
          </p:txBody>
        </p:sp>
        <p:sp>
          <p:nvSpPr>
            <p:cNvPr id="4403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fr-FR"/>
            </a:p>
          </p:txBody>
        </p:sp>
        <p:sp>
          <p:nvSpPr>
            <p:cNvPr id="4403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p>
          </p:txBody>
        </p:sp>
        <p:sp>
          <p:nvSpPr>
            <p:cNvPr id="4403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fr-FR"/>
            </a:p>
          </p:txBody>
        </p:sp>
        <p:sp>
          <p:nvSpPr>
            <p:cNvPr id="440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fr-FR"/>
            </a:p>
          </p:txBody>
        </p:sp>
        <p:sp>
          <p:nvSpPr>
            <p:cNvPr id="440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fr-FR"/>
            </a:p>
          </p:txBody>
        </p:sp>
        <p:sp>
          <p:nvSpPr>
            <p:cNvPr id="440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fr-FR"/>
            </a:p>
          </p:txBody>
        </p:sp>
      </p:grpSp>
      <p:sp>
        <p:nvSpPr>
          <p:cNvPr id="4404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fr-FR" smtClean="0"/>
              <a:t>Cliquez pour modifier le style du titre</a:t>
            </a:r>
          </a:p>
        </p:txBody>
      </p:sp>
      <p:sp>
        <p:nvSpPr>
          <p:cNvPr id="4404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404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a:defRPr/>
            </a:pPr>
            <a:endParaRPr lang="fr-FR"/>
          </a:p>
        </p:txBody>
      </p:sp>
      <p:sp>
        <p:nvSpPr>
          <p:cNvPr id="4404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a:defRPr/>
            </a:pPr>
            <a:endParaRPr lang="fr-FR"/>
          </a:p>
        </p:txBody>
      </p:sp>
      <p:sp>
        <p:nvSpPr>
          <p:cNvPr id="4404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a:defRPr/>
            </a:pPr>
            <a:fld id="{246E736E-CC20-4724-9F48-82C53E786C1F}" type="slidenum">
              <a:rPr lang="fr-FR"/>
              <a:pPr>
                <a:defRPr/>
              </a:pPr>
              <a:t>‹N°›</a:t>
            </a:fld>
            <a:endParaRPr lang="fr-FR"/>
          </a:p>
        </p:txBody>
      </p:sp>
    </p:spTree>
  </p:cSld>
  <p:clrMap bg1="dk2" tx1="lt1" bg2="dk1" tx2="lt2" accent1="accent1" accent2="accent2" accent3="accent3" accent4="accent4" accent5="accent5" accent6="accent6" hlink="hlink" folHlink="folHlink"/>
  <p:sldLayoutIdLst>
    <p:sldLayoutId id="2147484439"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228600"/>
            <a:ext cx="7543800" cy="5791200"/>
          </a:xfrm>
        </p:spPr>
        <p:txBody>
          <a:bodyPr/>
          <a:lstStyle/>
          <a:p>
            <a:pPr algn="ctr" eaLnBrk="1" hangingPunct="1">
              <a:buFont typeface="Wingdings" pitchFamily="2" charset="2"/>
              <a:buNone/>
              <a:defRPr/>
            </a:pPr>
            <a:r>
              <a:rPr lang="en-GB" sz="1200" dirty="0" err="1" smtClean="0"/>
              <a:t>Republique</a:t>
            </a:r>
            <a:r>
              <a:rPr lang="en-GB" sz="1200" dirty="0" smtClean="0"/>
              <a:t>  </a:t>
            </a:r>
            <a:r>
              <a:rPr lang="en-GB" sz="1200" dirty="0" err="1" smtClean="0"/>
              <a:t>algerienne</a:t>
            </a:r>
            <a:r>
              <a:rPr lang="en-GB" sz="1200" dirty="0" smtClean="0"/>
              <a:t> </a:t>
            </a:r>
            <a:r>
              <a:rPr lang="en-GB" sz="1200" dirty="0" err="1" smtClean="0"/>
              <a:t>democratique</a:t>
            </a:r>
            <a:r>
              <a:rPr lang="en-GB" sz="1200" dirty="0" smtClean="0"/>
              <a:t>  et </a:t>
            </a:r>
            <a:r>
              <a:rPr lang="en-GB" sz="1200" dirty="0" err="1" smtClean="0"/>
              <a:t>populaire</a:t>
            </a:r>
            <a:endParaRPr lang="en-GB" sz="1200" dirty="0" smtClean="0"/>
          </a:p>
          <a:p>
            <a:pPr algn="ctr" eaLnBrk="1" hangingPunct="1">
              <a:buFont typeface="Wingdings" pitchFamily="2" charset="2"/>
              <a:buNone/>
              <a:defRPr/>
            </a:pPr>
            <a:r>
              <a:rPr lang="en-GB" sz="1200" dirty="0" err="1" smtClean="0"/>
              <a:t>Ministere</a:t>
            </a:r>
            <a:r>
              <a:rPr lang="en-GB" sz="1200" dirty="0" smtClean="0"/>
              <a:t> de </a:t>
            </a:r>
            <a:r>
              <a:rPr lang="en-GB" sz="1200" dirty="0" err="1" smtClean="0"/>
              <a:t>l’enseignement</a:t>
            </a:r>
            <a:r>
              <a:rPr lang="en-GB" sz="1200" dirty="0" smtClean="0"/>
              <a:t>  </a:t>
            </a:r>
            <a:r>
              <a:rPr lang="en-GB" sz="1200" dirty="0" err="1" smtClean="0"/>
              <a:t>superieur</a:t>
            </a:r>
            <a:r>
              <a:rPr lang="en-GB" sz="1200" dirty="0" smtClean="0"/>
              <a:t> et de</a:t>
            </a:r>
          </a:p>
          <a:p>
            <a:pPr algn="ctr" eaLnBrk="1" hangingPunct="1">
              <a:buFont typeface="Wingdings" pitchFamily="2" charset="2"/>
              <a:buNone/>
              <a:defRPr/>
            </a:pPr>
            <a:r>
              <a:rPr lang="en-GB" sz="1200" dirty="0" smtClean="0"/>
              <a:t> la </a:t>
            </a:r>
            <a:r>
              <a:rPr lang="en-GB" sz="1200" dirty="0" err="1" smtClean="0"/>
              <a:t>recherche</a:t>
            </a:r>
            <a:r>
              <a:rPr lang="en-GB" sz="1200" dirty="0" smtClean="0"/>
              <a:t> </a:t>
            </a:r>
            <a:r>
              <a:rPr lang="en-GB" sz="1200" dirty="0" err="1" smtClean="0"/>
              <a:t>scientifique</a:t>
            </a:r>
            <a:endParaRPr lang="en-GB" sz="1200" dirty="0" smtClean="0"/>
          </a:p>
          <a:p>
            <a:pPr algn="ctr" eaLnBrk="1" hangingPunct="1">
              <a:buFont typeface="Wingdings" pitchFamily="2" charset="2"/>
              <a:buNone/>
              <a:defRPr/>
            </a:pPr>
            <a:r>
              <a:rPr lang="en-GB" sz="1200" dirty="0" err="1" smtClean="0"/>
              <a:t>Université</a:t>
            </a:r>
            <a:r>
              <a:rPr lang="en-GB" sz="1200" dirty="0" smtClean="0"/>
              <a:t> de 20 </a:t>
            </a:r>
            <a:r>
              <a:rPr lang="en-GB" sz="1200" dirty="0" err="1" smtClean="0"/>
              <a:t>aout</a:t>
            </a:r>
            <a:r>
              <a:rPr lang="en-GB" sz="1200" dirty="0" smtClean="0"/>
              <a:t> 1955 SKIKDA</a:t>
            </a:r>
          </a:p>
          <a:p>
            <a:pPr algn="ctr" eaLnBrk="1" hangingPunct="1">
              <a:buFont typeface="Wingdings" pitchFamily="2" charset="2"/>
              <a:buNone/>
              <a:defRPr/>
            </a:pPr>
            <a:endParaRPr lang="fr-FR" sz="3600" dirty="0" smtClean="0">
              <a:solidFill>
                <a:schemeClr val="accent1">
                  <a:lumMod val="75000"/>
                </a:schemeClr>
              </a:solidFill>
              <a:effectLst>
                <a:outerShdw blurRad="38100" dist="38100" dir="2700000" algn="tl">
                  <a:srgbClr val="FFFFFF"/>
                </a:outerShdw>
              </a:effectLst>
              <a:latin typeface="+mj-lt"/>
            </a:endParaRPr>
          </a:p>
          <a:p>
            <a:pPr eaLnBrk="1" hangingPunct="1">
              <a:buFont typeface="Wingdings"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algn="ctr" eaLnBrk="1" hangingPunct="1">
              <a:buFont typeface="Wingdings" pitchFamily="2" charset="2"/>
              <a:buNone/>
              <a:defRPr/>
            </a:pPr>
            <a:r>
              <a:rPr lang="en-US" sz="2800" dirty="0" smtClean="0">
                <a:solidFill>
                  <a:schemeClr val="bg2">
                    <a:lumMod val="60000"/>
                    <a:lumOff val="40000"/>
                  </a:schemeClr>
                </a:solidFill>
              </a:rPr>
              <a:t>Lecture 1: </a:t>
            </a:r>
          </a:p>
          <a:p>
            <a:pPr algn="ctr" eaLnBrk="1" hangingPunct="1">
              <a:buFont typeface="Wingdings" pitchFamily="2" charset="2"/>
              <a:buNone/>
              <a:defRPr/>
            </a:pPr>
            <a:r>
              <a:rPr lang="en-US" sz="2800" dirty="0" smtClean="0">
                <a:solidFill>
                  <a:schemeClr val="bg2">
                    <a:lumMod val="60000"/>
                    <a:lumOff val="40000"/>
                  </a:schemeClr>
                </a:solidFill>
              </a:rPr>
              <a:t>The Age of Reason</a:t>
            </a:r>
            <a:endParaRPr lang="fr-FR" sz="2800" dirty="0" smtClean="0">
              <a:solidFill>
                <a:schemeClr val="bg2">
                  <a:lumMod val="60000"/>
                  <a:lumOff val="40000"/>
                </a:schemeClr>
              </a:solidFill>
              <a:effectLst>
                <a:outerShdw blurRad="38100" dist="38100" dir="2700000" algn="tl">
                  <a:srgbClr val="FFFFFF"/>
                </a:outerShdw>
              </a:effectLst>
              <a:latin typeface="Edwardian Script ITC" pitchFamily="66" charset="0"/>
            </a:endParaRPr>
          </a:p>
          <a:p>
            <a:pPr eaLnBrk="1" hangingPunct="1">
              <a:buFont typeface="Wingdings"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itchFamily="2" charset="2"/>
              <a:buNone/>
              <a:defRPr/>
            </a:pPr>
            <a:endParaRPr lang="en-US" sz="1400" dirty="0" smtClean="0">
              <a:latin typeface="Times New Roman" pitchFamily="18" charset="0"/>
              <a:cs typeface="Times New Roman" pitchFamily="18" charset="0"/>
            </a:endParaRPr>
          </a:p>
          <a:p>
            <a:pPr eaLnBrk="1" hangingPunct="1">
              <a:buFont typeface="Wingdings" pitchFamily="2" charset="2"/>
              <a:buNone/>
              <a:defRPr/>
            </a:pPr>
            <a:endParaRPr lang="en-US" sz="1400" dirty="0" smtClean="0">
              <a:latin typeface="Times New Roman" pitchFamily="18" charset="0"/>
              <a:cs typeface="Times New Roman" pitchFamily="18" charset="0"/>
            </a:endParaRPr>
          </a:p>
          <a:p>
            <a:pPr eaLnBrk="1" hangingPunct="1">
              <a:buFont typeface="Wingdings" pitchFamily="2" charset="2"/>
              <a:buNone/>
              <a:defRPr/>
            </a:pPr>
            <a:endParaRPr lang="fr-FR" sz="1400" dirty="0" smtClean="0">
              <a:latin typeface="Times New Roman" pitchFamily="18" charset="0"/>
              <a:cs typeface="Times New Roman" pitchFamily="18" charset="0"/>
            </a:endParaRPr>
          </a:p>
          <a:p>
            <a:pPr eaLnBrk="1" hangingPunct="1">
              <a:buFont typeface="Wingdings" pitchFamily="2" charset="2"/>
              <a:buNone/>
              <a:defRPr/>
            </a:pPr>
            <a:endParaRPr lang="fr-FR" sz="1400" dirty="0" smtClean="0">
              <a:latin typeface="Times New Roman" pitchFamily="18" charset="0"/>
              <a:cs typeface="Times New Roman" pitchFamily="18" charset="0"/>
            </a:endParaRPr>
          </a:p>
          <a:p>
            <a:pPr eaLnBrk="1" hangingPunct="1">
              <a:buFont typeface="Wingdings" pitchFamily="2" charset="2"/>
              <a:buNone/>
              <a:defRPr/>
            </a:pPr>
            <a:r>
              <a:rPr lang="fr-FR" sz="1600" dirty="0" smtClean="0">
                <a:latin typeface="Times New Roman" pitchFamily="18" charset="0"/>
                <a:cs typeface="Times New Roman" pitchFamily="18" charset="0"/>
              </a:rPr>
              <a:t> </a:t>
            </a:r>
            <a:r>
              <a:rPr lang="fr-FR" sz="1800" b="1" dirty="0" smtClean="0">
                <a:latin typeface="Times New Roman" pitchFamily="18" charset="0"/>
                <a:cs typeface="Times New Roman" pitchFamily="18" charset="0"/>
              </a:rPr>
              <a:t>By:  Dr. </a:t>
            </a:r>
            <a:r>
              <a:rPr lang="fr-FR" sz="1800" b="1" dirty="0" err="1" smtClean="0">
                <a:latin typeface="Times New Roman" pitchFamily="18" charset="0"/>
                <a:cs typeface="Times New Roman" pitchFamily="18" charset="0"/>
              </a:rPr>
              <a:t>Messikh</a:t>
            </a:r>
            <a:r>
              <a:rPr lang="fr-FR" sz="1800" b="1" dirty="0" smtClean="0">
                <a:latin typeface="Times New Roman" pitchFamily="18" charset="0"/>
                <a:cs typeface="Times New Roman" pitchFamily="18" charset="0"/>
              </a:rPr>
              <a:t> </a:t>
            </a:r>
            <a:r>
              <a:rPr lang="fr-FR" sz="1800" b="1" dirty="0" err="1" smtClean="0">
                <a:latin typeface="Times New Roman" pitchFamily="18" charset="0"/>
                <a:cs typeface="Times New Roman" pitchFamily="18" charset="0"/>
              </a:rPr>
              <a:t>Djihed</a:t>
            </a:r>
            <a:endParaRPr lang="fr-FR" sz="1800" b="1" dirty="0" smtClean="0">
              <a:latin typeface="Times New Roman" pitchFamily="18" charset="0"/>
              <a:cs typeface="Times New Roman" pitchFamily="18" charset="0"/>
            </a:endParaRPr>
          </a:p>
          <a:p>
            <a:pPr eaLnBrk="1" hangingPunct="1">
              <a:buFont typeface="Wingdings" pitchFamily="2" charset="2"/>
              <a:buNone/>
              <a:defRPr/>
            </a:pPr>
            <a:r>
              <a:rPr lang="fr-FR" sz="1400" dirty="0" smtClean="0">
                <a:latin typeface="Times New Roman" pitchFamily="18" charset="0"/>
                <a:cs typeface="Times New Roman" pitchFamily="18" charset="0"/>
              </a:rPr>
              <a:t>                                                                            </a:t>
            </a:r>
          </a:p>
          <a:p>
            <a:pPr eaLnBrk="1" hangingPunct="1">
              <a:buFont typeface="Wingdings" pitchFamily="2" charset="2"/>
              <a:buNone/>
              <a:defRPr/>
            </a:pPr>
            <a:endParaRPr lang="fr-FR" sz="1400" dirty="0" smtClean="0">
              <a:latin typeface="Times New Roman" pitchFamily="18" charset="0"/>
              <a:cs typeface="Times New Roman" pitchFamily="18" charset="0"/>
            </a:endParaRPr>
          </a:p>
          <a:p>
            <a:pPr algn="ctr" eaLnBrk="1" hangingPunct="1">
              <a:buFont typeface="Wingdings" pitchFamily="2" charset="2"/>
              <a:buNone/>
              <a:defRPr/>
            </a:pPr>
            <a:r>
              <a:rPr lang="fr-FR" sz="1400" dirty="0" err="1" smtClean="0">
                <a:latin typeface="Times New Roman" pitchFamily="18" charset="0"/>
                <a:cs typeface="Times New Roman" pitchFamily="18" charset="0"/>
              </a:rPr>
              <a:t>October</a:t>
            </a:r>
            <a:r>
              <a:rPr lang="fr-FR" sz="1400" dirty="0" smtClean="0">
                <a:latin typeface="Times New Roman" pitchFamily="18" charset="0"/>
                <a:cs typeface="Times New Roman" pitchFamily="18" charset="0"/>
              </a:rPr>
              <a:t>, 2025</a:t>
            </a:r>
          </a:p>
        </p:txBody>
      </p:sp>
      <p:pic>
        <p:nvPicPr>
          <p:cNvPr id="3075" name="Image 2"/>
          <p:cNvPicPr>
            <a:picLocks noChangeAspect="1" noChangeArrowheads="1"/>
          </p:cNvPicPr>
          <p:nvPr/>
        </p:nvPicPr>
        <p:blipFill>
          <a:blip r:embed="rId2"/>
          <a:srcRect/>
          <a:stretch>
            <a:fillRect/>
          </a:stretch>
        </p:blipFill>
        <p:spPr bwMode="auto">
          <a:xfrm>
            <a:off x="762000" y="685800"/>
            <a:ext cx="1285875" cy="1058863"/>
          </a:xfrm>
          <a:prstGeom prst="rect">
            <a:avLst/>
          </a:prstGeom>
          <a:noFill/>
          <a:ln w="9525">
            <a:noFill/>
            <a:miter lim="800000"/>
            <a:headEnd/>
            <a:tailEnd/>
          </a:ln>
        </p:spPr>
      </p:pic>
      <p:pic>
        <p:nvPicPr>
          <p:cNvPr id="3076" name="Image 3"/>
          <p:cNvPicPr>
            <a:picLocks noChangeAspect="1" noChangeArrowheads="1"/>
          </p:cNvPicPr>
          <p:nvPr/>
        </p:nvPicPr>
        <p:blipFill>
          <a:blip r:embed="rId2"/>
          <a:srcRect/>
          <a:stretch>
            <a:fillRect/>
          </a:stretch>
        </p:blipFill>
        <p:spPr bwMode="auto">
          <a:xfrm>
            <a:off x="6781800" y="609600"/>
            <a:ext cx="1285875" cy="105886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123">
                                            <p:txEl>
                                              <p:pRg st="10" end="10"/>
                                            </p:txEl>
                                          </p:spTgt>
                                        </p:tgtEl>
                                        <p:attrNameLst>
                                          <p:attrName>style.visibility</p:attrName>
                                        </p:attrNameLst>
                                      </p:cBhvr>
                                      <p:to>
                                        <p:strVal val="visible"/>
                                      </p:to>
                                    </p:set>
                                    <p:anim calcmode="lin" valueType="num">
                                      <p:cBhvr>
                                        <p:cTn id="35" dur="500" fill="hold"/>
                                        <p:tgtEl>
                                          <p:spTgt spid="512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5123">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512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123">
                                            <p:txEl>
                                              <p:pRg st="11" end="11"/>
                                            </p:txEl>
                                          </p:spTgt>
                                        </p:tgtEl>
                                        <p:attrNameLst>
                                          <p:attrName>style.visibility</p:attrName>
                                        </p:attrNameLst>
                                      </p:cBhvr>
                                      <p:to>
                                        <p:strVal val="visible"/>
                                      </p:to>
                                    </p:set>
                                    <p:anim calcmode="lin" valueType="num">
                                      <p:cBhvr>
                                        <p:cTn id="42" dur="500" fill="hold"/>
                                        <p:tgtEl>
                                          <p:spTgt spid="5123">
                                            <p:txEl>
                                              <p:pRg st="11" end="11"/>
                                            </p:txEl>
                                          </p:spTgt>
                                        </p:tgtEl>
                                        <p:attrNameLst>
                                          <p:attrName>ppt_w</p:attrName>
                                        </p:attrNameLst>
                                      </p:cBhvr>
                                      <p:tavLst>
                                        <p:tav tm="0">
                                          <p:val>
                                            <p:fltVal val="0"/>
                                          </p:val>
                                        </p:tav>
                                        <p:tav tm="100000">
                                          <p:val>
                                            <p:strVal val="#ppt_w"/>
                                          </p:val>
                                        </p:tav>
                                      </p:tavLst>
                                    </p:anim>
                                    <p:anim calcmode="lin" valueType="num">
                                      <p:cBhvr>
                                        <p:cTn id="43" dur="500" fill="hold"/>
                                        <p:tgtEl>
                                          <p:spTgt spid="5123">
                                            <p:txEl>
                                              <p:pRg st="11" end="11"/>
                                            </p:txEl>
                                          </p:spTgt>
                                        </p:tgtEl>
                                        <p:attrNameLst>
                                          <p:attrName>ppt_h</p:attrName>
                                        </p:attrNameLst>
                                      </p:cBhvr>
                                      <p:tavLst>
                                        <p:tav tm="0">
                                          <p:val>
                                            <p:fltVal val="0"/>
                                          </p:val>
                                        </p:tav>
                                        <p:tav tm="100000">
                                          <p:val>
                                            <p:strVal val="#ppt_h"/>
                                          </p:val>
                                        </p:tav>
                                      </p:tavLst>
                                    </p:anim>
                                    <p:animEffect transition="in" filter="fade">
                                      <p:cBhvr>
                                        <p:cTn id="44" dur="500"/>
                                        <p:tgtEl>
                                          <p:spTgt spid="512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5123">
                                            <p:txEl>
                                              <p:pRg st="18" end="18"/>
                                            </p:txEl>
                                          </p:spTgt>
                                        </p:tgtEl>
                                        <p:attrNameLst>
                                          <p:attrName>style.visibility</p:attrName>
                                        </p:attrNameLst>
                                      </p:cBhvr>
                                      <p:to>
                                        <p:strVal val="visible"/>
                                      </p:to>
                                    </p:set>
                                    <p:anim calcmode="lin" valueType="num">
                                      <p:cBhvr>
                                        <p:cTn id="49" dur="500" fill="hold"/>
                                        <p:tgtEl>
                                          <p:spTgt spid="5123">
                                            <p:txEl>
                                              <p:pRg st="18" end="18"/>
                                            </p:txEl>
                                          </p:spTgt>
                                        </p:tgtEl>
                                        <p:attrNameLst>
                                          <p:attrName>ppt_w</p:attrName>
                                        </p:attrNameLst>
                                      </p:cBhvr>
                                      <p:tavLst>
                                        <p:tav tm="0">
                                          <p:val>
                                            <p:fltVal val="0"/>
                                          </p:val>
                                        </p:tav>
                                        <p:tav tm="100000">
                                          <p:val>
                                            <p:strVal val="#ppt_w"/>
                                          </p:val>
                                        </p:tav>
                                      </p:tavLst>
                                    </p:anim>
                                    <p:anim calcmode="lin" valueType="num">
                                      <p:cBhvr>
                                        <p:cTn id="50" dur="500" fill="hold"/>
                                        <p:tgtEl>
                                          <p:spTgt spid="5123">
                                            <p:txEl>
                                              <p:pRg st="18" end="18"/>
                                            </p:txEl>
                                          </p:spTgt>
                                        </p:tgtEl>
                                        <p:attrNameLst>
                                          <p:attrName>ppt_h</p:attrName>
                                        </p:attrNameLst>
                                      </p:cBhvr>
                                      <p:tavLst>
                                        <p:tav tm="0">
                                          <p:val>
                                            <p:fltVal val="0"/>
                                          </p:val>
                                        </p:tav>
                                        <p:tav tm="100000">
                                          <p:val>
                                            <p:strVal val="#ppt_h"/>
                                          </p:val>
                                        </p:tav>
                                      </p:tavLst>
                                    </p:anim>
                                    <p:animEffect transition="in" filter="fade">
                                      <p:cBhvr>
                                        <p:cTn id="51" dur="500"/>
                                        <p:tgtEl>
                                          <p:spTgt spid="5123">
                                            <p:txEl>
                                              <p:pRg st="18" end="1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5123">
                                            <p:txEl>
                                              <p:pRg st="19" end="19"/>
                                            </p:txEl>
                                          </p:spTgt>
                                        </p:tgtEl>
                                        <p:attrNameLst>
                                          <p:attrName>style.visibility</p:attrName>
                                        </p:attrNameLst>
                                      </p:cBhvr>
                                      <p:to>
                                        <p:strVal val="visible"/>
                                      </p:to>
                                    </p:set>
                                    <p:anim calcmode="lin" valueType="num">
                                      <p:cBhvr>
                                        <p:cTn id="56" dur="500" fill="hold"/>
                                        <p:tgtEl>
                                          <p:spTgt spid="5123">
                                            <p:txEl>
                                              <p:pRg st="19" end="19"/>
                                            </p:txEl>
                                          </p:spTgt>
                                        </p:tgtEl>
                                        <p:attrNameLst>
                                          <p:attrName>ppt_w</p:attrName>
                                        </p:attrNameLst>
                                      </p:cBhvr>
                                      <p:tavLst>
                                        <p:tav tm="0">
                                          <p:val>
                                            <p:fltVal val="0"/>
                                          </p:val>
                                        </p:tav>
                                        <p:tav tm="100000">
                                          <p:val>
                                            <p:strVal val="#ppt_w"/>
                                          </p:val>
                                        </p:tav>
                                      </p:tavLst>
                                    </p:anim>
                                    <p:anim calcmode="lin" valueType="num">
                                      <p:cBhvr>
                                        <p:cTn id="57" dur="500" fill="hold"/>
                                        <p:tgtEl>
                                          <p:spTgt spid="5123">
                                            <p:txEl>
                                              <p:pRg st="19" end="19"/>
                                            </p:txEl>
                                          </p:spTgt>
                                        </p:tgtEl>
                                        <p:attrNameLst>
                                          <p:attrName>ppt_h</p:attrName>
                                        </p:attrNameLst>
                                      </p:cBhvr>
                                      <p:tavLst>
                                        <p:tav tm="0">
                                          <p:val>
                                            <p:fltVal val="0"/>
                                          </p:val>
                                        </p:tav>
                                        <p:tav tm="100000">
                                          <p:val>
                                            <p:strVal val="#ppt_h"/>
                                          </p:val>
                                        </p:tav>
                                      </p:tavLst>
                                    </p:anim>
                                    <p:animEffect transition="in" filter="fade">
                                      <p:cBhvr>
                                        <p:cTn id="58" dur="500"/>
                                        <p:tgtEl>
                                          <p:spTgt spid="5123">
                                            <p:txEl>
                                              <p:pRg st="19" end="1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5123">
                                            <p:txEl>
                                              <p:pRg st="21" end="21"/>
                                            </p:txEl>
                                          </p:spTgt>
                                        </p:tgtEl>
                                        <p:attrNameLst>
                                          <p:attrName>style.visibility</p:attrName>
                                        </p:attrNameLst>
                                      </p:cBhvr>
                                      <p:to>
                                        <p:strVal val="visible"/>
                                      </p:to>
                                    </p:set>
                                    <p:anim calcmode="lin" valueType="num">
                                      <p:cBhvr>
                                        <p:cTn id="63" dur="500" fill="hold"/>
                                        <p:tgtEl>
                                          <p:spTgt spid="5123">
                                            <p:txEl>
                                              <p:pRg st="21" end="21"/>
                                            </p:txEl>
                                          </p:spTgt>
                                        </p:tgtEl>
                                        <p:attrNameLst>
                                          <p:attrName>ppt_w</p:attrName>
                                        </p:attrNameLst>
                                      </p:cBhvr>
                                      <p:tavLst>
                                        <p:tav tm="0">
                                          <p:val>
                                            <p:fltVal val="0"/>
                                          </p:val>
                                        </p:tav>
                                        <p:tav tm="100000">
                                          <p:val>
                                            <p:strVal val="#ppt_w"/>
                                          </p:val>
                                        </p:tav>
                                      </p:tavLst>
                                    </p:anim>
                                    <p:anim calcmode="lin" valueType="num">
                                      <p:cBhvr>
                                        <p:cTn id="64" dur="500" fill="hold"/>
                                        <p:tgtEl>
                                          <p:spTgt spid="5123">
                                            <p:txEl>
                                              <p:pRg st="21" end="21"/>
                                            </p:txEl>
                                          </p:spTgt>
                                        </p:tgtEl>
                                        <p:attrNameLst>
                                          <p:attrName>ppt_h</p:attrName>
                                        </p:attrNameLst>
                                      </p:cBhvr>
                                      <p:tavLst>
                                        <p:tav tm="0">
                                          <p:val>
                                            <p:fltVal val="0"/>
                                          </p:val>
                                        </p:tav>
                                        <p:tav tm="100000">
                                          <p:val>
                                            <p:strVal val="#ppt_h"/>
                                          </p:val>
                                        </p:tav>
                                      </p:tavLst>
                                    </p:anim>
                                    <p:animEffect transition="in" filter="fade">
                                      <p:cBhvr>
                                        <p:cTn id="65" dur="500"/>
                                        <p:tgtEl>
                                          <p:spTgt spid="512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Contemporary Era</a:t>
            </a:r>
            <a:endParaRPr 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r>
              <a:rPr lang="en-US" sz="2200" dirty="0" smtClean="0"/>
              <a:t>It starts by the end of WWII till today. It is marked by This period is characterized by significant global events, technological advancements, globalization, and major political and social shifts, including the Cold War, the rise of new nations, and social movements like civil rights and feminism. </a:t>
            </a:r>
            <a:endParaRPr lang="fr-FR" sz="2200" dirty="0"/>
          </a:p>
        </p:txBody>
      </p:sp>
      <p:pic>
        <p:nvPicPr>
          <p:cNvPr id="7" name="Espace réservé du contenu 6" descr="contemporary.jpg"/>
          <p:cNvPicPr>
            <a:picLocks noGrp="1" noChangeAspect="1"/>
          </p:cNvPicPr>
          <p:nvPr>
            <p:ph sz="half" idx="2"/>
          </p:nvPr>
        </p:nvPicPr>
        <p:blipFill>
          <a:blip r:embed="rId2"/>
          <a:stretch>
            <a:fillRect/>
          </a:stretch>
        </p:blipFill>
        <p:spPr>
          <a:xfrm>
            <a:off x="4648200" y="1447800"/>
            <a:ext cx="3810000" cy="4800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t>The Middle Ages vs. the Age of Reason</a:t>
            </a:r>
            <a:endParaRPr lang="fr-FR" sz="3200" dirty="0"/>
          </a:p>
          <a:p>
            <a:pPr algn="ctr">
              <a:defRPr/>
            </a:pPr>
            <a:endParaRPr lang="fr-FR" sz="3200" b="1"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graphicFrame>
        <p:nvGraphicFramePr>
          <p:cNvPr id="5" name="Espace réservé du contenu 4"/>
          <p:cNvGraphicFramePr>
            <a:graphicFrameLocks noGrp="1"/>
          </p:cNvGraphicFramePr>
          <p:nvPr>
            <p:ph idx="1"/>
          </p:nvPr>
        </p:nvGraphicFramePr>
        <p:xfrm>
          <a:off x="457200" y="304800"/>
          <a:ext cx="8229600" cy="5943600"/>
        </p:xfrm>
        <a:graphic>
          <a:graphicData uri="http://schemas.openxmlformats.org/drawingml/2006/table">
            <a:tbl>
              <a:tblPr firstRow="1" bandRow="1">
                <a:tableStyleId>{5C22544A-7EE6-4342-B048-85BDC9FD1C3A}</a:tableStyleId>
              </a:tblPr>
              <a:tblGrid>
                <a:gridCol w="4114800"/>
                <a:gridCol w="4114800"/>
              </a:tblGrid>
              <a:tr h="1181559">
                <a:tc>
                  <a:txBody>
                    <a:bodyPr/>
                    <a:lstStyle/>
                    <a:p>
                      <a:pPr algn="ctr"/>
                      <a:r>
                        <a:rPr lang="en-US" dirty="0" smtClean="0"/>
                        <a:t>The</a:t>
                      </a:r>
                      <a:r>
                        <a:rPr lang="en-US" baseline="0" dirty="0" smtClean="0"/>
                        <a:t> Middle Ages </a:t>
                      </a:r>
                      <a:endParaRPr lang="fr-FR" dirty="0"/>
                    </a:p>
                  </a:txBody>
                  <a:tcPr/>
                </a:tc>
                <a:tc>
                  <a:txBody>
                    <a:bodyPr/>
                    <a:lstStyle/>
                    <a:p>
                      <a:pPr algn="ctr"/>
                      <a:r>
                        <a:rPr lang="en-US" dirty="0" smtClean="0"/>
                        <a:t>The Age of Reason</a:t>
                      </a:r>
                      <a:endParaRPr lang="fr-FR" dirty="0"/>
                    </a:p>
                  </a:txBody>
                  <a:tcPr/>
                </a:tc>
              </a:tr>
              <a:tr h="4762041">
                <a:tc>
                  <a:txBody>
                    <a:bodyPr/>
                    <a:lstStyle/>
                    <a:p>
                      <a:r>
                        <a:rPr lang="en-US" dirty="0" smtClean="0">
                          <a:solidFill>
                            <a:srgbClr val="FF0000"/>
                          </a:solidFill>
                        </a:rPr>
                        <a:t>Period</a:t>
                      </a:r>
                      <a:r>
                        <a:rPr lang="en-US" baseline="0" dirty="0" smtClean="0">
                          <a:solidFill>
                            <a:srgbClr val="FF0000"/>
                          </a:solidFill>
                        </a:rPr>
                        <a:t> of time:  </a:t>
                      </a:r>
                      <a:r>
                        <a:rPr lang="en-US" baseline="0" dirty="0" err="1" smtClean="0"/>
                        <a:t>5</a:t>
                      </a:r>
                      <a:r>
                        <a:rPr lang="en-US" baseline="30000" dirty="0" err="1" smtClean="0"/>
                        <a:t>th</a:t>
                      </a:r>
                      <a:r>
                        <a:rPr lang="en-US" baseline="0" dirty="0" err="1" smtClean="0"/>
                        <a:t>-15</a:t>
                      </a:r>
                      <a:r>
                        <a:rPr lang="en-US" baseline="30000" dirty="0" err="1" smtClean="0"/>
                        <a:t>th</a:t>
                      </a:r>
                      <a:r>
                        <a:rPr lang="en-US" baseline="0" dirty="0" smtClean="0"/>
                        <a:t> century</a:t>
                      </a:r>
                    </a:p>
                    <a:p>
                      <a:endParaRPr lang="en-US" baseline="0" dirty="0" smtClean="0"/>
                    </a:p>
                    <a:p>
                      <a:r>
                        <a:rPr lang="en-US" baseline="0" dirty="0" smtClean="0">
                          <a:solidFill>
                            <a:srgbClr val="FF0000"/>
                          </a:solidFill>
                        </a:rPr>
                        <a:t>Political structure: </a:t>
                      </a:r>
                      <a:r>
                        <a:rPr lang="en-US" baseline="0" dirty="0" smtClean="0"/>
                        <a:t>Spread of Absolute Monarchies, Feudalism. </a:t>
                      </a:r>
                    </a:p>
                    <a:p>
                      <a:endParaRPr lang="en-US" baseline="0" dirty="0" smtClean="0"/>
                    </a:p>
                    <a:p>
                      <a:r>
                        <a:rPr lang="en-US" baseline="0" dirty="0" smtClean="0">
                          <a:solidFill>
                            <a:srgbClr val="FF0000"/>
                          </a:solidFill>
                        </a:rPr>
                        <a:t>Social Structure: </a:t>
                      </a:r>
                      <a:r>
                        <a:rPr lang="en-US" baseline="0" dirty="0" smtClean="0"/>
                        <a:t>the three estates system: the clergy, the nobility, and commoners.</a:t>
                      </a:r>
                    </a:p>
                    <a:p>
                      <a:endParaRPr lang="en-US" baseline="0" dirty="0" smtClean="0"/>
                    </a:p>
                    <a:p>
                      <a:r>
                        <a:rPr lang="en-US" baseline="0" dirty="0" smtClean="0">
                          <a:solidFill>
                            <a:srgbClr val="FF0000"/>
                          </a:solidFill>
                        </a:rPr>
                        <a:t>Religious Beliefs</a:t>
                      </a:r>
                      <a:r>
                        <a:rPr lang="en-US" baseline="0" dirty="0" smtClean="0"/>
                        <a:t>: Domination of the Roman Catholic Church, and dogmatic thinking. </a:t>
                      </a:r>
                    </a:p>
                    <a:p>
                      <a:endParaRPr lang="en-US" baseline="0" dirty="0" smtClean="0"/>
                    </a:p>
                    <a:p>
                      <a:r>
                        <a:rPr lang="en-US" baseline="0" dirty="0" smtClean="0">
                          <a:solidFill>
                            <a:srgbClr val="FF0000"/>
                          </a:solidFill>
                        </a:rPr>
                        <a:t>Intellectual Focus: </a:t>
                      </a:r>
                      <a:r>
                        <a:rPr lang="en-US" baseline="0" dirty="0" smtClean="0">
                          <a:solidFill>
                            <a:schemeClr val="bg2"/>
                          </a:solidFill>
                        </a:rPr>
                        <a:t>Religious scholarship and monastic preservation</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17</a:t>
                      </a:r>
                      <a:r>
                        <a:rPr lang="en-US" baseline="30000" dirty="0" smtClean="0"/>
                        <a:t>th</a:t>
                      </a:r>
                      <a:r>
                        <a:rPr lang="en-US" baseline="0" dirty="0" smtClean="0"/>
                        <a:t> to the 18</a:t>
                      </a:r>
                      <a:r>
                        <a:rPr lang="en-US" baseline="30000" dirty="0" smtClean="0"/>
                        <a:t>th</a:t>
                      </a:r>
                      <a:r>
                        <a:rPr lang="en-US" baseline="0" dirty="0" smtClean="0"/>
                        <a:t> centuries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Democracy, Social Contract, individual rights, government accountability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Emphasizes individual rights and equality (though it was not easily 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Deism, secularism, and atheism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Logic, questioning everything (especially traditional authority), scientific inventions, and geographical explorations</a:t>
                      </a:r>
                      <a:endParaRPr lang="fr-FR" dirty="0" smtClean="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Roots of Enlightenment</a:t>
            </a:r>
            <a:endParaRPr lang="fr-FR" dirty="0">
              <a:solidFill>
                <a:schemeClr val="bg2">
                  <a:lumMod val="60000"/>
                  <a:lumOff val="40000"/>
                </a:schemeClr>
              </a:solidFill>
            </a:endParaRPr>
          </a:p>
        </p:txBody>
      </p:sp>
      <p:sp>
        <p:nvSpPr>
          <p:cNvPr id="3" name="Espace réservé du contenu 2"/>
          <p:cNvSpPr>
            <a:spLocks noGrp="1"/>
          </p:cNvSpPr>
          <p:nvPr>
            <p:ph idx="1"/>
          </p:nvPr>
        </p:nvSpPr>
        <p:spPr/>
        <p:txBody>
          <a:bodyPr/>
          <a:lstStyle/>
          <a:p>
            <a:pPr>
              <a:buNone/>
            </a:pPr>
            <a:endParaRPr lang="en-US" sz="2800" dirty="0" smtClean="0"/>
          </a:p>
          <a:p>
            <a:pPr>
              <a:buNone/>
            </a:pPr>
            <a:endParaRPr lang="en-US" sz="2800" dirty="0" smtClean="0"/>
          </a:p>
          <a:p>
            <a:pPr>
              <a:buNone/>
            </a:pPr>
            <a:r>
              <a:rPr lang="en-US" sz="2800" dirty="0" smtClean="0"/>
              <a:t>   The Age of Reason is almost an extension to the Renaissance (1400-1700) which emerged in Italy (exactly in Florence) with the rise of </a:t>
            </a:r>
            <a:r>
              <a:rPr lang="en-US" sz="2800" dirty="0" smtClean="0">
                <a:solidFill>
                  <a:srgbClr val="FFC000"/>
                </a:solidFill>
              </a:rPr>
              <a:t>Humanism </a:t>
            </a:r>
            <a:r>
              <a:rPr lang="en-US" sz="2800" dirty="0" smtClean="0"/>
              <a:t>and </a:t>
            </a:r>
            <a:r>
              <a:rPr lang="en-US" sz="2800" dirty="0" smtClean="0">
                <a:solidFill>
                  <a:srgbClr val="FFC000"/>
                </a:solidFill>
              </a:rPr>
              <a:t>philosophical Naturalism</a:t>
            </a:r>
            <a:r>
              <a:rPr lang="en-US" sz="2800" dirty="0" smtClean="0"/>
              <a:t>. </a:t>
            </a:r>
            <a:endParaRPr lang="fr-F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dirty="0"/>
          </a:p>
        </p:txBody>
      </p:sp>
      <p:sp>
        <p:nvSpPr>
          <p:cNvPr id="3" name="Espace réservé du contenu 2"/>
          <p:cNvSpPr>
            <a:spLocks noGrp="1"/>
          </p:cNvSpPr>
          <p:nvPr>
            <p:ph idx="1"/>
          </p:nvPr>
        </p:nvSpPr>
        <p:spPr/>
        <p:txBody>
          <a:bodyPr/>
          <a:lstStyle/>
          <a:p>
            <a:pPr>
              <a:defRPr/>
            </a:pPr>
            <a:endParaRPr lang="fr-FR" dirty="0" smtClean="0"/>
          </a:p>
          <a:p>
            <a:pPr>
              <a:buFont typeface="Wingdings"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err="1" smtClean="0"/>
              <a:t>Humanism</a:t>
            </a:r>
            <a:r>
              <a:rPr lang="fr-FR" sz="3200" b="1" dirty="0" smtClean="0"/>
              <a:t> and </a:t>
            </a:r>
            <a:r>
              <a:rPr lang="fr-FR" sz="3200" b="1" dirty="0" err="1" smtClean="0"/>
              <a:t>its</a:t>
            </a:r>
            <a:r>
              <a:rPr lang="fr-FR" sz="3200" b="1" dirty="0" smtClean="0"/>
              <a:t> Contribution to the Age of </a:t>
            </a:r>
            <a:r>
              <a:rPr lang="fr-FR" sz="3200" b="1" dirty="0" err="1" smtClean="0"/>
              <a:t>Reason</a:t>
            </a:r>
            <a:endParaRPr lang="fr-FR" sz="3200" dirty="0"/>
          </a:p>
          <a:p>
            <a:pPr algn="ctr">
              <a:defRPr/>
            </a:pPr>
            <a:endParaRPr lang="fr-FR" sz="3200" b="1"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Humanism</a:t>
            </a:r>
            <a:endParaRPr lang="fr-FR" dirty="0">
              <a:solidFill>
                <a:schemeClr val="bg2">
                  <a:lumMod val="60000"/>
                  <a:lumOff val="40000"/>
                </a:schemeClr>
              </a:solidFill>
            </a:endParaRPr>
          </a:p>
        </p:txBody>
      </p:sp>
      <p:sp>
        <p:nvSpPr>
          <p:cNvPr id="3" name="Espace réservé du contenu 2"/>
          <p:cNvSpPr>
            <a:spLocks noGrp="1"/>
          </p:cNvSpPr>
          <p:nvPr>
            <p:ph idx="1"/>
          </p:nvPr>
        </p:nvSpPr>
        <p:spPr/>
        <p:txBody>
          <a:bodyPr/>
          <a:lstStyle/>
          <a:p>
            <a:r>
              <a:rPr lang="en-US" sz="2200" dirty="0" smtClean="0"/>
              <a:t>Humanism can be defined both as a philosophy and as a movement.</a:t>
            </a:r>
          </a:p>
          <a:p>
            <a:pPr algn="just"/>
            <a:r>
              <a:rPr lang="en-US" sz="2200" dirty="0" smtClean="0"/>
              <a:t>From a philosophical perspective, Humanism is a </a:t>
            </a:r>
            <a:r>
              <a:rPr lang="en-US" sz="2200" dirty="0" smtClean="0">
                <a:solidFill>
                  <a:srgbClr val="FFC000"/>
                </a:solidFill>
              </a:rPr>
              <a:t>progressive philosoph</a:t>
            </a:r>
            <a:r>
              <a:rPr lang="en-US" sz="2200" dirty="0" smtClean="0"/>
              <a:t>y, without supernatural beliefs. It </a:t>
            </a:r>
            <a:r>
              <a:rPr lang="en-US" sz="2400" dirty="0" smtClean="0"/>
              <a:t>affirms our ability and responsibility to lead ethical lives of personal fulfillment. is a </a:t>
            </a:r>
            <a:r>
              <a:rPr lang="en-US" sz="2400" dirty="0" smtClean="0">
                <a:solidFill>
                  <a:srgbClr val="FFC000"/>
                </a:solidFill>
              </a:rPr>
              <a:t>rational philosophy </a:t>
            </a:r>
            <a:r>
              <a:rPr lang="en-US" sz="2400" dirty="0" smtClean="0"/>
              <a:t>informed by science, inspired by art, and motivated by compassion. Affirming the dignity of each human being, it supports the maximization of individual liberty and opportunity consonant with social and planetary responsibility. It advocates the extension of participatory democracy and the expansion of the open society, standing for human rights and social justice. Free of supernaturalism, it recognizes human beings as a part of nature. </a:t>
            </a:r>
            <a:r>
              <a:rPr lang="en-US" sz="2200" dirty="0" smtClean="0"/>
              <a:t> </a:t>
            </a:r>
            <a:endParaRPr lang="fr-F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en-US" sz="2200" dirty="0" smtClean="0"/>
              <a:t>Humanism is an </a:t>
            </a:r>
            <a:r>
              <a:rPr lang="en-US" sz="2200" dirty="0" smtClean="0">
                <a:solidFill>
                  <a:srgbClr val="FFC000"/>
                </a:solidFill>
              </a:rPr>
              <a:t>intellectual and cultural movement </a:t>
            </a:r>
            <a:r>
              <a:rPr lang="en-US" sz="2400" dirty="0" smtClean="0"/>
              <a:t> primarily identified with the European Renaissance, that shifted focus from purely religious matters to human potential, reason, and the study of classical antiquity. It emerged in </a:t>
            </a:r>
            <a:r>
              <a:rPr lang="en-US" sz="2400" dirty="0" smtClean="0">
                <a:solidFill>
                  <a:srgbClr val="FFC000"/>
                </a:solidFill>
              </a:rPr>
              <a:t>Italy</a:t>
            </a:r>
            <a:r>
              <a:rPr lang="en-US" sz="2400" dirty="0" smtClean="0"/>
              <a:t> in the </a:t>
            </a:r>
            <a:r>
              <a:rPr lang="en-US" sz="2400" dirty="0" smtClean="0">
                <a:solidFill>
                  <a:srgbClr val="FFC000"/>
                </a:solidFill>
              </a:rPr>
              <a:t>14th</a:t>
            </a:r>
            <a:r>
              <a:rPr lang="en-US" sz="2400" dirty="0" smtClean="0"/>
              <a:t> century, matured in the 15th century, and spread to the rest of Europe from the mid-15th century onwards. The movement's influence was prominent from the mid-14th to mid-17th centuries. The movement originated in Italy and later spread throughout Europe, with key centers of activity including Germany, Holland, and England. It emphasizes human well-being, ethics based on reason and responsibility, and a belief in human agency to create meaning and purpose in this life.</a:t>
            </a:r>
            <a:endParaRPr lang="fr-FR"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Core Principles and Ideas of Humanism</a:t>
            </a:r>
            <a:endParaRPr lang="fr-FR" dirty="0">
              <a:solidFill>
                <a:schemeClr val="bg2">
                  <a:lumMod val="60000"/>
                  <a:lumOff val="40000"/>
                </a:schemeClr>
              </a:solidFill>
            </a:endParaRPr>
          </a:p>
        </p:txBody>
      </p:sp>
      <p:sp>
        <p:nvSpPr>
          <p:cNvPr id="3" name="Espace réservé du contenu 2"/>
          <p:cNvSpPr>
            <a:spLocks noGrp="1"/>
          </p:cNvSpPr>
          <p:nvPr>
            <p:ph idx="1"/>
          </p:nvPr>
        </p:nvSpPr>
        <p:spPr/>
        <p:txBody>
          <a:bodyPr/>
          <a:lstStyle/>
          <a:p>
            <a:pPr marL="457200" indent="-457200">
              <a:buAutoNum type="arabicPeriod"/>
            </a:pPr>
            <a:r>
              <a:rPr lang="en-US" sz="2200" dirty="0" smtClean="0">
                <a:solidFill>
                  <a:srgbClr val="FFC000"/>
                </a:solidFill>
              </a:rPr>
              <a:t>Individualism and Human Dignity</a:t>
            </a:r>
            <a:r>
              <a:rPr lang="en-US" sz="2200" dirty="0" smtClean="0"/>
              <a:t>: </a:t>
            </a:r>
            <a:r>
              <a:rPr lang="en-US" sz="2400" dirty="0" smtClean="0"/>
              <a:t>emphasized the autonomy, creativity, and intrinsic worth of each person. It rejected the medieval emphasis on collective identity and submission to divine or social hierarchies, arguing instead for the potential and agency of individuals to shape their own destinies.</a:t>
            </a:r>
          </a:p>
          <a:p>
            <a:pPr marL="457200" indent="-457200">
              <a:buAutoNum type="arabicPeriod"/>
            </a:pPr>
            <a:r>
              <a:rPr lang="en-US" sz="2200" dirty="0" smtClean="0">
                <a:solidFill>
                  <a:srgbClr val="FFC000"/>
                </a:solidFill>
              </a:rPr>
              <a:t>Freedom: </a:t>
            </a:r>
            <a:r>
              <a:rPr lang="en-US" sz="2200" dirty="0" smtClean="0"/>
              <a:t>Freedom is a key principle of humanism, intimately connected to its emphasis on individual dignity, reason, and self-determination. In Renaissance humanism, freedom was understood as the capacity of human beings to think critically, make moral choices, and shape their own destinies independent of external coercion or blind authority. </a:t>
            </a:r>
            <a:endParaRPr lang="fr-FR" sz="2200" dirty="0">
              <a:solidFill>
                <a:srgbClr val="FFC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sz="2400" dirty="0" smtClean="0">
                <a:solidFill>
                  <a:srgbClr val="FFC000"/>
                </a:solidFill>
              </a:rPr>
              <a:t>Individual responsibility and  Autonomy</a:t>
            </a:r>
            <a:r>
              <a:rPr lang="en-US" sz="2400" dirty="0" smtClean="0"/>
              <a:t>: Renaissance humanism posited that humans are morally responsible agents capable of self-governance. Individuals had the freedom to cultivate virtue and pursue ethical ideals, thereby actualizing their full potential and human dignity. </a:t>
            </a:r>
          </a:p>
          <a:p>
            <a:r>
              <a:rPr lang="en-US" sz="2200" dirty="0" smtClean="0">
                <a:solidFill>
                  <a:srgbClr val="FFC000"/>
                </a:solidFill>
              </a:rPr>
              <a:t>Intellectual Development, Educations, and Revival of Classical Antiquity</a:t>
            </a:r>
            <a:r>
              <a:rPr lang="en-US" sz="2200" dirty="0" smtClean="0"/>
              <a:t>: Rationality is cultivated through education focused on classical studies, literature, and philosophy. This education sharpens reasoning skills and prepares individuals for responsible civic engagement. Humanists sought to rediscover the literature, philosophy, and art of ancient Greece and Rome. They viewed classical authors such as Cicero, Plato, and Aristotle as models of wisdom, eloquence, and civic virtue. </a:t>
            </a:r>
          </a:p>
          <a:p>
            <a:endParaRPr lang="fr-FR" sz="2200" dirty="0" smtClean="0">
              <a:solidFill>
                <a:srgbClr val="FFC000"/>
              </a:solidFill>
            </a:endParaRP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sz="2400" dirty="0" smtClean="0">
                <a:solidFill>
                  <a:srgbClr val="FFC000"/>
                </a:solidFill>
              </a:rPr>
              <a:t>Rationality and objectivity: </a:t>
            </a:r>
            <a:r>
              <a:rPr lang="en-US" sz="2400" dirty="0" smtClean="0"/>
              <a:t>Renaissance humanists believed that reason is the defining feature of humanity, enabling individuals to think critically, analyze classical texts, and seek knowledge beyond superstition or blind faith. Rationality was seen as a divine gift that humans could use to shape their moral and intellectual development. </a:t>
            </a:r>
          </a:p>
          <a:p>
            <a:r>
              <a:rPr lang="en-US" sz="2400" dirty="0" smtClean="0"/>
              <a:t>This principle encouraged scholars to question traditional authorities, both religious and scholastic, and to engage in independent thought and rigorous debate, leading to innovations in philosophy, science, and the arts. </a:t>
            </a:r>
            <a:endParaRPr lang="fr-FR" sz="2400" dirty="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dirty="0" smtClean="0">
                <a:solidFill>
                  <a:schemeClr val="bg2">
                    <a:lumMod val="60000"/>
                    <a:lumOff val="40000"/>
                  </a:schemeClr>
                </a:solidFill>
              </a:rPr>
              <a:t>Content</a:t>
            </a:r>
            <a:endParaRPr lang="fr-FR" sz="4000" dirty="0">
              <a:solidFill>
                <a:schemeClr val="bg2">
                  <a:lumMod val="60000"/>
                  <a:lumOff val="40000"/>
                </a:schemeClr>
              </a:solidFill>
            </a:endParaRPr>
          </a:p>
        </p:txBody>
      </p:sp>
      <p:sp>
        <p:nvSpPr>
          <p:cNvPr id="3" name="Espace réservé du contenu 2"/>
          <p:cNvSpPr>
            <a:spLocks noGrp="1"/>
          </p:cNvSpPr>
          <p:nvPr>
            <p:ph idx="1"/>
          </p:nvPr>
        </p:nvSpPr>
        <p:spPr>
          <a:xfrm>
            <a:off x="457200" y="1219200"/>
            <a:ext cx="8229600" cy="4911725"/>
          </a:xfrm>
        </p:spPr>
        <p:txBody>
          <a:bodyPr/>
          <a:lstStyle/>
          <a:p>
            <a:pPr marL="457200" indent="-457200">
              <a:lnSpc>
                <a:spcPct val="200000"/>
              </a:lnSpc>
              <a:buFont typeface="Wingdings" pitchFamily="2" charset="2"/>
              <a:buAutoNum type="arabicPeriod"/>
              <a:defRPr/>
            </a:pPr>
            <a:r>
              <a:rPr lang="en-US" sz="1800" b="1" dirty="0" smtClean="0">
                <a:latin typeface="Times New Roman" pitchFamily="18" charset="0"/>
                <a:cs typeface="Times New Roman" pitchFamily="18" charset="0"/>
              </a:rPr>
              <a:t>Definition of the Age of Reason / Enlightenment </a:t>
            </a:r>
          </a:p>
          <a:p>
            <a:pPr marL="457200" indent="-457200">
              <a:lnSpc>
                <a:spcPct val="200000"/>
              </a:lnSpc>
              <a:buFont typeface="Wingdings" pitchFamily="2" charset="2"/>
              <a:buAutoNum type="arabicPeriod"/>
              <a:defRPr/>
            </a:pPr>
            <a:r>
              <a:rPr lang="en-US" sz="1800" b="1" dirty="0" smtClean="0">
                <a:latin typeface="Times New Roman" pitchFamily="18" charset="0"/>
                <a:cs typeface="Times New Roman" pitchFamily="18" charset="0"/>
              </a:rPr>
              <a:t>Key Historical Periods</a:t>
            </a:r>
          </a:p>
          <a:p>
            <a:pPr marL="457200" indent="-457200">
              <a:lnSpc>
                <a:spcPct val="200000"/>
              </a:lnSpc>
              <a:buFont typeface="Wingdings" pitchFamily="2" charset="2"/>
              <a:buAutoNum type="arabicPeriod"/>
              <a:defRPr/>
            </a:pPr>
            <a:r>
              <a:rPr lang="en-US" sz="1800" b="1" dirty="0" smtClean="0">
                <a:latin typeface="Times New Roman" pitchFamily="18" charset="0"/>
                <a:cs typeface="Times New Roman" pitchFamily="18" charset="0"/>
              </a:rPr>
              <a:t>The Middle Ages vs.  the Age of Reason</a:t>
            </a:r>
          </a:p>
          <a:p>
            <a:pPr marL="457200" indent="-457200">
              <a:lnSpc>
                <a:spcPct val="200000"/>
              </a:lnSpc>
              <a:buFont typeface="Wingdings" pitchFamily="2" charset="2"/>
              <a:buAutoNum type="arabicPeriod"/>
              <a:defRPr/>
            </a:pPr>
            <a:r>
              <a:rPr lang="en-US" sz="1800" b="1" dirty="0" smtClean="0">
                <a:latin typeface="Times New Roman" pitchFamily="18" charset="0"/>
                <a:cs typeface="Times New Roman" pitchFamily="18" charset="0"/>
              </a:rPr>
              <a:t>Exploring origins: The Age of Reason as an Extension to the Renaissance</a:t>
            </a:r>
          </a:p>
          <a:p>
            <a:pPr marL="457200" indent="-457200">
              <a:lnSpc>
                <a:spcPct val="200000"/>
              </a:lnSpc>
              <a:buNone/>
              <a:defRPr/>
            </a:pPr>
            <a:r>
              <a:rPr lang="en-US" sz="1800" b="1" dirty="0" smtClean="0">
                <a:latin typeface="Times New Roman" pitchFamily="18" charset="0"/>
                <a:cs typeface="Times New Roman" pitchFamily="18" charset="0"/>
              </a:rPr>
              <a:t>4.1. The Role of Naturalism and the Scientific Revolution</a:t>
            </a:r>
          </a:p>
          <a:p>
            <a:pPr marL="457200" indent="-457200">
              <a:lnSpc>
                <a:spcPct val="200000"/>
              </a:lnSpc>
              <a:buNone/>
              <a:defRPr/>
            </a:pPr>
            <a:r>
              <a:rPr lang="en-US" sz="1800" b="1" dirty="0" smtClean="0">
                <a:latin typeface="Times New Roman" pitchFamily="18" charset="0"/>
                <a:cs typeface="Times New Roman" pitchFamily="18" charset="0"/>
              </a:rPr>
              <a:t>4.2. The Role of Humanism </a:t>
            </a:r>
          </a:p>
          <a:p>
            <a:pPr marL="457200" indent="-457200">
              <a:lnSpc>
                <a:spcPct val="200000"/>
              </a:lnSpc>
              <a:buNone/>
              <a:defRPr/>
            </a:pPr>
            <a:r>
              <a:rPr lang="en-US" sz="1800" b="1" dirty="0" smtClean="0">
                <a:latin typeface="Times New Roman" pitchFamily="18" charset="0"/>
                <a:cs typeface="Times New Roman" pitchFamily="18" charset="0"/>
              </a:rPr>
              <a:t>5. Major Achievements to Science, Technology, Philosophy, and Political Thought</a:t>
            </a:r>
          </a:p>
          <a:p>
            <a:pPr>
              <a:lnSpc>
                <a:spcPct val="200000"/>
              </a:lnSpc>
              <a:defRPr/>
            </a:pPr>
            <a:endParaRPr lang="fr-FR" sz="2400" dirty="0" smtClean="0"/>
          </a:p>
          <a:p>
            <a:pPr>
              <a:lnSpc>
                <a:spcPct val="200000"/>
              </a:lnSpc>
              <a:defRPr/>
            </a:pPr>
            <a:endParaRPr lang="fr-FR" sz="2400" dirty="0" smtClean="0"/>
          </a:p>
          <a:p>
            <a:pPr>
              <a:lnSpc>
                <a:spcPct val="200000"/>
              </a:lnSpc>
              <a:defRPr/>
            </a:pPr>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Some Humanist Works</a:t>
            </a:r>
            <a:endParaRPr lang="fr-FR" dirty="0">
              <a:solidFill>
                <a:schemeClr val="bg2">
                  <a:lumMod val="60000"/>
                  <a:lumOff val="40000"/>
                </a:schemeClr>
              </a:solidFill>
            </a:endParaRP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r>
              <a:rPr lang="fr-FR" dirty="0" err="1" smtClean="0"/>
              <a:t>Michelangelo's</a:t>
            </a:r>
            <a:r>
              <a:rPr lang="fr-FR" dirty="0" smtClean="0"/>
              <a:t> "David" </a:t>
            </a:r>
          </a:p>
          <a:p>
            <a:r>
              <a:rPr lang="en-US" dirty="0" smtClean="0"/>
              <a:t>This marble statue symbolizes individual strength, human potential, and moral virtue, illustrating Renaissance ideals of human form and heroic individuality</a:t>
            </a:r>
            <a:endParaRPr lang="fr-FR" dirty="0" smtClean="0"/>
          </a:p>
        </p:txBody>
      </p:sp>
      <p:sp>
        <p:nvSpPr>
          <p:cNvPr id="5" name="Espace réservé du texte 4"/>
          <p:cNvSpPr>
            <a:spLocks noGrp="1"/>
          </p:cNvSpPr>
          <p:nvPr>
            <p:ph type="body" sz="quarter" idx="3"/>
          </p:nvPr>
        </p:nvSpPr>
        <p:spPr/>
        <p:txBody>
          <a:bodyPr/>
          <a:lstStyle/>
          <a:p>
            <a:endParaRPr lang="fr-FR"/>
          </a:p>
        </p:txBody>
      </p:sp>
      <p:pic>
        <p:nvPicPr>
          <p:cNvPr id="7" name="Espace réservé du contenu 6" descr="michelangelo-david-fun-facts.jpg"/>
          <p:cNvPicPr>
            <a:picLocks noGrp="1" noChangeAspect="1"/>
          </p:cNvPicPr>
          <p:nvPr>
            <p:ph sz="quarter" idx="4"/>
          </p:nvPr>
        </p:nvPicPr>
        <p:blipFill>
          <a:blip r:embed="rId2"/>
          <a:stretch>
            <a:fillRect/>
          </a:stretch>
        </p:blipFill>
        <p:spPr>
          <a:xfrm>
            <a:off x="5202872" y="1600200"/>
            <a:ext cx="3636328" cy="43434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r>
              <a:rPr lang="en-US" dirty="0" smtClean="0"/>
              <a:t>Raphael's "The School of Athens"</a:t>
            </a:r>
            <a:br>
              <a:rPr lang="en-US" dirty="0" smtClean="0"/>
            </a:br>
            <a:r>
              <a:rPr lang="en-US" dirty="0" smtClean="0"/>
              <a:t>Depicts an idealized gathering of classical philosophers and humanists, emphasizing reason, knowledge, and intellectual discourse central to humanist thought. </a:t>
            </a:r>
            <a:endParaRPr lang="fr-FR" dirty="0"/>
          </a:p>
        </p:txBody>
      </p:sp>
      <p:sp>
        <p:nvSpPr>
          <p:cNvPr id="5" name="Espace réservé du texte 4"/>
          <p:cNvSpPr>
            <a:spLocks noGrp="1"/>
          </p:cNvSpPr>
          <p:nvPr>
            <p:ph type="body" sz="quarter" idx="3"/>
          </p:nvPr>
        </p:nvSpPr>
        <p:spPr/>
        <p:txBody>
          <a:bodyPr/>
          <a:lstStyle/>
          <a:p>
            <a:endParaRPr lang="fr-FR"/>
          </a:p>
        </p:txBody>
      </p:sp>
      <p:pic>
        <p:nvPicPr>
          <p:cNvPr id="7" name="Espace réservé du contenu 6" descr="_The_School_of_Athens__by_Raffaello_Sanzio_da_Urbino.jpg"/>
          <p:cNvPicPr>
            <a:picLocks noGrp="1" noChangeAspect="1"/>
          </p:cNvPicPr>
          <p:nvPr>
            <p:ph sz="quarter" idx="4"/>
          </p:nvPr>
        </p:nvPicPr>
        <p:blipFill>
          <a:blip r:embed="rId2" cstate="print"/>
          <a:stretch>
            <a:fillRect/>
          </a:stretch>
        </p:blipFill>
        <p:spPr>
          <a:xfrm>
            <a:off x="4495801" y="1371601"/>
            <a:ext cx="4648200" cy="48768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r>
              <a:rPr lang="en-US" sz="1600" dirty="0" smtClean="0">
                <a:solidFill>
                  <a:srgbClr val="FFC000"/>
                </a:solidFill>
              </a:rPr>
              <a:t>Thomas More - Utopia </a:t>
            </a:r>
            <a:r>
              <a:rPr lang="en-US" sz="1600" dirty="0" smtClean="0"/>
              <a:t>(1516)</a:t>
            </a:r>
            <a:br>
              <a:rPr lang="en-US" sz="1600" dirty="0" smtClean="0"/>
            </a:br>
            <a:r>
              <a:rPr lang="en-US" sz="1600" dirty="0" smtClean="0"/>
              <a:t>A philosophical work envisioning an ideal society based on justice, education, and common welfare grounded in humanist principles.</a:t>
            </a:r>
          </a:p>
          <a:p>
            <a:r>
              <a:rPr lang="en-US" sz="1600" dirty="0" err="1" smtClean="0">
                <a:solidFill>
                  <a:srgbClr val="FFC000"/>
                </a:solidFill>
              </a:rPr>
              <a:t>Niccolò</a:t>
            </a:r>
            <a:r>
              <a:rPr lang="en-US" sz="1600" dirty="0" smtClean="0">
                <a:solidFill>
                  <a:srgbClr val="FFC000"/>
                </a:solidFill>
              </a:rPr>
              <a:t> Machiavelli - </a:t>
            </a:r>
            <a:r>
              <a:rPr lang="en-US" sz="1600" dirty="0" smtClean="0"/>
              <a:t>The Prince (1513)</a:t>
            </a:r>
            <a:br>
              <a:rPr lang="en-US" sz="1600" dirty="0" smtClean="0"/>
            </a:br>
            <a:r>
              <a:rPr lang="en-US" sz="1600" dirty="0" smtClean="0"/>
              <a:t>A pragmatic political treatise that examined power, leadership, and statecraft, applying humanist ideals to real-world governance and separating morality from political necessity.​</a:t>
            </a:r>
          </a:p>
          <a:p>
            <a:r>
              <a:rPr lang="en-US" sz="1600" dirty="0" smtClean="0">
                <a:solidFill>
                  <a:srgbClr val="FFC000"/>
                </a:solidFill>
              </a:rPr>
              <a:t>Erasmus - Praise of Folly </a:t>
            </a:r>
            <a:r>
              <a:rPr lang="en-US" sz="1600" dirty="0" smtClean="0"/>
              <a:t>(1509)</a:t>
            </a:r>
            <a:br>
              <a:rPr lang="en-US" sz="1600" dirty="0" smtClean="0"/>
            </a:br>
            <a:r>
              <a:rPr lang="en-US" sz="1600" dirty="0" smtClean="0"/>
              <a:t>A satirical critique of societal and religious follies, advocating for educational reform and spiritual renewal through classical learning and reason.​</a:t>
            </a:r>
          </a:p>
          <a:p>
            <a:endParaRPr lang="fr-FR" dirty="0"/>
          </a:p>
        </p:txBody>
      </p:sp>
      <p:pic>
        <p:nvPicPr>
          <p:cNvPr id="5" name="Espace réservé du contenu 4" descr="utopia-212.jpg"/>
          <p:cNvPicPr>
            <a:picLocks noGrp="1" noChangeAspect="1"/>
          </p:cNvPicPr>
          <p:nvPr>
            <p:ph sz="half" idx="2"/>
          </p:nvPr>
        </p:nvPicPr>
        <p:blipFill>
          <a:blip r:embed="rId2"/>
          <a:stretch>
            <a:fillRect/>
          </a:stretch>
        </p:blipFill>
        <p:spPr>
          <a:xfrm>
            <a:off x="4800600" y="1600200"/>
            <a:ext cx="3657600" cy="45307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dirty="0"/>
          </a:p>
        </p:txBody>
      </p:sp>
      <p:sp>
        <p:nvSpPr>
          <p:cNvPr id="3" name="Espace réservé du contenu 2"/>
          <p:cNvSpPr>
            <a:spLocks noGrp="1"/>
          </p:cNvSpPr>
          <p:nvPr>
            <p:ph idx="1"/>
          </p:nvPr>
        </p:nvSpPr>
        <p:spPr/>
        <p:txBody>
          <a:bodyPr/>
          <a:lstStyle/>
          <a:p>
            <a:pPr>
              <a:defRPr/>
            </a:pPr>
            <a:endParaRPr lang="fr-FR" dirty="0" smtClean="0"/>
          </a:p>
          <a:p>
            <a:pPr>
              <a:buFont typeface="Wingdings"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err="1" smtClean="0"/>
              <a:t>Naturalism</a:t>
            </a:r>
            <a:r>
              <a:rPr lang="fr-FR" sz="3200" b="1" dirty="0" smtClean="0"/>
              <a:t> and </a:t>
            </a:r>
            <a:r>
              <a:rPr lang="fr-FR" sz="3200" b="1" dirty="0" err="1" smtClean="0"/>
              <a:t>its</a:t>
            </a:r>
            <a:r>
              <a:rPr lang="fr-FR" sz="3200" b="1" dirty="0" smtClean="0"/>
              <a:t> Contribution to the Age of </a:t>
            </a:r>
            <a:r>
              <a:rPr lang="fr-FR" sz="3200" b="1" dirty="0" err="1" smtClean="0"/>
              <a:t>Reason</a:t>
            </a:r>
            <a:endParaRPr lang="fr-FR" sz="3200" dirty="0"/>
          </a:p>
          <a:p>
            <a:pPr algn="ctr">
              <a:defRPr/>
            </a:pPr>
            <a:endParaRPr lang="fr-FR" sz="3200" b="1"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gn="just"/>
            <a:r>
              <a:rPr lang="en-US" sz="2600" dirty="0" smtClean="0">
                <a:solidFill>
                  <a:srgbClr val="FFC000"/>
                </a:solidFill>
              </a:rPr>
              <a:t>Naturalism</a:t>
            </a:r>
            <a:r>
              <a:rPr lang="en-US" sz="2600" dirty="0" smtClean="0"/>
              <a:t> as a philosophy is the view that everything arises from natural causes and processes, excluding supernatural or spiritual explanations. It holds that nature is the ultimate reality, governed by unchangeable natural laws, and that all phenomena, including human thoughts and actions, can be understood through empirical science and observation. Naturalism rejects metaphysical claims. </a:t>
            </a:r>
            <a:endParaRPr lang="fr-FR"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dirty="0"/>
          </a:p>
        </p:txBody>
      </p:sp>
      <p:sp>
        <p:nvSpPr>
          <p:cNvPr id="3" name="Espace réservé du contenu 2"/>
          <p:cNvSpPr>
            <a:spLocks noGrp="1"/>
          </p:cNvSpPr>
          <p:nvPr>
            <p:ph idx="1"/>
          </p:nvPr>
        </p:nvSpPr>
        <p:spPr/>
        <p:txBody>
          <a:bodyPr/>
          <a:lstStyle/>
          <a:p>
            <a:pPr>
              <a:defRPr/>
            </a:pPr>
            <a:endParaRPr lang="fr-FR" dirty="0" smtClean="0"/>
          </a:p>
          <a:p>
            <a:pPr>
              <a:buFont typeface="Wingdings"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smtClean="0"/>
              <a:t>Major </a:t>
            </a:r>
            <a:r>
              <a:rPr lang="fr-FR" sz="3200" b="1" dirty="0" err="1" smtClean="0"/>
              <a:t>Achievements</a:t>
            </a:r>
            <a:r>
              <a:rPr lang="fr-FR" sz="3200" b="1" dirty="0" smtClean="0"/>
              <a:t> in Social </a:t>
            </a:r>
            <a:r>
              <a:rPr lang="fr-FR" sz="3200" b="1" dirty="0" err="1" smtClean="0"/>
              <a:t>Political</a:t>
            </a:r>
            <a:r>
              <a:rPr lang="fr-FR" sz="3200" b="1" dirty="0" smtClean="0"/>
              <a:t> </a:t>
            </a:r>
            <a:r>
              <a:rPr lang="fr-FR" sz="3200" b="1" dirty="0" err="1" smtClean="0"/>
              <a:t>Thought</a:t>
            </a:r>
            <a:r>
              <a:rPr lang="fr-FR" sz="3200" b="1" dirty="0" smtClean="0"/>
              <a:t>, </a:t>
            </a:r>
            <a:r>
              <a:rPr lang="fr-FR" sz="3200" b="1" dirty="0" err="1" smtClean="0"/>
              <a:t>Technology</a:t>
            </a:r>
            <a:r>
              <a:rPr lang="fr-FR" sz="3200" b="1" dirty="0" smtClean="0"/>
              <a:t>, and Science </a:t>
            </a:r>
            <a:r>
              <a:rPr lang="fr-FR" sz="3200" b="1" dirty="0" err="1" smtClean="0"/>
              <a:t>during</a:t>
            </a:r>
            <a:r>
              <a:rPr lang="fr-FR" sz="3200" b="1" dirty="0" smtClean="0"/>
              <a:t> the Age of </a:t>
            </a:r>
            <a:r>
              <a:rPr lang="fr-FR" sz="3200" b="1" dirty="0" err="1" smtClean="0"/>
              <a:t>Reason</a:t>
            </a:r>
            <a:endParaRPr lang="fr-FR" sz="3200" dirty="0"/>
          </a:p>
          <a:p>
            <a:pPr algn="ctr">
              <a:defRPr/>
            </a:pPr>
            <a:endParaRPr lang="fr-FR" sz="3200" b="1" dirty="0"/>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Contributions to Social and Political Thought</a:t>
            </a:r>
            <a:endParaRPr lang="fr-FR" dirty="0">
              <a:solidFill>
                <a:schemeClr val="bg2">
                  <a:lumMod val="60000"/>
                  <a:lumOff val="40000"/>
                </a:schemeClr>
              </a:solidFill>
            </a:endParaRPr>
          </a:p>
        </p:txBody>
      </p:sp>
      <p:sp>
        <p:nvSpPr>
          <p:cNvPr id="3" name="Espace réservé du contenu 2"/>
          <p:cNvSpPr>
            <a:spLocks noGrp="1"/>
          </p:cNvSpPr>
          <p:nvPr>
            <p:ph idx="1"/>
          </p:nvPr>
        </p:nvSpPr>
        <p:spPr/>
        <p:txBody>
          <a:bodyPr/>
          <a:lstStyle/>
          <a:p>
            <a:pPr algn="just"/>
            <a:r>
              <a:rPr lang="en-US" dirty="0" smtClean="0"/>
              <a:t>Enlightenment thinkers such as John Locke, Montesquieu, Rousseau, and Voltaire advanced ideas of </a:t>
            </a:r>
            <a:r>
              <a:rPr lang="en-US" dirty="0" smtClean="0">
                <a:solidFill>
                  <a:srgbClr val="FFC000"/>
                </a:solidFill>
              </a:rPr>
              <a:t>natural rights</a:t>
            </a:r>
            <a:r>
              <a:rPr lang="en-US" dirty="0" smtClean="0"/>
              <a:t>, individual liberty, </a:t>
            </a:r>
            <a:r>
              <a:rPr lang="en-US" dirty="0" smtClean="0">
                <a:solidFill>
                  <a:srgbClr val="FFC000"/>
                </a:solidFill>
              </a:rPr>
              <a:t>social contract</a:t>
            </a:r>
            <a:r>
              <a:rPr lang="en-US" dirty="0" smtClean="0"/>
              <a:t>, </a:t>
            </a:r>
            <a:r>
              <a:rPr lang="en-US" dirty="0" smtClean="0">
                <a:solidFill>
                  <a:srgbClr val="FFC000"/>
                </a:solidFill>
              </a:rPr>
              <a:t>separation of powers</a:t>
            </a:r>
            <a:r>
              <a:rPr lang="en-US" dirty="0" smtClean="0"/>
              <a:t>, and religious tolerance. These ideas challenged monarchal and religious authority and inspired political revolutions (</a:t>
            </a:r>
            <a:r>
              <a:rPr lang="en-US" dirty="0" smtClean="0">
                <a:solidFill>
                  <a:srgbClr val="7030A0"/>
                </a:solidFill>
              </a:rPr>
              <a:t>American and French</a:t>
            </a:r>
            <a:r>
              <a:rPr lang="en-US" dirty="0" smtClean="0"/>
              <a:t>) and the development of democratic governments.​</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2">
                    <a:lumMod val="60000"/>
                    <a:lumOff val="40000"/>
                  </a:schemeClr>
                </a:solidFill>
              </a:rPr>
              <a:t>Montesquieu</a:t>
            </a:r>
            <a:r>
              <a:rPr lang="fr-FR" dirty="0" smtClean="0"/>
              <a:t/>
            </a:r>
            <a:br>
              <a:rPr lang="fr-FR" dirty="0" smtClean="0"/>
            </a:br>
            <a:endParaRPr lang="fr-FR" dirty="0"/>
          </a:p>
        </p:txBody>
      </p:sp>
      <p:sp>
        <p:nvSpPr>
          <p:cNvPr id="3" name="Espace réservé du contenu 2"/>
          <p:cNvSpPr>
            <a:spLocks noGrp="1"/>
          </p:cNvSpPr>
          <p:nvPr>
            <p:ph sz="half" idx="1"/>
          </p:nvPr>
        </p:nvSpPr>
        <p:spPr/>
        <p:txBody>
          <a:bodyPr/>
          <a:lstStyle/>
          <a:p>
            <a:r>
              <a:rPr lang="en-US" sz="2200" dirty="0" smtClean="0">
                <a:solidFill>
                  <a:srgbClr val="FF0000"/>
                </a:solidFill>
              </a:rPr>
              <a:t>Ideas:</a:t>
            </a:r>
            <a:r>
              <a:rPr lang="en-US" sz="2200" dirty="0" smtClean="0"/>
              <a:t> Famous for the theory of separation of powers in government, Montesquieu argued that political authority should be divided into legislative, executive, and judicial branches to prevent tyranny and protect liberty.</a:t>
            </a:r>
          </a:p>
          <a:p>
            <a:r>
              <a:rPr lang="en-US" sz="2200" dirty="0" smtClean="0">
                <a:solidFill>
                  <a:srgbClr val="FF0000"/>
                </a:solidFill>
              </a:rPr>
              <a:t>Major Work</a:t>
            </a:r>
            <a:r>
              <a:rPr lang="en-US" sz="2200" dirty="0" smtClean="0"/>
              <a:t>: </a:t>
            </a:r>
            <a:r>
              <a:rPr lang="en-US" sz="2200" i="1" dirty="0" smtClean="0"/>
              <a:t>The Spirit of the Laws</a:t>
            </a:r>
            <a:r>
              <a:rPr lang="en-US" sz="2200" dirty="0" smtClean="0"/>
              <a:t> (1748), where he elaborates on comparative politics, government types, and legal principles.</a:t>
            </a:r>
          </a:p>
          <a:p>
            <a:endParaRPr lang="fr-FR" dirty="0"/>
          </a:p>
        </p:txBody>
      </p:sp>
      <p:pic>
        <p:nvPicPr>
          <p:cNvPr id="5" name="Espace réservé du contenu 4" descr="montesquieu.jpg"/>
          <p:cNvPicPr>
            <a:picLocks noGrp="1" noChangeAspect="1"/>
          </p:cNvPicPr>
          <p:nvPr>
            <p:ph sz="half" idx="2"/>
          </p:nvPr>
        </p:nvPicPr>
        <p:blipFill>
          <a:blip r:embed="rId2"/>
          <a:stretch>
            <a:fillRect/>
          </a:stretch>
        </p:blipFill>
        <p:spPr>
          <a:xfrm>
            <a:off x="4648200" y="1600200"/>
            <a:ext cx="3657600" cy="47244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
            </a:r>
            <a:br>
              <a:rPr lang="fr-FR" sz="2800" dirty="0" smtClean="0"/>
            </a:br>
            <a:r>
              <a:rPr lang="fr-FR" sz="2800" dirty="0" smtClean="0"/>
              <a:t/>
            </a:r>
            <a:br>
              <a:rPr lang="fr-FR" sz="2800" dirty="0" smtClean="0"/>
            </a:br>
            <a:r>
              <a:rPr lang="fr-FR" sz="2800" dirty="0" smtClean="0">
                <a:solidFill>
                  <a:schemeClr val="bg2">
                    <a:lumMod val="60000"/>
                    <a:lumOff val="40000"/>
                  </a:schemeClr>
                </a:solidFill>
              </a:rPr>
              <a:t>Jean-Jacques Rousseau (1712–1778)</a:t>
            </a: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sz="half" idx="1"/>
          </p:nvPr>
        </p:nvSpPr>
        <p:spPr/>
        <p:txBody>
          <a:bodyPr/>
          <a:lstStyle/>
          <a:p>
            <a:r>
              <a:rPr lang="en-US" sz="2200" dirty="0" smtClean="0">
                <a:solidFill>
                  <a:srgbClr val="FF0000"/>
                </a:solidFill>
              </a:rPr>
              <a:t>Ideas</a:t>
            </a:r>
            <a:r>
              <a:rPr lang="en-US" sz="2200" dirty="0" smtClean="0"/>
              <a:t>: Advocated the concept of the social contract and popular sovereignty, emphasizing direct democracy and the general will as the basis of legitimate political authority. He believed civilization corrupted natural human goodness.</a:t>
            </a:r>
          </a:p>
          <a:p>
            <a:r>
              <a:rPr lang="en-US" sz="2200" dirty="0" smtClean="0">
                <a:solidFill>
                  <a:srgbClr val="FF0000"/>
                </a:solidFill>
              </a:rPr>
              <a:t>Major Work:</a:t>
            </a:r>
            <a:r>
              <a:rPr lang="en-US" sz="2200" dirty="0" smtClean="0"/>
              <a:t> </a:t>
            </a:r>
            <a:r>
              <a:rPr lang="en-US" sz="2200" i="1" dirty="0" smtClean="0"/>
              <a:t>The Social Contract</a:t>
            </a:r>
            <a:r>
              <a:rPr lang="en-US" sz="2200" dirty="0" smtClean="0"/>
              <a:t> (1762), a foundation for modern political philosophy on democracy and freedom.</a:t>
            </a:r>
          </a:p>
          <a:p>
            <a:endParaRPr lang="fr-FR" dirty="0"/>
          </a:p>
        </p:txBody>
      </p:sp>
      <p:pic>
        <p:nvPicPr>
          <p:cNvPr id="5" name="Espace réservé du contenu 4" descr="rousseau.jpg"/>
          <p:cNvPicPr>
            <a:picLocks noGrp="1" noChangeAspect="1"/>
          </p:cNvPicPr>
          <p:nvPr>
            <p:ph sz="half" idx="2"/>
          </p:nvPr>
        </p:nvPicPr>
        <p:blipFill>
          <a:blip r:embed="rId2"/>
          <a:stretch>
            <a:fillRect/>
          </a:stretch>
        </p:blipFill>
        <p:spPr>
          <a:xfrm>
            <a:off x="4648200" y="1679575"/>
            <a:ext cx="3590925" cy="47212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smtClean="0"/>
              <a:t/>
            </a:r>
            <a:br>
              <a:rPr lang="fr-FR" dirty="0" smtClean="0"/>
            </a:br>
            <a:r>
              <a:rPr lang="fr-FR" sz="3300" dirty="0" smtClean="0">
                <a:solidFill>
                  <a:schemeClr val="bg2">
                    <a:lumMod val="60000"/>
                    <a:lumOff val="40000"/>
                  </a:schemeClr>
                </a:solidFill>
              </a:rPr>
              <a:t>John Locke (1632–1704)</a:t>
            </a: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sz="half" idx="1"/>
          </p:nvPr>
        </p:nvSpPr>
        <p:spPr/>
        <p:txBody>
          <a:bodyPr/>
          <a:lstStyle/>
          <a:p>
            <a:r>
              <a:rPr lang="en-US" sz="2000" dirty="0" smtClean="0">
                <a:solidFill>
                  <a:srgbClr val="FF0000"/>
                </a:solidFill>
              </a:rPr>
              <a:t>Ideas:</a:t>
            </a:r>
            <a:r>
              <a:rPr lang="en-US" sz="2000" dirty="0" smtClean="0"/>
              <a:t> Known as the father of liberalism, Locke promoted natural rights—life, liberty, and property—and asserted government legitimacy derives from the consent of the governed. He also advanced empiricism in epistemology.</a:t>
            </a:r>
          </a:p>
          <a:p>
            <a:r>
              <a:rPr lang="en-US" sz="2000" dirty="0" smtClean="0">
                <a:solidFill>
                  <a:srgbClr val="FF0000"/>
                </a:solidFill>
              </a:rPr>
              <a:t>Major Works</a:t>
            </a:r>
            <a:r>
              <a:rPr lang="en-US" sz="2000" dirty="0" smtClean="0"/>
              <a:t>: </a:t>
            </a:r>
            <a:r>
              <a:rPr lang="en-US" sz="2000" i="1" dirty="0" smtClean="0"/>
              <a:t>Two Treatises of Government</a:t>
            </a:r>
            <a:r>
              <a:rPr lang="en-US" sz="2000" dirty="0" smtClean="0"/>
              <a:t> (1689), defending government by consent; </a:t>
            </a:r>
            <a:r>
              <a:rPr lang="en-US" sz="2000" i="1" dirty="0" smtClean="0"/>
              <a:t>An Essay Concerning Human Understanding</a:t>
            </a:r>
            <a:r>
              <a:rPr lang="en-US" sz="2000" dirty="0" smtClean="0"/>
              <a:t> (1689), on human knowledge.</a:t>
            </a:r>
          </a:p>
          <a:p>
            <a:endParaRPr lang="fr-FR" dirty="0"/>
          </a:p>
        </p:txBody>
      </p:sp>
      <p:pic>
        <p:nvPicPr>
          <p:cNvPr id="5" name="Espace réservé du contenu 4" descr="john lock.jpg"/>
          <p:cNvPicPr>
            <a:picLocks noGrp="1" noChangeAspect="1"/>
          </p:cNvPicPr>
          <p:nvPr>
            <p:ph sz="half" idx="2"/>
          </p:nvPr>
        </p:nvPicPr>
        <p:blipFill>
          <a:blip r:embed="rId2"/>
          <a:stretch>
            <a:fillRect/>
          </a:stretch>
        </p:blipFill>
        <p:spPr>
          <a:xfrm>
            <a:off x="4853937" y="1600200"/>
            <a:ext cx="3627125" cy="45307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err="1" smtClean="0"/>
              <a:t>What</a:t>
            </a:r>
            <a:r>
              <a:rPr lang="fr-FR" sz="3200" b="1" dirty="0" smtClean="0"/>
              <a:t> </a:t>
            </a:r>
            <a:r>
              <a:rPr lang="fr-FR" sz="3200" b="1" dirty="0" err="1" smtClean="0"/>
              <a:t>is</a:t>
            </a:r>
            <a:r>
              <a:rPr lang="fr-FR" sz="3200" b="1" dirty="0" smtClean="0"/>
              <a:t> the Age of </a:t>
            </a:r>
            <a:r>
              <a:rPr lang="fr-FR" sz="3200" b="1" dirty="0" err="1" smtClean="0"/>
              <a:t>Reason</a:t>
            </a:r>
            <a:r>
              <a:rPr lang="fr-FR" sz="3200" b="1" dirty="0" smtClean="0"/>
              <a:t>?</a:t>
            </a:r>
            <a:endParaRPr lang="fr-FR" sz="3200" b="1"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smtClean="0">
                <a:solidFill>
                  <a:schemeClr val="bg2">
                    <a:lumMod val="60000"/>
                    <a:lumOff val="40000"/>
                  </a:schemeClr>
                </a:solidFill>
              </a:rPr>
              <a:t>Voltaire (1694–1778)</a:t>
            </a: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sz="half" idx="1"/>
          </p:nvPr>
        </p:nvSpPr>
        <p:spPr/>
        <p:txBody>
          <a:bodyPr/>
          <a:lstStyle/>
          <a:p>
            <a:r>
              <a:rPr lang="en-US" sz="2200" dirty="0" smtClean="0">
                <a:solidFill>
                  <a:srgbClr val="FF0000"/>
                </a:solidFill>
              </a:rPr>
              <a:t>Ideas:</a:t>
            </a:r>
            <a:r>
              <a:rPr lang="en-US" sz="2200" dirty="0" smtClean="0"/>
              <a:t> A strong critic of religious intolerance and advocate for freedom of speech, civil liberties, and separation of church and state. His wit and satire attacked superstition and authoritarianism.</a:t>
            </a:r>
          </a:p>
          <a:p>
            <a:r>
              <a:rPr lang="en-US" sz="2200" dirty="0" smtClean="0"/>
              <a:t>Major </a:t>
            </a:r>
            <a:r>
              <a:rPr lang="en-US" sz="2200" dirty="0" smtClean="0">
                <a:solidFill>
                  <a:srgbClr val="FF0000"/>
                </a:solidFill>
              </a:rPr>
              <a:t>Works</a:t>
            </a:r>
            <a:r>
              <a:rPr lang="en-US" sz="2200" dirty="0" smtClean="0"/>
              <a:t>: </a:t>
            </a:r>
            <a:r>
              <a:rPr lang="en-US" sz="2200" i="1" dirty="0" err="1" smtClean="0"/>
              <a:t>Candide</a:t>
            </a:r>
            <a:r>
              <a:rPr lang="en-US" sz="2200" dirty="0" smtClean="0"/>
              <a:t> (1759), a satirical novella; numerous letters and essays promoting Enlightenment values</a:t>
            </a:r>
          </a:p>
          <a:p>
            <a:endParaRPr lang="fr-FR" dirty="0"/>
          </a:p>
        </p:txBody>
      </p:sp>
      <p:pic>
        <p:nvPicPr>
          <p:cNvPr id="5" name="Espace réservé du contenu 4" descr="voltaire.jpg"/>
          <p:cNvPicPr>
            <a:picLocks noGrp="1" noChangeAspect="1"/>
          </p:cNvPicPr>
          <p:nvPr>
            <p:ph sz="half" idx="2"/>
          </p:nvPr>
        </p:nvPicPr>
        <p:blipFill>
          <a:blip r:embed="rId2"/>
          <a:stretch>
            <a:fillRect/>
          </a:stretch>
        </p:blipFill>
        <p:spPr>
          <a:xfrm>
            <a:off x="4267200" y="1524000"/>
            <a:ext cx="4419600" cy="4495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solidFill>
                  <a:schemeClr val="bg2">
                    <a:lumMod val="60000"/>
                    <a:lumOff val="40000"/>
                  </a:schemeClr>
                </a:solidFill>
              </a:rPr>
              <a:t>René Descartes (1596–1650)</a:t>
            </a: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sz="half" idx="1"/>
          </p:nvPr>
        </p:nvSpPr>
        <p:spPr/>
        <p:txBody>
          <a:bodyPr/>
          <a:lstStyle/>
          <a:p>
            <a:pPr algn="just"/>
            <a:r>
              <a:rPr lang="en-US" sz="2200" dirty="0" smtClean="0">
                <a:solidFill>
                  <a:srgbClr val="FF0000"/>
                </a:solidFill>
              </a:rPr>
              <a:t>Ideas:</a:t>
            </a:r>
            <a:r>
              <a:rPr lang="en-US" sz="2200" dirty="0" smtClean="0"/>
              <a:t> Founder of modern Western philosophy, Descartes emphasized rationalism and the method of doubt. Famous for the cogito argument, "I think, therefore I am," he sought certainty through reason.</a:t>
            </a:r>
          </a:p>
          <a:p>
            <a:pPr algn="just"/>
            <a:r>
              <a:rPr lang="en-US" sz="2200" dirty="0" smtClean="0">
                <a:solidFill>
                  <a:srgbClr val="FF0000"/>
                </a:solidFill>
              </a:rPr>
              <a:t>Major Works:</a:t>
            </a:r>
            <a:r>
              <a:rPr lang="en-US" sz="2200" dirty="0" smtClean="0"/>
              <a:t> </a:t>
            </a:r>
            <a:r>
              <a:rPr lang="en-US" sz="2200" i="1" dirty="0" smtClean="0"/>
              <a:t>Meditations on First Philosophy</a:t>
            </a:r>
            <a:r>
              <a:rPr lang="en-US" sz="2200" dirty="0" smtClean="0"/>
              <a:t> (1641), laying foundations for epistemology and metaphysics; </a:t>
            </a:r>
            <a:r>
              <a:rPr lang="en-US" sz="2200" i="1" dirty="0" smtClean="0"/>
              <a:t>Discourse on Method</a:t>
            </a:r>
            <a:r>
              <a:rPr lang="en-US" sz="2200" dirty="0" smtClean="0"/>
              <a:t> (1637), advancing scientific method.</a:t>
            </a:r>
          </a:p>
          <a:p>
            <a:endParaRPr lang="fr-FR" dirty="0"/>
          </a:p>
        </p:txBody>
      </p:sp>
      <p:pic>
        <p:nvPicPr>
          <p:cNvPr id="5" name="Espace réservé du contenu 4" descr="decartes.jpg"/>
          <p:cNvPicPr>
            <a:picLocks noGrp="1" noChangeAspect="1"/>
          </p:cNvPicPr>
          <p:nvPr>
            <p:ph sz="half" idx="2"/>
          </p:nvPr>
        </p:nvPicPr>
        <p:blipFill>
          <a:blip r:embed="rId2"/>
          <a:stretch>
            <a:fillRect/>
          </a:stretch>
        </p:blipFill>
        <p:spPr>
          <a:xfrm>
            <a:off x="4648200" y="1752600"/>
            <a:ext cx="4038600" cy="47244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Contributions to Science and Technology</a:t>
            </a:r>
            <a:endParaRPr lang="fr-FR" dirty="0">
              <a:solidFill>
                <a:schemeClr val="bg2">
                  <a:lumMod val="60000"/>
                  <a:lumOff val="40000"/>
                </a:schemeClr>
              </a:solidFill>
            </a:endParaRPr>
          </a:p>
        </p:txBody>
      </p:sp>
      <p:sp>
        <p:nvSpPr>
          <p:cNvPr id="3" name="Espace réservé du contenu 2"/>
          <p:cNvSpPr>
            <a:spLocks noGrp="1"/>
          </p:cNvSpPr>
          <p:nvPr>
            <p:ph idx="1"/>
          </p:nvPr>
        </p:nvSpPr>
        <p:spPr/>
        <p:txBody>
          <a:bodyPr/>
          <a:lstStyle/>
          <a:p>
            <a:r>
              <a:rPr lang="en-US" sz="2400" dirty="0" smtClean="0"/>
              <a:t>Inventions including the thermometer, fire extinguisher, sextant, and steam engine emerged, laying foundations for industrial and scientific progress in subsequent centuries.</a:t>
            </a:r>
          </a:p>
          <a:p>
            <a:r>
              <a:rPr lang="en-US" sz="2400" dirty="0" smtClean="0"/>
              <a:t>Isaac Newton’s laws of motion and universal gravitation profoundly transformed understanding of the physical universe.</a:t>
            </a:r>
          </a:p>
          <a:p>
            <a:r>
              <a:rPr lang="en-US" sz="2400" dirty="0" smtClean="0"/>
              <a:t>Advances in astronomy, physics, and mathematics by Galileo, </a:t>
            </a:r>
            <a:r>
              <a:rPr lang="en-US" sz="2400" dirty="0" err="1" smtClean="0"/>
              <a:t>Kepler</a:t>
            </a:r>
            <a:r>
              <a:rPr lang="en-US" sz="2400" dirty="0" smtClean="0"/>
              <a:t>, and Newton replaced Aristotelian views with evidence-based theories, changing humanity’s view of the cosmos.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gn="just"/>
            <a:r>
              <a:rPr lang="en-US" dirty="0" smtClean="0"/>
              <a:t>The establishment of the scientific method based on empirical observation and experimentation was refined and popularized by figures like Francis Bacon and René Descartes. Descartes’ methodological skepticism and his famous cogito ("I think, therefore I am") laid philosophical groundwork for rational inquiry. </a:t>
            </a:r>
            <a:endParaRPr lang="fr-FR" dirty="0" smtClean="0"/>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solidFill>
                  <a:schemeClr val="accent1">
                    <a:lumMod val="75000"/>
                  </a:schemeClr>
                </a:solidFill>
              </a:rPr>
              <a:t>For TD Sessions</a:t>
            </a:r>
            <a:endParaRPr lang="fr-FR" dirty="0">
              <a:solidFill>
                <a:schemeClr val="accent1">
                  <a:lumMod val="75000"/>
                </a:schemeClr>
              </a:solidFill>
            </a:endParaRPr>
          </a:p>
        </p:txBody>
      </p:sp>
      <p:sp>
        <p:nvSpPr>
          <p:cNvPr id="3" name="Espace réservé du contenu 2"/>
          <p:cNvSpPr>
            <a:spLocks noGrp="1"/>
          </p:cNvSpPr>
          <p:nvPr>
            <p:ph idx="1"/>
          </p:nvPr>
        </p:nvSpPr>
        <p:spPr/>
        <p:txBody>
          <a:bodyPr/>
          <a:lstStyle/>
          <a:p>
            <a:pPr>
              <a:defRPr/>
            </a:pPr>
            <a:r>
              <a:rPr lang="en-US" dirty="0" smtClean="0"/>
              <a:t>Presentations about:</a:t>
            </a:r>
          </a:p>
          <a:p>
            <a:pPr>
              <a:defRPr/>
            </a:pPr>
            <a:r>
              <a:rPr lang="en-US" dirty="0" smtClean="0">
                <a:solidFill>
                  <a:srgbClr val="FFC000"/>
                </a:solidFill>
              </a:rPr>
              <a:t>1. The Scientific Revolution of the 16</a:t>
            </a:r>
            <a:r>
              <a:rPr lang="en-US" baseline="30000" dirty="0" smtClean="0">
                <a:solidFill>
                  <a:srgbClr val="FFC000"/>
                </a:solidFill>
              </a:rPr>
              <a:t>th</a:t>
            </a:r>
            <a:r>
              <a:rPr lang="en-US" dirty="0" smtClean="0">
                <a:solidFill>
                  <a:srgbClr val="FFC000"/>
                </a:solidFill>
              </a:rPr>
              <a:t> and 17</a:t>
            </a:r>
            <a:r>
              <a:rPr lang="en-US" baseline="30000" dirty="0" smtClean="0">
                <a:solidFill>
                  <a:srgbClr val="FFC000"/>
                </a:solidFill>
              </a:rPr>
              <a:t>th</a:t>
            </a:r>
            <a:r>
              <a:rPr lang="en-US" dirty="0" smtClean="0">
                <a:solidFill>
                  <a:srgbClr val="FFC000"/>
                </a:solidFill>
              </a:rPr>
              <a:t> centuries. </a:t>
            </a:r>
          </a:p>
          <a:p>
            <a:pPr>
              <a:defRPr/>
            </a:pPr>
            <a:r>
              <a:rPr lang="en-US" dirty="0" smtClean="0">
                <a:solidFill>
                  <a:srgbClr val="FFC000"/>
                </a:solidFill>
              </a:rPr>
              <a:t>2. The Role of Protestant Reformation in the Age of Reason. </a:t>
            </a:r>
            <a:endParaRPr lang="fr-FR" dirty="0">
              <a:solidFill>
                <a:srgbClr val="FFC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en-US" dirty="0"/>
          </a:p>
        </p:txBody>
      </p:sp>
      <p:sp>
        <p:nvSpPr>
          <p:cNvPr id="3" name="Espace réservé du contenu 2"/>
          <p:cNvSpPr>
            <a:spLocks noGrp="1"/>
          </p:cNvSpPr>
          <p:nvPr>
            <p:ph idx="1"/>
          </p:nvPr>
        </p:nvSpPr>
        <p:spPr/>
        <p:txBody>
          <a:bodyPr/>
          <a:lstStyle/>
          <a:p>
            <a:pPr>
              <a:defRPr/>
            </a:pPr>
            <a:endParaRPr lang="en-US" dirty="0" smtClean="0"/>
          </a:p>
          <a:p>
            <a:pPr>
              <a:buFont typeface="Wingdings" pitchFamily="2" charset="2"/>
              <a:buNone/>
              <a:defRPr/>
            </a:pPr>
            <a:endParaRPr lang="en-US" dirty="0" smtClean="0"/>
          </a:p>
          <a:p>
            <a:pPr algn="ctr">
              <a:buFont typeface="Wingdings" pitchFamily="2" charset="2"/>
              <a:buNone/>
              <a:defRPr/>
            </a:pPr>
            <a:r>
              <a:rPr lang="en-US" sz="6600" dirty="0" smtClean="0">
                <a:solidFill>
                  <a:schemeClr val="bg2">
                    <a:lumMod val="60000"/>
                    <a:lumOff val="40000"/>
                  </a:schemeClr>
                </a:solidFill>
                <a:latin typeface="Edwardian Script ITC" pitchFamily="66" charset="0"/>
              </a:rPr>
              <a:t>Thank  You </a:t>
            </a:r>
            <a:r>
              <a:rPr lang="ar-DZ" sz="6600" dirty="0" smtClean="0">
                <a:solidFill>
                  <a:schemeClr val="bg2">
                    <a:lumMod val="60000"/>
                    <a:lumOff val="40000"/>
                  </a:schemeClr>
                </a:solidFill>
                <a:latin typeface="Edwardian Script ITC" pitchFamily="66" charset="0"/>
              </a:rPr>
              <a:t> </a:t>
            </a:r>
            <a:r>
              <a:rPr lang="en-US" sz="6600" dirty="0" smtClean="0">
                <a:solidFill>
                  <a:schemeClr val="bg2">
                    <a:lumMod val="60000"/>
                    <a:lumOff val="40000"/>
                  </a:schemeClr>
                </a:solidFill>
                <a:latin typeface="Edwardian Script ITC" pitchFamily="66" charset="0"/>
              </a:rPr>
              <a:t> </a:t>
            </a:r>
            <a:r>
              <a:rPr lang="fr-FR" sz="6600" dirty="0" smtClean="0">
                <a:solidFill>
                  <a:schemeClr val="bg2">
                    <a:lumMod val="60000"/>
                    <a:lumOff val="40000"/>
                  </a:schemeClr>
                </a:solidFill>
                <a:latin typeface="+mj-lt"/>
              </a:rPr>
              <a:t>!</a:t>
            </a:r>
            <a:endParaRPr lang="en-US" sz="6600" dirty="0" smtClean="0">
              <a:solidFill>
                <a:schemeClr val="bg2">
                  <a:lumMod val="60000"/>
                  <a:lumOff val="40000"/>
                </a:schemeClr>
              </a:solidFill>
              <a:latin typeface="+mj-lt"/>
            </a:endParaRPr>
          </a:p>
          <a:p>
            <a:pPr algn="ctr">
              <a:buFont typeface="Wingdings" pitchFamily="2" charset="2"/>
              <a:buNone/>
              <a:defRPr/>
            </a:pPr>
            <a:endParaRPr lang="en-US" sz="6600" dirty="0" smtClean="0">
              <a:solidFill>
                <a:schemeClr val="bg2">
                  <a:lumMod val="60000"/>
                  <a:lumOff val="40000"/>
                </a:schemeClr>
              </a:solidFill>
              <a:latin typeface="Edwardian Script ITC" pitchFamily="66" charset="0"/>
            </a:endParaRPr>
          </a:p>
          <a:p>
            <a:pPr algn="ctr">
              <a:buFont typeface="Wingdings" pitchFamily="2" charset="2"/>
              <a:buNone/>
              <a:defRPr/>
            </a:pPr>
            <a:r>
              <a:rPr lang="en-US" sz="6600" dirty="0" smtClean="0">
                <a:solidFill>
                  <a:schemeClr val="bg2">
                    <a:lumMod val="60000"/>
                    <a:lumOff val="40000"/>
                  </a:schemeClr>
                </a:solidFill>
                <a:latin typeface="Edwardian Script ITC" pitchFamily="66" charset="0"/>
              </a:rPr>
              <a:t>                                        </a:t>
            </a:r>
            <a:r>
              <a:rPr lang="ar-DZ" sz="6600" dirty="0" smtClean="0">
                <a:solidFill>
                  <a:schemeClr val="bg2">
                    <a:lumMod val="60000"/>
                    <a:lumOff val="40000"/>
                  </a:schemeClr>
                </a:solidFill>
                <a:latin typeface="Edwardian Script ITC" pitchFamily="66" charset="0"/>
              </a:rPr>
              <a:t>   </a:t>
            </a:r>
            <a:r>
              <a:rPr lang="en-US" sz="6600" dirty="0" smtClean="0">
                <a:solidFill>
                  <a:schemeClr val="bg2">
                    <a:lumMod val="60000"/>
                    <a:lumOff val="40000"/>
                  </a:schemeClr>
                </a:solidFill>
                <a:latin typeface="Edwardian Script ITC" pitchFamily="66" charset="0"/>
              </a:rPr>
              <a:t> </a:t>
            </a:r>
            <a:r>
              <a:rPr lang="en-US" sz="1800" dirty="0" err="1" smtClean="0">
                <a:latin typeface="Edwardian Script ITC" pitchFamily="66" charset="0"/>
              </a:rPr>
              <a:t>Messikh</a:t>
            </a:r>
            <a:r>
              <a:rPr lang="en-US" sz="1800" dirty="0" smtClean="0">
                <a:latin typeface="Edwardian Script ITC" pitchFamily="66" charset="0"/>
              </a:rPr>
              <a:t> </a:t>
            </a:r>
            <a:r>
              <a:rPr lang="en-US" sz="1800" dirty="0" err="1" smtClean="0">
                <a:latin typeface="Edwardian Script ITC" pitchFamily="66" charset="0"/>
              </a:rPr>
              <a:t>Djihad</a:t>
            </a:r>
            <a:endParaRPr lang="en-US" sz="1800" dirty="0">
              <a:latin typeface="Edwardian Script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solidFill>
                  <a:schemeClr val="bg2"/>
                </a:solidFill>
              </a:rPr>
              <a:t>Definition</a:t>
            </a:r>
            <a:endParaRPr lang="fr-FR" dirty="0">
              <a:solidFill>
                <a:schemeClr val="bg2"/>
              </a:solidFill>
            </a:endParaRPr>
          </a:p>
        </p:txBody>
      </p:sp>
      <p:sp>
        <p:nvSpPr>
          <p:cNvPr id="3" name="Espace réservé du contenu 2"/>
          <p:cNvSpPr>
            <a:spLocks noGrp="1"/>
          </p:cNvSpPr>
          <p:nvPr>
            <p:ph idx="1"/>
          </p:nvPr>
        </p:nvSpPr>
        <p:spPr/>
        <p:txBody>
          <a:bodyPr/>
          <a:lstStyle/>
          <a:p>
            <a:pPr algn="just">
              <a:defRPr/>
            </a:pPr>
            <a:r>
              <a:rPr lang="en-US" sz="2400" b="1" dirty="0" smtClean="0">
                <a:solidFill>
                  <a:schemeClr val="bg2"/>
                </a:solidFill>
              </a:rPr>
              <a:t> </a:t>
            </a:r>
            <a:r>
              <a:rPr lang="en-US" sz="2400" dirty="0" smtClean="0">
                <a:solidFill>
                  <a:schemeClr val="bg2"/>
                </a:solidFill>
              </a:rPr>
              <a:t>The Age of Reason: </a:t>
            </a:r>
          </a:p>
          <a:p>
            <a:pPr algn="just">
              <a:buNone/>
              <a:defRPr/>
            </a:pPr>
            <a:r>
              <a:rPr lang="en-US" sz="2400" dirty="0" smtClean="0"/>
              <a:t>    It is a European intellectual movement of the 17</a:t>
            </a:r>
            <a:r>
              <a:rPr lang="en-US" sz="2400" baseline="30000" dirty="0" smtClean="0"/>
              <a:t>th</a:t>
            </a:r>
            <a:r>
              <a:rPr lang="en-US" sz="2400" dirty="0" smtClean="0"/>
              <a:t> and 18</a:t>
            </a:r>
            <a:r>
              <a:rPr lang="en-US" sz="2400" baseline="30000" dirty="0" smtClean="0"/>
              <a:t>th</a:t>
            </a:r>
            <a:r>
              <a:rPr lang="en-US" sz="2400" dirty="0" smtClean="0"/>
              <a:t> century that emphasized reason, scientific observation, liberty, and individualism. </a:t>
            </a:r>
          </a:p>
          <a:p>
            <a:pPr algn="just">
              <a:defRPr/>
            </a:pPr>
            <a:r>
              <a:rPr lang="en-US" sz="2400" dirty="0" smtClean="0"/>
              <a:t>It is most commonly known as  “</a:t>
            </a:r>
            <a:r>
              <a:rPr lang="en-US" sz="2400" i="1" dirty="0" smtClean="0">
                <a:solidFill>
                  <a:srgbClr val="FFC000"/>
                </a:solidFill>
              </a:rPr>
              <a:t>Enlightenment</a:t>
            </a:r>
            <a:r>
              <a:rPr lang="en-US" sz="2400" dirty="0" smtClean="0"/>
              <a:t>”, or “</a:t>
            </a:r>
            <a:r>
              <a:rPr lang="en-US" sz="2400" i="1" dirty="0" smtClean="0">
                <a:solidFill>
                  <a:srgbClr val="FFC000"/>
                </a:solidFill>
              </a:rPr>
              <a:t>European Enlightenment”. </a:t>
            </a:r>
            <a:r>
              <a:rPr lang="en-US" sz="2400" dirty="0" smtClean="0"/>
              <a:t>It implies bringing light into darkness. The term signifies a mental and moral awakening, in which reason and empirical inquiry serve as guiding lights for human progress. It is a metaphor for replacing superstition and dogma with knowledge and rational understanding. </a:t>
            </a:r>
            <a:endParaRPr lang="fr-F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solidFill>
                  <a:schemeClr val="bg2">
                    <a:lumMod val="60000"/>
                    <a:lumOff val="40000"/>
                  </a:schemeClr>
                </a:solidFill>
              </a:rPr>
              <a:t>Major Historical Periods</a:t>
            </a:r>
            <a:endParaRPr lang="fr-FR" dirty="0">
              <a:solidFill>
                <a:schemeClr val="bg2">
                  <a:lumMod val="60000"/>
                  <a:lumOff val="40000"/>
                </a:schemeClr>
              </a:solidFill>
            </a:endParaRPr>
          </a:p>
        </p:txBody>
      </p:sp>
      <p:sp>
        <p:nvSpPr>
          <p:cNvPr id="3" name="Espace réservé du contenu 2"/>
          <p:cNvSpPr>
            <a:spLocks noGrp="1"/>
          </p:cNvSpPr>
          <p:nvPr>
            <p:ph idx="1"/>
          </p:nvPr>
        </p:nvSpPr>
        <p:spPr/>
        <p:txBody>
          <a:bodyPr/>
          <a:lstStyle/>
          <a:p>
            <a:pPr>
              <a:defRPr/>
            </a:pPr>
            <a:r>
              <a:rPr lang="en-US" sz="2400" dirty="0" smtClean="0">
                <a:solidFill>
                  <a:srgbClr val="FF0000"/>
                </a:solidFill>
              </a:rPr>
              <a:t>The Classical Antiquity </a:t>
            </a:r>
            <a:r>
              <a:rPr lang="en-US" sz="2400" dirty="0" smtClean="0"/>
              <a:t>(around the 8</a:t>
            </a:r>
            <a:r>
              <a:rPr lang="en-US" sz="2400" baseline="30000" dirty="0" smtClean="0"/>
              <a:t>th</a:t>
            </a:r>
            <a:r>
              <a:rPr lang="en-US" sz="2400" dirty="0" smtClean="0"/>
              <a:t> century BCE to 467 CE): It is characterized by the Greco-Roman world and the spread </a:t>
            </a:r>
            <a:r>
              <a:rPr lang="en-US" sz="2400" smtClean="0"/>
              <a:t>of </a:t>
            </a:r>
            <a:r>
              <a:rPr lang="en-US" sz="2400" smtClean="0"/>
              <a:t>Greek </a:t>
            </a:r>
            <a:r>
              <a:rPr lang="en-US" sz="2400" dirty="0" smtClean="0"/>
              <a:t>and Roman civilizations.</a:t>
            </a:r>
          </a:p>
          <a:p>
            <a:pPr>
              <a:defRPr/>
            </a:pPr>
            <a:r>
              <a:rPr lang="en-US" sz="2400" dirty="0" smtClean="0">
                <a:solidFill>
                  <a:srgbClr val="FF0000"/>
                </a:solidFill>
              </a:rPr>
              <a:t>The Middle Ages/ Dark Ages</a:t>
            </a:r>
            <a:r>
              <a:rPr lang="en-US" sz="2400" dirty="0" smtClean="0"/>
              <a:t> (</a:t>
            </a:r>
            <a:r>
              <a:rPr lang="en-US" sz="2400" dirty="0" err="1" smtClean="0"/>
              <a:t>467CE</a:t>
            </a:r>
            <a:r>
              <a:rPr lang="en-US" sz="2400" dirty="0" smtClean="0"/>
              <a:t>-1400)</a:t>
            </a:r>
          </a:p>
          <a:p>
            <a:pPr>
              <a:defRPr/>
            </a:pPr>
            <a:r>
              <a:rPr lang="en-US" sz="2400" dirty="0" smtClean="0">
                <a:solidFill>
                  <a:srgbClr val="FF0000"/>
                </a:solidFill>
              </a:rPr>
              <a:t>Early Modern Age </a:t>
            </a:r>
            <a:r>
              <a:rPr lang="en-US" sz="2400" dirty="0" smtClean="0"/>
              <a:t>(1400-1750)</a:t>
            </a:r>
          </a:p>
          <a:p>
            <a:pPr>
              <a:defRPr/>
            </a:pPr>
            <a:r>
              <a:rPr lang="en-US" sz="2400" dirty="0" smtClean="0">
                <a:solidFill>
                  <a:srgbClr val="FF0000"/>
                </a:solidFill>
              </a:rPr>
              <a:t>The Late Modern Age </a:t>
            </a:r>
            <a:r>
              <a:rPr lang="en-US" sz="2400" dirty="0" smtClean="0"/>
              <a:t>(1750-1945)</a:t>
            </a:r>
          </a:p>
          <a:p>
            <a:pPr>
              <a:defRPr/>
            </a:pPr>
            <a:r>
              <a:rPr lang="en-US" sz="2400" dirty="0" smtClean="0">
                <a:solidFill>
                  <a:srgbClr val="FF0000"/>
                </a:solidFill>
              </a:rPr>
              <a:t>The Contemporary Era </a:t>
            </a:r>
            <a:r>
              <a:rPr lang="en-US" sz="2400" dirty="0" smtClean="0"/>
              <a:t>(</a:t>
            </a:r>
            <a:r>
              <a:rPr lang="en-US" sz="2400" dirty="0" err="1" smtClean="0"/>
              <a:t>c1945</a:t>
            </a:r>
            <a:r>
              <a:rPr lang="en-US" sz="2400" dirty="0" smtClean="0"/>
              <a:t>-present)</a:t>
            </a:r>
            <a:endParaRPr lang="fr-F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Classical Antiquity</a:t>
            </a:r>
            <a:endParaRPr 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r>
              <a:rPr lang="en-US" sz="2000" dirty="0" smtClean="0"/>
              <a:t>It refers to the Greco-Roman world.  The period starts by the first recorded Greek epic poems by Homer (Iliad and Odyssey) and lasts until the fall of the Roman Empire in 476 CE and the defeat of the last Roman Emperor </a:t>
            </a:r>
            <a:r>
              <a:rPr lang="en-US" sz="2000" dirty="0" err="1" smtClean="0"/>
              <a:t>Rumulius</a:t>
            </a:r>
            <a:r>
              <a:rPr lang="en-US" sz="2000" dirty="0" smtClean="0"/>
              <a:t> </a:t>
            </a:r>
            <a:r>
              <a:rPr lang="en-US" sz="2000" dirty="0" err="1" smtClean="0"/>
              <a:t>Augustulus</a:t>
            </a:r>
            <a:r>
              <a:rPr lang="en-US" sz="2000" dirty="0" smtClean="0"/>
              <a:t> by German groups.</a:t>
            </a:r>
          </a:p>
          <a:p>
            <a:r>
              <a:rPr lang="en-US" sz="2000" dirty="0" smtClean="0"/>
              <a:t>The period saw advancements in architecture, literature, philosophy, linguistic, legal,  and religious studies</a:t>
            </a:r>
            <a:endParaRPr lang="fr-FR" sz="2000" dirty="0"/>
          </a:p>
        </p:txBody>
      </p:sp>
      <p:pic>
        <p:nvPicPr>
          <p:cNvPr id="5" name="Espace réservé du contenu 4" descr="Colosseum_Roma_2009.jpg"/>
          <p:cNvPicPr>
            <a:picLocks noGrp="1" noChangeAspect="1"/>
          </p:cNvPicPr>
          <p:nvPr>
            <p:ph sz="half" idx="2"/>
          </p:nvPr>
        </p:nvPicPr>
        <p:blipFill>
          <a:blip r:embed="rId2"/>
          <a:stretch>
            <a:fillRect/>
          </a:stretch>
        </p:blipFill>
        <p:spPr>
          <a:xfrm>
            <a:off x="4724400" y="1752600"/>
            <a:ext cx="3530600" cy="4343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Dark Ages / Middle Ages</a:t>
            </a:r>
            <a:endParaRPr 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r>
              <a:rPr lang="en-US" sz="2000" dirty="0" smtClean="0"/>
              <a:t>The period begins with the fall of Rome in 476 CE and lasts until 1400. It is generally divided into: the Early Middle age, the High Middle age, and the Late Middle age. </a:t>
            </a:r>
          </a:p>
          <a:p>
            <a:r>
              <a:rPr lang="en-US" sz="2000" dirty="0" smtClean="0"/>
              <a:t>The period is referred to by different names: </a:t>
            </a:r>
            <a:r>
              <a:rPr lang="en-US" sz="2000" dirty="0" smtClean="0">
                <a:solidFill>
                  <a:srgbClr val="FFC000"/>
                </a:solidFill>
              </a:rPr>
              <a:t>The Dark Ages</a:t>
            </a:r>
            <a:r>
              <a:rPr lang="en-US" sz="2000" dirty="0" smtClean="0"/>
              <a:t>, </a:t>
            </a:r>
            <a:r>
              <a:rPr lang="en-US" sz="2000" dirty="0" smtClean="0">
                <a:solidFill>
                  <a:srgbClr val="FFC000"/>
                </a:solidFill>
              </a:rPr>
              <a:t>the Middle Ages</a:t>
            </a:r>
            <a:r>
              <a:rPr lang="en-US" sz="2000" dirty="0" smtClean="0"/>
              <a:t>, and </a:t>
            </a:r>
            <a:r>
              <a:rPr lang="en-US" sz="2000" dirty="0" smtClean="0">
                <a:solidFill>
                  <a:srgbClr val="FFC000"/>
                </a:solidFill>
              </a:rPr>
              <a:t>the Medieval Era</a:t>
            </a:r>
            <a:r>
              <a:rPr lang="en-US" sz="2000" dirty="0" smtClean="0"/>
              <a:t>. </a:t>
            </a:r>
          </a:p>
          <a:p>
            <a:r>
              <a:rPr lang="en-US" sz="2000" dirty="0" smtClean="0"/>
              <a:t>The period was characterized by the dominance of the Roman Catholic Church, absolute monarchies, ignorance and superstitious thinking. </a:t>
            </a:r>
            <a:endParaRPr lang="fr-FR" sz="2000" dirty="0"/>
          </a:p>
        </p:txBody>
      </p:sp>
      <p:pic>
        <p:nvPicPr>
          <p:cNvPr id="5" name="Espace réservé du contenu 4" descr="west.jpg"/>
          <p:cNvPicPr>
            <a:picLocks noGrp="1" noChangeAspect="1"/>
          </p:cNvPicPr>
          <p:nvPr>
            <p:ph sz="half" idx="2"/>
          </p:nvPr>
        </p:nvPicPr>
        <p:blipFill>
          <a:blip r:embed="rId2"/>
          <a:stretch>
            <a:fillRect/>
          </a:stretch>
        </p:blipFill>
        <p:spPr>
          <a:xfrm>
            <a:off x="4572000" y="1600200"/>
            <a:ext cx="4343400" cy="4495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Early Modern Age</a:t>
            </a:r>
            <a:endParaRPr 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r>
              <a:rPr lang="en-US" sz="2000" dirty="0" smtClean="0"/>
              <a:t>This era includes two major intellectual movements: </a:t>
            </a:r>
            <a:r>
              <a:rPr lang="en-US" sz="2000" dirty="0" smtClean="0">
                <a:solidFill>
                  <a:srgbClr val="FFC000"/>
                </a:solidFill>
              </a:rPr>
              <a:t>Renaissance</a:t>
            </a:r>
            <a:r>
              <a:rPr lang="en-US" sz="2000" dirty="0" smtClean="0"/>
              <a:t> (</a:t>
            </a:r>
            <a:r>
              <a:rPr lang="en-US" sz="2000" dirty="0" err="1" smtClean="0"/>
              <a:t>15</a:t>
            </a:r>
            <a:r>
              <a:rPr lang="en-US" sz="2000" baseline="30000" dirty="0" err="1" smtClean="0"/>
              <a:t>th</a:t>
            </a:r>
            <a:r>
              <a:rPr lang="en-US" sz="2000" dirty="0" err="1" smtClean="0"/>
              <a:t>-17</a:t>
            </a:r>
            <a:r>
              <a:rPr lang="en-US" sz="2000" baseline="30000" dirty="0" err="1" smtClean="0"/>
              <a:t>th</a:t>
            </a:r>
            <a:r>
              <a:rPr lang="en-US" sz="2000" dirty="0" smtClean="0"/>
              <a:t> century) and </a:t>
            </a:r>
            <a:r>
              <a:rPr lang="en-US" sz="2000" dirty="0" smtClean="0">
                <a:solidFill>
                  <a:srgbClr val="FFC000"/>
                </a:solidFill>
              </a:rPr>
              <a:t>Enlightenment </a:t>
            </a:r>
            <a:r>
              <a:rPr lang="en-US" sz="2000" dirty="0" smtClean="0"/>
              <a:t>(17</a:t>
            </a:r>
            <a:r>
              <a:rPr lang="en-US" sz="2000" baseline="30000" dirty="0" smtClean="0"/>
              <a:t>th</a:t>
            </a:r>
            <a:r>
              <a:rPr lang="en-US" sz="2000" dirty="0" smtClean="0"/>
              <a:t> to the 18</a:t>
            </a:r>
            <a:r>
              <a:rPr lang="en-US" sz="2000" baseline="30000" dirty="0" smtClean="0"/>
              <a:t>th</a:t>
            </a:r>
            <a:r>
              <a:rPr lang="en-US" sz="2000" dirty="0" smtClean="0"/>
              <a:t> century).</a:t>
            </a:r>
          </a:p>
          <a:p>
            <a:r>
              <a:rPr lang="en-US" sz="2000" dirty="0" smtClean="0"/>
              <a:t>The Early Modern Age was characterized by profound shifts in science, religion, and philosophy.  Key developments included the Protestant Reformation, the European colonization of the Americas, the Scientific Revolution, and the consolidation of centralized monarchies. </a:t>
            </a:r>
            <a:endParaRPr lang="fr-FR" sz="2000" dirty="0"/>
          </a:p>
        </p:txBody>
      </p:sp>
      <p:pic>
        <p:nvPicPr>
          <p:cNvPr id="5" name="Espace réservé du contenu 4" descr="early modern age.jpg"/>
          <p:cNvPicPr>
            <a:picLocks noGrp="1" noChangeAspect="1"/>
          </p:cNvPicPr>
          <p:nvPr>
            <p:ph sz="half" idx="2"/>
          </p:nvPr>
        </p:nvPicPr>
        <p:blipFill>
          <a:blip r:embed="rId2"/>
          <a:stretch>
            <a:fillRect/>
          </a:stretch>
        </p:blipFill>
        <p:spPr>
          <a:xfrm>
            <a:off x="4572000" y="1600200"/>
            <a:ext cx="4191000" cy="4648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Late Modern Age</a:t>
            </a:r>
            <a:endParaRPr 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r>
              <a:rPr lang="en-US" sz="2200" dirty="0" smtClean="0"/>
              <a:t>It spanned roughly from the early years of the first Industrial Revolution in Britain to the end of WWII in 1945. </a:t>
            </a:r>
            <a:r>
              <a:rPr lang="en-US" sz="2400" dirty="0" smtClean="0"/>
              <a:t>Key events include the aftermath of the Industrial and French Revolutions, the rise of new ideologies, the World Wars, and rapid advancements in science, technology, and social structures</a:t>
            </a:r>
            <a:endParaRPr lang="fr-FR" sz="2200" dirty="0"/>
          </a:p>
        </p:txBody>
      </p:sp>
      <p:pic>
        <p:nvPicPr>
          <p:cNvPr id="5" name="Espace réservé du contenu 4" descr="industrial.jpg"/>
          <p:cNvPicPr>
            <a:picLocks noGrp="1" noChangeAspect="1"/>
          </p:cNvPicPr>
          <p:nvPr>
            <p:ph sz="half" idx="2"/>
          </p:nvPr>
        </p:nvPicPr>
        <p:blipFill>
          <a:blip r:embed="rId2"/>
          <a:stretch>
            <a:fillRect/>
          </a:stretch>
        </p:blipFill>
        <p:spPr>
          <a:xfrm>
            <a:off x="4495800" y="1600200"/>
            <a:ext cx="4419600" cy="4648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bite">
  <a:themeElements>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11352</TotalTime>
  <Words>1408</Words>
  <Application>Microsoft PowerPoint</Application>
  <PresentationFormat>Affichage à l'écran (4:3)</PresentationFormat>
  <Paragraphs>136</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Orbite</vt:lpstr>
      <vt:lpstr>Diapositive 1</vt:lpstr>
      <vt:lpstr>Content</vt:lpstr>
      <vt:lpstr>Diapositive 3</vt:lpstr>
      <vt:lpstr>Definition</vt:lpstr>
      <vt:lpstr>Major Historical Periods</vt:lpstr>
      <vt:lpstr>Classical Antiquity</vt:lpstr>
      <vt:lpstr>Dark Ages / Middle Ages</vt:lpstr>
      <vt:lpstr>Early Modern Age</vt:lpstr>
      <vt:lpstr>Late Modern Age</vt:lpstr>
      <vt:lpstr>Contemporary Era</vt:lpstr>
      <vt:lpstr>Diapositive 11</vt:lpstr>
      <vt:lpstr>Diapositive 12</vt:lpstr>
      <vt:lpstr>Roots of Enlightenment</vt:lpstr>
      <vt:lpstr>Diapositive 14</vt:lpstr>
      <vt:lpstr>Humanism</vt:lpstr>
      <vt:lpstr>Diapositive 16</vt:lpstr>
      <vt:lpstr>Core Principles and Ideas of Humanism</vt:lpstr>
      <vt:lpstr>Diapositive 18</vt:lpstr>
      <vt:lpstr>Diapositive 19</vt:lpstr>
      <vt:lpstr>Some Humanist Works</vt:lpstr>
      <vt:lpstr>Diapositive 21</vt:lpstr>
      <vt:lpstr>Diapositive 22</vt:lpstr>
      <vt:lpstr>Diapositive 23</vt:lpstr>
      <vt:lpstr>Diapositive 24</vt:lpstr>
      <vt:lpstr>Diapositive 25</vt:lpstr>
      <vt:lpstr>Contributions to Social and Political Thought</vt:lpstr>
      <vt:lpstr>Montesquieu </vt:lpstr>
      <vt:lpstr>  Jean-Jacques Rousseau (1712–1778)  </vt:lpstr>
      <vt:lpstr>  John Locke (1632–1704)  </vt:lpstr>
      <vt:lpstr> Voltaire (1694–1778)  </vt:lpstr>
      <vt:lpstr>   René Descartes (1596–1650)   </vt:lpstr>
      <vt:lpstr>Contributions to Science and Technology</vt:lpstr>
      <vt:lpstr>Diapositive 33</vt:lpstr>
      <vt:lpstr>For TD Sessions</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MECHERI INFORMATIQUE</cp:lastModifiedBy>
  <cp:revision>197</cp:revision>
  <cp:lastPrinted>1601-01-01T00:00:00Z</cp:lastPrinted>
  <dcterms:created xsi:type="dcterms:W3CDTF">1601-01-01T00:00:00Z</dcterms:created>
  <dcterms:modified xsi:type="dcterms:W3CDTF">2025-10-18T19:00:37Z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