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430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429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428" r:id="rId28"/>
    <p:sldId id="432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2E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F7E9B-2F6E-4E63-B2B6-D8AD51D89581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4B9-7A30-454C-BC3F-30F236522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84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2826" y="609676"/>
            <a:ext cx="608634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3CC3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3CC3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3CC3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3CC3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FDB1-B53B-4873-95A3-771B1BFA9033}" type="datetime1">
              <a:rPr lang="fr-FR" smtClean="0"/>
              <a:pPr/>
              <a:t>27/04/2026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IAP/A.E.M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59D3-9B69-4B2F-9EB5-9DC98BEA5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51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030" y="99441"/>
            <a:ext cx="10025938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3CC33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66062"/>
            <a:ext cx="10360025" cy="4291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91088" y="6464680"/>
            <a:ext cx="32257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image" Target="../media/image29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44856"/>
            <a:ext cx="53111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Content</a:t>
            </a:r>
            <a:r>
              <a:rPr spc="-180" dirty="0"/>
              <a:t> </a:t>
            </a:r>
            <a:r>
              <a:rPr dirty="0" smtClean="0"/>
              <a:t>of</a:t>
            </a:r>
            <a:r>
              <a:rPr lang="fr-FR" dirty="0" smtClean="0"/>
              <a:t> </a:t>
            </a:r>
            <a:r>
              <a:rPr spc="-35" dirty="0" smtClean="0"/>
              <a:t>course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207792"/>
            <a:ext cx="10356850" cy="53955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4640" indent="-285750">
              <a:lnSpc>
                <a:spcPct val="100000"/>
              </a:lnSpc>
              <a:spcBef>
                <a:spcPts val="77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Introduction</a:t>
            </a:r>
            <a:endParaRPr sz="2800" dirty="0">
              <a:latin typeface="Calibri"/>
              <a:cs typeface="Calibri"/>
            </a:endParaRPr>
          </a:p>
          <a:p>
            <a:pPr marL="294005" indent="-285750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4005" algn="l"/>
              </a:tabLst>
            </a:pPr>
            <a:r>
              <a:rPr sz="2800" b="1" spc="-50" dirty="0">
                <a:solidFill>
                  <a:srgbClr val="2E5496"/>
                </a:solidFill>
                <a:latin typeface="Calibri"/>
                <a:cs typeface="Calibri"/>
              </a:rPr>
              <a:t>Texts</a:t>
            </a:r>
            <a:r>
              <a:rPr sz="2800" b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regulatory</a:t>
            </a:r>
            <a:r>
              <a:rPr sz="2800" b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governing</a:t>
            </a:r>
            <a:r>
              <a:rPr sz="2800" b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there</a:t>
            </a:r>
            <a:r>
              <a:rPr sz="2800" b="1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health</a:t>
            </a:r>
            <a:r>
              <a:rPr sz="2800" b="1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sz="2800" b="1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there</a:t>
            </a:r>
            <a:r>
              <a:rPr sz="2800" b="1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security</a:t>
            </a:r>
            <a:r>
              <a:rPr sz="2800" b="1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At</a:t>
            </a:r>
            <a:r>
              <a:rPr sz="2800" b="1" spc="-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work</a:t>
            </a:r>
            <a:endParaRPr sz="2800" dirty="0">
              <a:latin typeface="Calibri"/>
              <a:cs typeface="Calibri"/>
            </a:endParaRPr>
          </a:p>
          <a:p>
            <a:pPr marL="294640" indent="-28575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Concepts</a:t>
            </a:r>
            <a:r>
              <a:rPr sz="2800" b="1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of</a:t>
            </a:r>
            <a:r>
              <a:rPr sz="2800" b="1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E5496"/>
                </a:solidFill>
                <a:latin typeface="Calibri"/>
                <a:cs typeface="Calibri"/>
              </a:rPr>
              <a:t>base</a:t>
            </a:r>
            <a:endParaRPr sz="2800" dirty="0">
              <a:latin typeface="Calibri"/>
              <a:cs typeface="Calibri"/>
            </a:endParaRPr>
          </a:p>
          <a:p>
            <a:pPr marL="294640" indent="-28575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Approach</a:t>
            </a:r>
            <a:r>
              <a:rPr sz="2800" b="1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of</a:t>
            </a:r>
            <a:r>
              <a:rPr sz="2800" b="1" spc="-9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prevention</a:t>
            </a:r>
            <a:r>
              <a:rPr sz="2800" b="1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of the</a:t>
            </a:r>
            <a:r>
              <a:rPr sz="2800" b="1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risks</a:t>
            </a:r>
            <a:r>
              <a:rPr sz="2800" b="1" spc="-8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professionals</a:t>
            </a:r>
            <a:endParaRPr sz="2800" dirty="0">
              <a:latin typeface="Calibri"/>
              <a:cs typeface="Calibri"/>
            </a:endParaRPr>
          </a:p>
          <a:p>
            <a:pPr marL="294005" indent="-28575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4005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Approach</a:t>
            </a:r>
            <a:r>
              <a:rPr sz="2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devaluation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of the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risks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professionals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(EvRP)</a:t>
            </a:r>
            <a:endParaRPr sz="2800" dirty="0">
              <a:latin typeface="Calibri"/>
              <a:cs typeface="Calibri"/>
            </a:endParaRPr>
          </a:p>
          <a:p>
            <a:pPr marL="241300" marR="5080" indent="-233045">
              <a:lnSpc>
                <a:spcPts val="3020"/>
              </a:lnSpc>
              <a:spcBef>
                <a:spcPts val="1045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41300" algn="l"/>
                <a:tab pos="294005" algn="l"/>
                <a:tab pos="1991995" algn="l"/>
                <a:tab pos="3227070" algn="l"/>
                <a:tab pos="3490595" algn="l"/>
                <a:tab pos="5306060" algn="l"/>
                <a:tab pos="6168390" algn="l"/>
                <a:tab pos="6703695" algn="l"/>
                <a:tab pos="7830184" algn="l"/>
                <a:tab pos="8293734" algn="l"/>
                <a:tab pos="9227820" algn="l"/>
              </a:tabLst>
            </a:pP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Document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Unique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2E5496"/>
                </a:solidFill>
                <a:latin typeface="Calibri"/>
                <a:cs typeface="Calibri"/>
              </a:rPr>
              <a:t>: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realization,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2E5496"/>
                </a:solidFill>
                <a:latin typeface="Calibri"/>
                <a:cs typeface="Calibri"/>
              </a:rPr>
              <a:t>putting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artwork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follow up,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critical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analysis ,</a:t>
            </a:r>
            <a:r>
              <a:rPr sz="2800" b="1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2E5496"/>
                </a:solidFill>
                <a:latin typeface="Calibri"/>
                <a:cs typeface="Calibri"/>
              </a:rPr>
              <a:t>re-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evaluation</a:t>
            </a:r>
            <a:endParaRPr sz="2800" dirty="0">
              <a:latin typeface="Calibri"/>
              <a:cs typeface="Calibri"/>
            </a:endParaRPr>
          </a:p>
          <a:p>
            <a:pPr marL="294005" indent="-285750">
              <a:lnSpc>
                <a:spcPct val="100000"/>
              </a:lnSpc>
              <a:spcBef>
                <a:spcPts val="62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4005" algn="l"/>
              </a:tabLst>
            </a:pP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Promotion</a:t>
            </a:r>
            <a:r>
              <a:rPr sz="2800" b="1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there</a:t>
            </a:r>
            <a:r>
              <a:rPr sz="28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health</a:t>
            </a:r>
            <a:r>
              <a:rPr sz="28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At</a:t>
            </a:r>
            <a:r>
              <a:rPr sz="28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work.</a:t>
            </a:r>
            <a:endParaRPr sz="2800" dirty="0">
              <a:latin typeface="Calibri"/>
              <a:cs typeface="Calibri"/>
            </a:endParaRPr>
          </a:p>
          <a:p>
            <a:pPr marL="241300" marR="6985" indent="-233045">
              <a:lnSpc>
                <a:spcPts val="3020"/>
              </a:lnSpc>
              <a:spcBef>
                <a:spcPts val="106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41300" algn="l"/>
                <a:tab pos="294005" algn="l"/>
              </a:tabLst>
            </a:pP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Socket</a:t>
            </a:r>
            <a:r>
              <a:rPr sz="2800" b="1" spc="1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sz="2800" b="1" spc="1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account</a:t>
            </a:r>
            <a:r>
              <a:rPr sz="2800" b="1" spc="1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of the</a:t>
            </a:r>
            <a:r>
              <a:rPr sz="2800" b="1" spc="1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workers</a:t>
            </a:r>
            <a:r>
              <a:rPr sz="2800" b="1" spc="1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has</a:t>
            </a:r>
            <a:r>
              <a:rPr sz="2800" b="1" spc="1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risks</a:t>
            </a:r>
            <a:r>
              <a:rPr sz="2800" b="1" spc="1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individuals,</a:t>
            </a:r>
            <a:r>
              <a:rPr sz="2800" b="1" spc="1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medical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monitoring</a:t>
            </a:r>
            <a:r>
              <a:rPr sz="2800" b="1" spc="-1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reinforced.</a:t>
            </a:r>
            <a:endParaRPr sz="2800" dirty="0">
              <a:latin typeface="Calibri"/>
              <a:cs typeface="Calibri"/>
            </a:endParaRPr>
          </a:p>
          <a:p>
            <a:pPr marL="294640" indent="-285750">
              <a:lnSpc>
                <a:spcPct val="100000"/>
              </a:lnSpc>
              <a:spcBef>
                <a:spcPts val="62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4640" algn="l"/>
              </a:tabLst>
            </a:pP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Conclusion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536" y="308228"/>
            <a:ext cx="1102296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344035" marR="5080" indent="-4331970">
              <a:lnSpc>
                <a:spcPts val="4750"/>
              </a:lnSpc>
              <a:spcBef>
                <a:spcPts val="700"/>
              </a:spcBef>
            </a:pPr>
            <a:r>
              <a:rPr spc="-40" dirty="0"/>
              <a:t>Approach</a:t>
            </a:r>
            <a:r>
              <a:rPr spc="-180" dirty="0"/>
              <a:t> </a:t>
            </a:r>
            <a:r>
              <a:rPr spc="-45" dirty="0"/>
              <a:t>devaluation</a:t>
            </a:r>
            <a:r>
              <a:rPr spc="-204" dirty="0"/>
              <a:t> </a:t>
            </a:r>
            <a:r>
              <a:rPr dirty="0"/>
              <a:t>of the</a:t>
            </a:r>
            <a:r>
              <a:rPr spc="-165" dirty="0"/>
              <a:t> </a:t>
            </a:r>
            <a:r>
              <a:rPr spc="-10" dirty="0"/>
              <a:t>risks</a:t>
            </a:r>
            <a:r>
              <a:rPr spc="-180" dirty="0"/>
              <a:t> </a:t>
            </a:r>
            <a:r>
              <a:rPr spc="-35" dirty="0"/>
              <a:t>professionals </a:t>
            </a:r>
            <a:r>
              <a:rPr spc="-10" dirty="0"/>
              <a:t>(principles)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02105"/>
            <a:ext cx="69608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2.</a:t>
            </a:r>
            <a:r>
              <a:rPr sz="2600" b="1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Adaptability</a:t>
            </a:r>
            <a:r>
              <a:rPr sz="26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has</a:t>
            </a:r>
            <a:r>
              <a:rPr sz="2600" b="1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there</a:t>
            </a:r>
            <a:r>
              <a:rPr sz="2600" b="1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situation</a:t>
            </a:r>
            <a:r>
              <a:rPr sz="26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own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6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the Company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283713"/>
            <a:ext cx="103587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1500" algn="l"/>
                <a:tab pos="2931160" algn="l"/>
                <a:tab pos="3510279" algn="l"/>
                <a:tab pos="4458335" algn="l"/>
                <a:tab pos="6115050" algn="l"/>
                <a:tab pos="6960870" algn="l"/>
                <a:tab pos="8710930" algn="l"/>
                <a:tab pos="9387840" algn="l"/>
              </a:tabLst>
            </a:pPr>
            <a:r>
              <a:rPr sz="2600" spc="-10" dirty="0">
                <a:latin typeface="Calibri"/>
                <a:cs typeface="Calibri"/>
              </a:rPr>
              <a:t>The employer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chooses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tools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appropriate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 evaluation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risks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561082"/>
            <a:ext cx="10356850" cy="272224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40"/>
              </a:spcBef>
            </a:pPr>
            <a:r>
              <a:rPr sz="2600" dirty="0">
                <a:latin typeface="Calibri"/>
                <a:cs typeface="Calibri"/>
              </a:rPr>
              <a:t>professionals.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used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tools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adapted</a:t>
            </a:r>
            <a:r>
              <a:rPr sz="26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6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specifics</a:t>
            </a:r>
            <a:r>
              <a:rPr sz="26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her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Company,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271780" indent="-262255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spc="-10" dirty="0">
                <a:latin typeface="Calibri"/>
                <a:cs typeface="Calibri"/>
              </a:rPr>
              <a:t>Size</a:t>
            </a:r>
            <a:endParaRPr sz="2600">
              <a:latin typeface="Calibri"/>
              <a:cs typeface="Calibri"/>
            </a:endParaRPr>
          </a:p>
          <a:p>
            <a:pPr marL="271145" indent="-261620">
              <a:lnSpc>
                <a:spcPct val="100000"/>
              </a:lnSpc>
              <a:spcBef>
                <a:spcPts val="7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145" algn="l"/>
              </a:tabLst>
            </a:pPr>
            <a:r>
              <a:rPr sz="2600" spc="-10" dirty="0">
                <a:latin typeface="Calibri"/>
                <a:cs typeface="Calibri"/>
              </a:rPr>
              <a:t>Situation</a:t>
            </a:r>
            <a:endParaRPr sz="2600">
              <a:latin typeface="Calibri"/>
              <a:cs typeface="Calibri"/>
            </a:endParaRPr>
          </a:p>
          <a:p>
            <a:pPr marL="271780" indent="-262255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spc="-10" dirty="0">
                <a:latin typeface="Calibri"/>
                <a:cs typeface="Calibri"/>
              </a:rPr>
              <a:t>Organization</a:t>
            </a:r>
            <a:endParaRPr sz="2600">
              <a:latin typeface="Calibri"/>
              <a:cs typeface="Calibri"/>
            </a:endParaRPr>
          </a:p>
          <a:p>
            <a:pPr marL="271780" indent="-262255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Nature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activities</a:t>
            </a:r>
            <a:endParaRPr sz="2600">
              <a:latin typeface="Calibri"/>
              <a:cs typeface="Calibri"/>
            </a:endParaRPr>
          </a:p>
          <a:p>
            <a:pPr marL="271780" indent="-262255">
              <a:lnSpc>
                <a:spcPct val="100000"/>
              </a:lnSpc>
              <a:spcBef>
                <a:spcPts val="75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Nature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risks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professionals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5265216"/>
            <a:ext cx="10360025" cy="69977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40"/>
              </a:spcBef>
              <a:tabLst>
                <a:tab pos="309880" algn="l"/>
                <a:tab pos="1343025" algn="l"/>
                <a:tab pos="2925445" algn="l"/>
                <a:tab pos="4043679" algn="l"/>
                <a:tab pos="4652010" algn="l"/>
                <a:tab pos="5298440" algn="l"/>
                <a:tab pos="5911215" algn="l"/>
                <a:tab pos="7425055" algn="l"/>
                <a:tab pos="8540115" algn="l"/>
                <a:tab pos="9735185" algn="l"/>
              </a:tabLst>
            </a:pPr>
            <a:r>
              <a:rPr sz="2600" spc="-25" dirty="0">
                <a:latin typeface="Calibri"/>
                <a:cs typeface="Calibri"/>
              </a:rPr>
              <a:t>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reiterates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 operation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each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times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her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business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evolves 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tending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thus </a:t>
            </a:r>
            <a:r>
              <a:rPr sz="2600" dirty="0">
                <a:latin typeface="Calibri"/>
                <a:cs typeface="Calibri"/>
              </a:rPr>
              <a:t>towards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assessment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complete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possible.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4013" y="3015995"/>
            <a:ext cx="1126355" cy="231800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841" y="353009"/>
            <a:ext cx="11021695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342765" marR="5080" indent="-4330700">
              <a:lnSpc>
                <a:spcPts val="4760"/>
              </a:lnSpc>
              <a:spcBef>
                <a:spcPts val="695"/>
              </a:spcBef>
            </a:pPr>
            <a:r>
              <a:rPr spc="-40" dirty="0"/>
              <a:t>Approach</a:t>
            </a:r>
            <a:r>
              <a:rPr spc="-175" dirty="0"/>
              <a:t> </a:t>
            </a:r>
            <a:r>
              <a:rPr spc="-45" dirty="0"/>
              <a:t>devaluation</a:t>
            </a:r>
            <a:r>
              <a:rPr spc="-200" dirty="0"/>
              <a:t> </a:t>
            </a:r>
            <a:r>
              <a:rPr dirty="0"/>
              <a:t>of the</a:t>
            </a:r>
            <a:r>
              <a:rPr spc="-160" dirty="0"/>
              <a:t> </a:t>
            </a:r>
            <a:r>
              <a:rPr spc="-20" dirty="0"/>
              <a:t>risks</a:t>
            </a:r>
            <a:r>
              <a:rPr spc="-175" dirty="0"/>
              <a:t> </a:t>
            </a:r>
            <a:r>
              <a:rPr spc="-35" dirty="0"/>
              <a:t>professionals </a:t>
            </a:r>
            <a:r>
              <a:rPr spc="-10" dirty="0"/>
              <a:t>(principles)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3.</a:t>
            </a:r>
            <a:r>
              <a:rPr sz="2800" b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Autonomy</a:t>
            </a:r>
            <a:r>
              <a:rPr sz="28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800" b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there</a:t>
            </a:r>
            <a:r>
              <a:rPr sz="2800" b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realization</a:t>
            </a:r>
            <a:r>
              <a:rPr sz="28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the EvRP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2690"/>
              </a:lnSpc>
              <a:spcBef>
                <a:spcPts val="5"/>
              </a:spcBef>
            </a:pPr>
            <a:r>
              <a:rPr sz="2800" dirty="0"/>
              <a:t>The Company</a:t>
            </a:r>
            <a:r>
              <a:rPr sz="2800" spc="585" dirty="0"/>
              <a:t> </a:t>
            </a:r>
            <a:r>
              <a:rPr sz="2800" dirty="0"/>
              <a:t>organizes</a:t>
            </a:r>
            <a:r>
              <a:rPr sz="2800" spc="575" dirty="0"/>
              <a:t> </a:t>
            </a:r>
            <a:r>
              <a:rPr sz="2800" dirty="0"/>
              <a:t>For</a:t>
            </a:r>
            <a:r>
              <a:rPr sz="2800" spc="575" dirty="0"/>
              <a:t> </a:t>
            </a:r>
            <a:r>
              <a:rPr sz="2800" dirty="0"/>
              <a:t>be</a:t>
            </a:r>
            <a:r>
              <a:rPr sz="2800" spc="580" dirty="0"/>
              <a:t> </a:t>
            </a:r>
            <a:r>
              <a:rPr sz="2800" dirty="0">
                <a:solidFill>
                  <a:srgbClr val="0000FF"/>
                </a:solidFill>
              </a:rPr>
              <a:t>autonomous</a:t>
            </a:r>
            <a:r>
              <a:rPr sz="2800" spc="580" dirty="0">
                <a:solidFill>
                  <a:srgbClr val="0000FF"/>
                </a:solidFill>
              </a:rPr>
              <a:t> </a:t>
            </a:r>
            <a:r>
              <a:rPr sz="2800" dirty="0"/>
              <a:t>In</a:t>
            </a:r>
            <a:r>
              <a:rPr sz="2800" spc="600" dirty="0"/>
              <a:t> </a:t>
            </a:r>
            <a:r>
              <a:rPr sz="2800" dirty="0"/>
              <a:t>its</a:t>
            </a:r>
            <a:r>
              <a:rPr sz="2800" spc="585" dirty="0"/>
              <a:t> </a:t>
            </a:r>
            <a:r>
              <a:rPr sz="2800" dirty="0"/>
              <a:t>approach,</a:t>
            </a:r>
            <a:r>
              <a:rPr sz="2800" spc="575" dirty="0"/>
              <a:t> </a:t>
            </a:r>
            <a:r>
              <a:rPr sz="2800" spc="-20" dirty="0"/>
              <a:t>she relies</a:t>
            </a:r>
            <a:r>
              <a:rPr sz="2800" spc="-40" dirty="0"/>
              <a:t> </a:t>
            </a:r>
            <a:r>
              <a:rPr sz="2800" dirty="0"/>
              <a:t>For</a:t>
            </a:r>
            <a:r>
              <a:rPr sz="2800" spc="-60" dirty="0"/>
              <a:t> </a:t>
            </a:r>
            <a:r>
              <a:rPr sz="2800" dirty="0"/>
              <a:t>that</a:t>
            </a:r>
            <a:r>
              <a:rPr sz="2800" spc="-55" dirty="0"/>
              <a:t> </a:t>
            </a:r>
            <a:r>
              <a:rPr sz="2800" dirty="0"/>
              <a:t>on</a:t>
            </a:r>
            <a:r>
              <a:rPr sz="2800" spc="-55" dirty="0"/>
              <a:t> </a:t>
            </a:r>
            <a:r>
              <a:rPr sz="2800" dirty="0"/>
              <a:t>of the</a:t>
            </a:r>
            <a:r>
              <a:rPr sz="2800" spc="-60" dirty="0"/>
              <a:t> </a:t>
            </a:r>
            <a:r>
              <a:rPr sz="2800" spc="-10" dirty="0"/>
              <a:t>SKILLS</a:t>
            </a:r>
            <a:r>
              <a:rPr sz="2800" spc="-55" dirty="0"/>
              <a:t> </a:t>
            </a:r>
            <a:r>
              <a:rPr sz="2800" spc="-10" dirty="0"/>
              <a:t>internal.</a:t>
            </a:r>
            <a:endParaRPr sz="2800"/>
          </a:p>
          <a:p>
            <a:pPr marL="12700" marR="6350" algn="just">
              <a:lnSpc>
                <a:spcPct val="80000"/>
              </a:lnSpc>
              <a:spcBef>
                <a:spcPts val="1015"/>
              </a:spcBef>
            </a:pPr>
            <a:r>
              <a:rPr sz="2800" dirty="0"/>
              <a:t>THE</a:t>
            </a:r>
            <a:r>
              <a:rPr sz="2800" spc="35" dirty="0"/>
              <a:t>  </a:t>
            </a:r>
            <a:r>
              <a:rPr sz="2800" dirty="0"/>
              <a:t>development</a:t>
            </a:r>
            <a:r>
              <a:rPr sz="2800" spc="55" dirty="0"/>
              <a:t>  </a:t>
            </a:r>
            <a:r>
              <a:rPr sz="2800" dirty="0"/>
              <a:t>of</a:t>
            </a:r>
            <a:r>
              <a:rPr sz="2800" spc="35" dirty="0"/>
              <a:t>  </a:t>
            </a:r>
            <a:r>
              <a:rPr sz="2800" dirty="0">
                <a:solidFill>
                  <a:srgbClr val="0000FF"/>
                </a:solidFill>
              </a:rPr>
              <a:t>autonomy</a:t>
            </a:r>
            <a:r>
              <a:rPr sz="2800" spc="45" dirty="0">
                <a:solidFill>
                  <a:srgbClr val="0000FF"/>
                </a:solidFill>
              </a:rPr>
              <a:t>  </a:t>
            </a:r>
            <a:r>
              <a:rPr sz="2800" dirty="0"/>
              <a:t>allow</a:t>
            </a:r>
            <a:r>
              <a:rPr sz="2800" spc="35" dirty="0"/>
              <a:t>  </a:t>
            </a:r>
            <a:r>
              <a:rPr sz="2800" dirty="0"/>
              <a:t>has</a:t>
            </a:r>
            <a:r>
              <a:rPr sz="2800" spc="45" dirty="0"/>
              <a:t>  </a:t>
            </a:r>
            <a:r>
              <a:rPr sz="2800" dirty="0"/>
              <a:t>the employer</a:t>
            </a:r>
            <a:r>
              <a:rPr sz="2800" spc="40" dirty="0"/>
              <a:t>  </a:t>
            </a:r>
            <a:r>
              <a:rPr sz="2800" dirty="0"/>
              <a:t>of</a:t>
            </a:r>
            <a:r>
              <a:rPr sz="2800" spc="35" dirty="0"/>
              <a:t>  </a:t>
            </a:r>
            <a:r>
              <a:rPr sz="2800" spc="-10" dirty="0"/>
              <a:t>to remain </a:t>
            </a:r>
            <a:r>
              <a:rPr sz="2800" dirty="0">
                <a:solidFill>
                  <a:srgbClr val="0000FF"/>
                </a:solidFill>
              </a:rPr>
              <a:t>in control</a:t>
            </a:r>
            <a:r>
              <a:rPr sz="2800" spc="35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of the</a:t>
            </a:r>
            <a:r>
              <a:rPr sz="2800" spc="40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decisions</a:t>
            </a:r>
            <a:r>
              <a:rPr sz="2800" spc="55" dirty="0">
                <a:solidFill>
                  <a:srgbClr val="0000FF"/>
                </a:solidFill>
              </a:rPr>
              <a:t> </a:t>
            </a:r>
            <a:r>
              <a:rPr sz="2800" spc="-10" dirty="0"/>
              <a:t>guaranteeing</a:t>
            </a:r>
            <a:r>
              <a:rPr sz="2800" spc="40" dirty="0"/>
              <a:t> </a:t>
            </a:r>
            <a:r>
              <a:rPr sz="2800" dirty="0"/>
              <a:t>there</a:t>
            </a:r>
            <a:r>
              <a:rPr sz="2800" spc="40" dirty="0"/>
              <a:t> </a:t>
            </a:r>
            <a:r>
              <a:rPr sz="2800" dirty="0"/>
              <a:t>mastery</a:t>
            </a:r>
            <a:r>
              <a:rPr sz="2800" spc="40" dirty="0"/>
              <a:t> </a:t>
            </a:r>
            <a:r>
              <a:rPr sz="2800" dirty="0"/>
              <a:t>of the</a:t>
            </a:r>
            <a:r>
              <a:rPr sz="2800" spc="40" dirty="0"/>
              <a:t> </a:t>
            </a:r>
            <a:r>
              <a:rPr sz="2800" dirty="0"/>
              <a:t>risks</a:t>
            </a:r>
            <a:r>
              <a:rPr sz="2800" spc="55" dirty="0"/>
              <a:t> </a:t>
            </a:r>
            <a:r>
              <a:rPr sz="2800" spc="-10" dirty="0"/>
              <a:t>professionals </a:t>
            </a:r>
            <a:r>
              <a:rPr sz="2800" dirty="0"/>
              <a:t>and</a:t>
            </a:r>
            <a:r>
              <a:rPr sz="2800" spc="30" dirty="0"/>
              <a:t> </a:t>
            </a:r>
            <a:r>
              <a:rPr sz="2800" dirty="0"/>
              <a:t>of</a:t>
            </a:r>
            <a:r>
              <a:rPr sz="2800" spc="30" dirty="0"/>
              <a:t> </a:t>
            </a:r>
            <a:r>
              <a:rPr sz="2800" dirty="0">
                <a:solidFill>
                  <a:srgbClr val="0000FF"/>
                </a:solidFill>
              </a:rPr>
              <a:t>contribute</a:t>
            </a:r>
            <a:r>
              <a:rPr sz="2800" spc="35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has</a:t>
            </a:r>
            <a:r>
              <a:rPr sz="2800" spc="35" dirty="0">
                <a:solidFill>
                  <a:srgbClr val="0000FF"/>
                </a:solidFill>
              </a:rPr>
              <a:t> </a:t>
            </a:r>
            <a:r>
              <a:rPr sz="2800" spc="-20" dirty="0">
                <a:solidFill>
                  <a:srgbClr val="0000FF"/>
                </a:solidFill>
              </a:rPr>
              <a:t>appropriation</a:t>
            </a:r>
            <a:r>
              <a:rPr sz="2800" spc="40" dirty="0">
                <a:solidFill>
                  <a:srgbClr val="0000FF"/>
                </a:solidFill>
              </a:rPr>
              <a:t> </a:t>
            </a:r>
            <a:r>
              <a:rPr sz="2800" dirty="0"/>
              <a:t>of</a:t>
            </a:r>
            <a:r>
              <a:rPr sz="2800" spc="30" dirty="0"/>
              <a:t> </a:t>
            </a:r>
            <a:r>
              <a:rPr sz="2800" dirty="0"/>
              <a:t>there</a:t>
            </a:r>
            <a:r>
              <a:rPr sz="2800" spc="40" dirty="0"/>
              <a:t> </a:t>
            </a:r>
            <a:r>
              <a:rPr sz="2800" dirty="0"/>
              <a:t>approach</a:t>
            </a:r>
            <a:r>
              <a:rPr sz="2800" spc="35" dirty="0"/>
              <a:t> </a:t>
            </a:r>
            <a:r>
              <a:rPr sz="2800" dirty="0"/>
              <a:t>by</a:t>
            </a:r>
            <a:r>
              <a:rPr sz="2800" spc="30" dirty="0"/>
              <a:t> </a:t>
            </a:r>
            <a:r>
              <a:rPr sz="2800" spc="-20" dirty="0"/>
              <a:t>the framework</a:t>
            </a:r>
            <a:r>
              <a:rPr sz="2800" spc="40" dirty="0"/>
              <a:t> </a:t>
            </a:r>
            <a:r>
              <a:rPr sz="2800" spc="-25" dirty="0"/>
              <a:t>and </a:t>
            </a:r>
            <a:r>
              <a:rPr sz="2800" dirty="0"/>
              <a:t>the </a:t>
            </a:r>
            <a:r>
              <a:rPr sz="2800" spc="-10" dirty="0"/>
              <a:t>employees.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267970"/>
            <a:ext cx="1102995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344035" marR="5080" indent="-4331970">
              <a:lnSpc>
                <a:spcPts val="4750"/>
              </a:lnSpc>
              <a:spcBef>
                <a:spcPts val="700"/>
              </a:spcBef>
            </a:pPr>
            <a:r>
              <a:rPr spc="-40" dirty="0"/>
              <a:t>Approach</a:t>
            </a:r>
            <a:r>
              <a:rPr spc="-170" dirty="0"/>
              <a:t> </a:t>
            </a:r>
            <a:r>
              <a:rPr spc="-45" dirty="0"/>
              <a:t>devaluation</a:t>
            </a:r>
            <a:r>
              <a:rPr spc="-200" dirty="0"/>
              <a:t> </a:t>
            </a:r>
            <a:r>
              <a:rPr dirty="0"/>
              <a:t>of the</a:t>
            </a:r>
            <a:r>
              <a:rPr spc="-160" dirty="0"/>
              <a:t> </a:t>
            </a:r>
            <a:r>
              <a:rPr spc="-10" dirty="0"/>
              <a:t>risks</a:t>
            </a:r>
            <a:r>
              <a:rPr spc="-175" dirty="0"/>
              <a:t> </a:t>
            </a:r>
            <a:r>
              <a:rPr spc="-35" dirty="0"/>
              <a:t>professionals </a:t>
            </a:r>
            <a:r>
              <a:rPr spc="-10" dirty="0"/>
              <a:t>(principles)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19606"/>
            <a:ext cx="58356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4.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Participation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of the</a:t>
            </a:r>
            <a:r>
              <a:rPr sz="26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employees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6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the Company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180336"/>
            <a:ext cx="10360660" cy="4228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25"/>
              </a:spcBef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3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chief</a:t>
            </a:r>
            <a:r>
              <a:rPr sz="2600" spc="3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of Enterprise</a:t>
            </a:r>
            <a:r>
              <a:rPr sz="2600" spc="370" dirty="0"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partner</a:t>
            </a:r>
            <a:r>
              <a:rPr sz="2600" spc="375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375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employees</a:t>
            </a:r>
            <a:r>
              <a:rPr sz="2600" spc="37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38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the evaluation</a:t>
            </a:r>
            <a:r>
              <a:rPr sz="2600" spc="38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375" dirty="0">
                <a:latin typeface="Calibri"/>
                <a:cs typeface="Calibri"/>
              </a:rPr>
              <a:t>  Occupational </a:t>
            </a:r>
            <a:r>
              <a:rPr sz="2600" spc="-10" dirty="0">
                <a:latin typeface="Calibri"/>
                <a:cs typeface="Calibri"/>
              </a:rPr>
              <a:t>Risks </a:t>
            </a:r>
            <a:r>
              <a:rPr sz="2600" dirty="0">
                <a:latin typeface="Calibri"/>
                <a:cs typeface="Calibri"/>
              </a:rPr>
              <a:t>.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consultations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staff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must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organized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3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proceeding</a:t>
            </a:r>
            <a:r>
              <a:rPr sz="2600" spc="3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3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3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analysis</a:t>
            </a:r>
            <a:r>
              <a:rPr sz="2600" spc="3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3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3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job</a:t>
            </a:r>
            <a:r>
              <a:rPr sz="2600" spc="3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3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3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situation</a:t>
            </a:r>
            <a:r>
              <a:rPr sz="2600" spc="3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3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work.</a:t>
            </a:r>
            <a:r>
              <a:rPr sz="2600" spc="3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These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consultations</a:t>
            </a:r>
            <a:r>
              <a:rPr sz="2600" spc="50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allow</a:t>
            </a:r>
            <a:r>
              <a:rPr sz="2600" spc="505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600" spc="50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cross</a:t>
            </a:r>
            <a:r>
              <a:rPr sz="2600" spc="509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50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knowledge</a:t>
            </a:r>
            <a:r>
              <a:rPr sz="2600" spc="505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2600" spc="509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495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professional </a:t>
            </a:r>
            <a:r>
              <a:rPr sz="2600" spc="-25" dirty="0">
                <a:solidFill>
                  <a:srgbClr val="0000FF"/>
                </a:solidFill>
                <a:latin typeface="Calibri"/>
                <a:cs typeface="Calibri"/>
              </a:rPr>
              <a:t>know- how</a:t>
            </a:r>
            <a:r>
              <a:rPr sz="26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sz="26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employees</a:t>
            </a:r>
            <a:r>
              <a:rPr sz="26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those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prevention officers.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5.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Purpose</a:t>
            </a:r>
            <a:r>
              <a:rPr sz="26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sz="26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decide</a:t>
            </a:r>
            <a:r>
              <a:rPr sz="26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of the</a:t>
            </a:r>
            <a:r>
              <a:rPr sz="26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shares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6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prevention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chief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Enterprise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decided</a:t>
            </a:r>
            <a:r>
              <a:rPr sz="26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sz="26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shares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prevention</a:t>
            </a:r>
            <a:r>
              <a:rPr sz="26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place.</a:t>
            </a:r>
            <a:endParaRPr sz="2600">
              <a:latin typeface="Calibri"/>
              <a:cs typeface="Calibri"/>
            </a:endParaRPr>
          </a:p>
          <a:p>
            <a:pPr marL="12700" marR="6985" algn="just">
              <a:lnSpc>
                <a:spcPts val="2500"/>
              </a:lnSpc>
              <a:spcBef>
                <a:spcPts val="975"/>
              </a:spcBef>
            </a:pPr>
            <a:r>
              <a:rPr sz="2600" dirty="0">
                <a:latin typeface="Calibri"/>
                <a:cs typeface="Calibri"/>
              </a:rPr>
              <a:t>The EvRP</a:t>
            </a:r>
            <a:r>
              <a:rPr sz="2600" spc="9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conduit</a:t>
            </a:r>
            <a:r>
              <a:rPr sz="2600" spc="9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choose</a:t>
            </a:r>
            <a:r>
              <a:rPr sz="2600" spc="10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shares</a:t>
            </a:r>
            <a:r>
              <a:rPr sz="2600" spc="9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prevention</a:t>
            </a:r>
            <a:r>
              <a:rPr sz="2600" spc="9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appropriate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in order to</a:t>
            </a:r>
            <a:r>
              <a:rPr sz="2600" spc="90" dirty="0">
                <a:latin typeface="Calibri"/>
                <a:cs typeface="Calibri"/>
              </a:rPr>
              <a:t> 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preserve</a:t>
            </a:r>
            <a:r>
              <a:rPr sz="260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there</a:t>
            </a:r>
            <a:r>
              <a:rPr sz="260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health</a:t>
            </a:r>
            <a:r>
              <a:rPr sz="2600" spc="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260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there</a:t>
            </a:r>
            <a:r>
              <a:rPr sz="26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security</a:t>
            </a:r>
            <a:r>
              <a:rPr sz="2600" spc="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sz="260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employees</a:t>
            </a:r>
            <a:r>
              <a:rPr sz="2600" spc="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60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 Company 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approach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303365"/>
            <a:ext cx="55657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East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anticipatory,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dynamic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evolving.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16488" y="6426504"/>
            <a:ext cx="25907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102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7823" y="3273552"/>
            <a:ext cx="2540507" cy="22570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848" y="179069"/>
            <a:ext cx="1060259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84885" marR="5080" indent="-972819">
              <a:lnSpc>
                <a:spcPts val="4320"/>
              </a:lnSpc>
              <a:spcBef>
                <a:spcPts val="640"/>
              </a:spcBef>
            </a:pPr>
            <a:r>
              <a:rPr sz="4000" spc="-25" dirty="0"/>
              <a:t>Model</a:t>
            </a:r>
            <a:r>
              <a:rPr sz="4000" spc="-175" dirty="0"/>
              <a:t> </a:t>
            </a:r>
            <a:r>
              <a:rPr sz="4000" dirty="0"/>
              <a:t>of</a:t>
            </a:r>
            <a:r>
              <a:rPr sz="4000" spc="-140" dirty="0"/>
              <a:t> </a:t>
            </a:r>
            <a:r>
              <a:rPr sz="4000" spc="-55" dirty="0"/>
              <a:t>reference</a:t>
            </a:r>
            <a:r>
              <a:rPr sz="4000" spc="-140" dirty="0"/>
              <a:t> </a:t>
            </a:r>
            <a:r>
              <a:rPr sz="4000" spc="-10" dirty="0"/>
              <a:t>MADS:</a:t>
            </a:r>
            <a:r>
              <a:rPr sz="4000" spc="-140" dirty="0"/>
              <a:t> </a:t>
            </a:r>
            <a:r>
              <a:rPr sz="4000" spc="-40" dirty="0">
                <a:solidFill>
                  <a:srgbClr val="FF0000"/>
                </a:solidFill>
              </a:rPr>
              <a:t>Methodology</a:t>
            </a:r>
            <a:r>
              <a:rPr sz="4000" spc="-40" dirty="0"/>
              <a:t>​</a:t>
            </a:r>
            <a:r>
              <a:rPr sz="4000" spc="-170" dirty="0"/>
              <a:t> </a:t>
            </a:r>
            <a:r>
              <a:rPr sz="4000" spc="15" dirty="0"/>
              <a:t>d </a:t>
            </a:r>
            <a:r>
              <a:rPr sz="4000" spc="-509" dirty="0"/>
              <a:t>' </a:t>
            </a:r>
            <a:r>
              <a:rPr sz="4000" spc="10" dirty="0">
                <a:solidFill>
                  <a:srgbClr val="FF0000"/>
                </a:solidFill>
              </a:rPr>
              <a:t>An </a:t>
            </a:r>
            <a:r>
              <a:rPr sz="4000" spc="15" dirty="0"/>
              <a:t>a </a:t>
            </a:r>
            <a:r>
              <a:rPr sz="4000" dirty="0"/>
              <a:t>ly </a:t>
            </a:r>
            <a:r>
              <a:rPr sz="4000" spc="15" dirty="0"/>
              <a:t>s </a:t>
            </a:r>
            <a:r>
              <a:rPr sz="4000" spc="10" dirty="0"/>
              <a:t>e</a:t>
            </a:r>
            <a:r>
              <a:rPr sz="4000" spc="-65" dirty="0"/>
              <a:t>​</a:t>
            </a:r>
            <a:r>
              <a:rPr sz="4000" spc="40" dirty="0"/>
              <a:t>​</a:t>
            </a:r>
            <a:r>
              <a:rPr sz="4000" spc="-55" dirty="0"/>
              <a:t> </a:t>
            </a:r>
            <a:r>
              <a:rPr sz="4000" dirty="0"/>
              <a:t>of the</a:t>
            </a:r>
            <a:r>
              <a:rPr sz="4000" spc="-150" dirty="0"/>
              <a:t> </a:t>
            </a:r>
            <a:r>
              <a:rPr sz="4000" spc="-45" dirty="0">
                <a:solidFill>
                  <a:srgbClr val="FF0000"/>
                </a:solidFill>
              </a:rPr>
              <a:t>Malfunctions</a:t>
            </a:r>
            <a:r>
              <a:rPr sz="4000" spc="-45" dirty="0"/>
              <a:t>​</a:t>
            </a:r>
            <a:r>
              <a:rPr sz="4000" spc="-140" dirty="0"/>
              <a:t> </a:t>
            </a:r>
            <a:r>
              <a:rPr sz="4000" dirty="0"/>
              <a:t>In</a:t>
            </a:r>
            <a:r>
              <a:rPr sz="4000" spc="-145" dirty="0"/>
              <a:t> </a:t>
            </a:r>
            <a:r>
              <a:rPr sz="4000" dirty="0"/>
              <a:t>THE</a:t>
            </a:r>
            <a:r>
              <a:rPr sz="4000" spc="-200" dirty="0"/>
              <a:t> </a:t>
            </a:r>
            <a:r>
              <a:rPr sz="4000" spc="-10" dirty="0">
                <a:solidFill>
                  <a:srgbClr val="FF0000"/>
                </a:solidFill>
              </a:rPr>
              <a:t>Systems</a:t>
            </a:r>
            <a:r>
              <a:rPr sz="4000" spc="-10" dirty="0"/>
              <a:t>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462266" y="3181553"/>
            <a:ext cx="4255135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4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b="1" spc="5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model</a:t>
            </a:r>
            <a:r>
              <a:rPr sz="2800" b="1" spc="5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has</a:t>
            </a:r>
            <a:r>
              <a:rPr sz="2800" b="1" spc="5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800" b="1" spc="5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object</a:t>
            </a:r>
            <a:r>
              <a:rPr sz="2800" b="1" spc="5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describe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the sequence</a:t>
            </a:r>
            <a:r>
              <a:rPr sz="2800" b="1" spc="4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events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>
              <a:rPr sz="2800" b="1" spc="48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driving</a:t>
            </a:r>
            <a:r>
              <a:rPr sz="2800" b="1" spc="49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40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situation</a:t>
            </a:r>
            <a:r>
              <a:rPr sz="2800" b="1" spc="40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dangerous.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288" y="1420367"/>
            <a:ext cx="6086856" cy="50109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0"/>
            <a:ext cx="11116310" cy="6858000"/>
            <a:chOff x="323088" y="0"/>
            <a:chExt cx="111163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668" y="188976"/>
              <a:ext cx="9729216" cy="6669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8" y="0"/>
              <a:ext cx="11116310" cy="1226820"/>
            </a:xfrm>
            <a:custGeom>
              <a:avLst/>
              <a:gdLst/>
              <a:ahLst/>
              <a:cxnLst/>
              <a:rect l="l" t="t" r="r" b="b"/>
              <a:pathLst>
                <a:path w="11116310" h="1226820">
                  <a:moveTo>
                    <a:pt x="11116056" y="0"/>
                  </a:moveTo>
                  <a:lnTo>
                    <a:pt x="0" y="0"/>
                  </a:lnTo>
                  <a:lnTo>
                    <a:pt x="0" y="1226820"/>
                  </a:lnTo>
                  <a:lnTo>
                    <a:pt x="11116056" y="1226820"/>
                  </a:lnTo>
                  <a:lnTo>
                    <a:pt x="11116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1659" y="-90474"/>
            <a:ext cx="1060259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84885" marR="5080" indent="-972819">
              <a:lnSpc>
                <a:spcPts val="4320"/>
              </a:lnSpc>
              <a:spcBef>
                <a:spcPts val="640"/>
              </a:spcBef>
            </a:pPr>
            <a:r>
              <a:rPr sz="4000" spc="-20" dirty="0"/>
              <a:t>Model</a:t>
            </a:r>
            <a:r>
              <a:rPr sz="4000" spc="-175" dirty="0"/>
              <a:t> </a:t>
            </a:r>
            <a:r>
              <a:rPr sz="4000" dirty="0"/>
              <a:t>of</a:t>
            </a:r>
            <a:r>
              <a:rPr sz="4000" spc="-145" dirty="0"/>
              <a:t> </a:t>
            </a:r>
            <a:r>
              <a:rPr sz="4000" spc="-45" dirty="0"/>
              <a:t>reference</a:t>
            </a:r>
            <a:r>
              <a:rPr sz="4000" spc="-150" dirty="0"/>
              <a:t> </a:t>
            </a:r>
            <a:r>
              <a:rPr sz="4000" spc="-10" dirty="0"/>
              <a:t>MADS:</a:t>
            </a:r>
            <a:r>
              <a:rPr sz="4000" spc="-145" dirty="0"/>
              <a:t> </a:t>
            </a:r>
            <a:r>
              <a:rPr sz="4000" spc="-35" dirty="0">
                <a:solidFill>
                  <a:srgbClr val="FF0000"/>
                </a:solidFill>
              </a:rPr>
              <a:t>Methodology</a:t>
            </a:r>
            <a:r>
              <a:rPr sz="4000" spc="-35" dirty="0"/>
              <a:t>​</a:t>
            </a:r>
            <a:r>
              <a:rPr sz="4000" spc="-175" dirty="0"/>
              <a:t> </a:t>
            </a:r>
            <a:r>
              <a:rPr sz="4000" dirty="0"/>
              <a:t>d </a:t>
            </a:r>
            <a:r>
              <a:rPr sz="4000" spc="-530" dirty="0"/>
              <a:t>' </a:t>
            </a:r>
            <a:r>
              <a:rPr sz="4000" spc="-10" dirty="0">
                <a:solidFill>
                  <a:srgbClr val="FF0000"/>
                </a:solidFill>
              </a:rPr>
              <a:t>An </a:t>
            </a:r>
            <a:r>
              <a:rPr sz="4000" spc="-10" dirty="0"/>
              <a:t>a </a:t>
            </a:r>
            <a:r>
              <a:rPr sz="4000" spc="-20" dirty="0"/>
              <a:t>ly </a:t>
            </a:r>
            <a:r>
              <a:rPr sz="4000" spc="-5" dirty="0"/>
              <a:t>s </a:t>
            </a:r>
            <a:r>
              <a:rPr sz="4000" spc="-10" dirty="0"/>
              <a:t>e</a:t>
            </a:r>
            <a:r>
              <a:rPr sz="4000" spc="-80" dirty="0"/>
              <a:t>​</a:t>
            </a:r>
            <a:r>
              <a:rPr sz="4000" spc="20" dirty="0"/>
              <a:t>​</a:t>
            </a:r>
            <a:r>
              <a:rPr sz="4000" spc="-75" dirty="0"/>
              <a:t> </a:t>
            </a:r>
            <a:r>
              <a:rPr sz="4000" dirty="0"/>
              <a:t>of the</a:t>
            </a:r>
            <a:r>
              <a:rPr sz="4000" spc="-155" dirty="0"/>
              <a:t> </a:t>
            </a:r>
            <a:r>
              <a:rPr sz="4000" spc="-50" dirty="0">
                <a:solidFill>
                  <a:srgbClr val="FF0000"/>
                </a:solidFill>
              </a:rPr>
              <a:t>Malfunctions</a:t>
            </a:r>
            <a:r>
              <a:rPr sz="4000" spc="-50" dirty="0"/>
              <a:t>​</a:t>
            </a:r>
            <a:r>
              <a:rPr sz="4000" spc="-150" dirty="0"/>
              <a:t> </a:t>
            </a:r>
            <a:r>
              <a:rPr sz="4000" dirty="0"/>
              <a:t>In</a:t>
            </a:r>
            <a:r>
              <a:rPr sz="4000" spc="-150" dirty="0"/>
              <a:t> </a:t>
            </a:r>
            <a:r>
              <a:rPr sz="4000" dirty="0"/>
              <a:t>THE</a:t>
            </a:r>
            <a:r>
              <a:rPr sz="4000" spc="-190" dirty="0"/>
              <a:t> </a:t>
            </a:r>
            <a:r>
              <a:rPr sz="4000" spc="-10" dirty="0">
                <a:solidFill>
                  <a:srgbClr val="FF0000"/>
                </a:solidFill>
              </a:rPr>
              <a:t>Systems</a:t>
            </a:r>
            <a:r>
              <a:rPr sz="4000" spc="-10" dirty="0"/>
              <a:t>​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0"/>
            <a:ext cx="11116310" cy="6858000"/>
            <a:chOff x="323088" y="0"/>
            <a:chExt cx="111163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295656"/>
              <a:ext cx="9762744" cy="65623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8" y="0"/>
              <a:ext cx="11116310" cy="1226820"/>
            </a:xfrm>
            <a:custGeom>
              <a:avLst/>
              <a:gdLst/>
              <a:ahLst/>
              <a:cxnLst/>
              <a:rect l="l" t="t" r="r" b="b"/>
              <a:pathLst>
                <a:path w="11116310" h="1226820">
                  <a:moveTo>
                    <a:pt x="11116056" y="0"/>
                  </a:moveTo>
                  <a:lnTo>
                    <a:pt x="0" y="0"/>
                  </a:lnTo>
                  <a:lnTo>
                    <a:pt x="0" y="1226820"/>
                  </a:lnTo>
                  <a:lnTo>
                    <a:pt x="11116056" y="1226820"/>
                  </a:lnTo>
                  <a:lnTo>
                    <a:pt x="11116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1659" y="-90474"/>
            <a:ext cx="1060259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84885" marR="5080" indent="-972819">
              <a:lnSpc>
                <a:spcPts val="4320"/>
              </a:lnSpc>
              <a:spcBef>
                <a:spcPts val="640"/>
              </a:spcBef>
            </a:pPr>
            <a:r>
              <a:rPr sz="4000" spc="-20" dirty="0"/>
              <a:t>Model</a:t>
            </a:r>
            <a:r>
              <a:rPr sz="4000" spc="-175" dirty="0"/>
              <a:t> </a:t>
            </a:r>
            <a:r>
              <a:rPr sz="4000" dirty="0"/>
              <a:t>of</a:t>
            </a:r>
            <a:r>
              <a:rPr sz="4000" spc="-145" dirty="0"/>
              <a:t> </a:t>
            </a:r>
            <a:r>
              <a:rPr sz="4000" spc="-45" dirty="0"/>
              <a:t>reference</a:t>
            </a:r>
            <a:r>
              <a:rPr sz="4000" spc="-150" dirty="0"/>
              <a:t> </a:t>
            </a:r>
            <a:r>
              <a:rPr sz="4000" spc="-10" dirty="0"/>
              <a:t>MADS:</a:t>
            </a:r>
            <a:r>
              <a:rPr sz="4000" spc="-145" dirty="0"/>
              <a:t> </a:t>
            </a:r>
            <a:r>
              <a:rPr sz="4000" spc="-35" dirty="0">
                <a:solidFill>
                  <a:srgbClr val="FF0000"/>
                </a:solidFill>
              </a:rPr>
              <a:t>Methodology</a:t>
            </a:r>
            <a:r>
              <a:rPr sz="4000" spc="-35" dirty="0"/>
              <a:t>​</a:t>
            </a:r>
            <a:r>
              <a:rPr sz="4000" spc="-175" dirty="0"/>
              <a:t> </a:t>
            </a:r>
            <a:r>
              <a:rPr sz="4000" spc="-10" dirty="0"/>
              <a:t>d </a:t>
            </a:r>
            <a:r>
              <a:rPr sz="4000" spc="-520" dirty="0"/>
              <a:t>' </a:t>
            </a:r>
            <a:r>
              <a:rPr sz="4000" spc="-10" dirty="0">
                <a:solidFill>
                  <a:srgbClr val="FF0000"/>
                </a:solidFill>
              </a:rPr>
              <a:t>An </a:t>
            </a:r>
            <a:r>
              <a:rPr sz="4000" spc="-10" dirty="0"/>
              <a:t>a </a:t>
            </a:r>
            <a:r>
              <a:rPr sz="4000" spc="-20" dirty="0"/>
              <a:t>ly </a:t>
            </a:r>
            <a:r>
              <a:rPr sz="4000" spc="-5" dirty="0"/>
              <a:t>s </a:t>
            </a:r>
            <a:r>
              <a:rPr sz="4000" spc="-10" dirty="0"/>
              <a:t>e</a:t>
            </a:r>
            <a:r>
              <a:rPr sz="4000" spc="-80" dirty="0"/>
              <a:t>​</a:t>
            </a:r>
            <a:r>
              <a:rPr sz="4000" spc="20" dirty="0"/>
              <a:t>​</a:t>
            </a:r>
            <a:r>
              <a:rPr sz="4000" spc="-75" dirty="0"/>
              <a:t> </a:t>
            </a:r>
            <a:r>
              <a:rPr sz="4000" dirty="0"/>
              <a:t>of the</a:t>
            </a:r>
            <a:r>
              <a:rPr sz="4000" spc="-155" dirty="0"/>
              <a:t> </a:t>
            </a:r>
            <a:r>
              <a:rPr sz="4000" spc="-50" dirty="0">
                <a:solidFill>
                  <a:srgbClr val="FF0000"/>
                </a:solidFill>
              </a:rPr>
              <a:t>Malfunctions</a:t>
            </a:r>
            <a:r>
              <a:rPr sz="4000" spc="-50" dirty="0"/>
              <a:t>​</a:t>
            </a:r>
            <a:r>
              <a:rPr sz="4000" spc="-150" dirty="0"/>
              <a:t> </a:t>
            </a:r>
            <a:r>
              <a:rPr sz="4000" dirty="0"/>
              <a:t>In</a:t>
            </a:r>
            <a:r>
              <a:rPr sz="4000" spc="-150" dirty="0"/>
              <a:t> </a:t>
            </a:r>
            <a:r>
              <a:rPr sz="4000" dirty="0"/>
              <a:t>THE</a:t>
            </a:r>
            <a:r>
              <a:rPr sz="4000" spc="-190" dirty="0"/>
              <a:t> </a:t>
            </a:r>
            <a:r>
              <a:rPr sz="4000" spc="-10" dirty="0">
                <a:solidFill>
                  <a:srgbClr val="FF0000"/>
                </a:solidFill>
              </a:rPr>
              <a:t>Systems</a:t>
            </a:r>
            <a:r>
              <a:rPr sz="4000" spc="-10" dirty="0"/>
              <a:t>​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0"/>
            <a:ext cx="11116310" cy="6812280"/>
            <a:chOff x="323088" y="0"/>
            <a:chExt cx="11116310" cy="6812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9596" y="97534"/>
              <a:ext cx="8839200" cy="6714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8" y="0"/>
              <a:ext cx="11116310" cy="1226820"/>
            </a:xfrm>
            <a:custGeom>
              <a:avLst/>
              <a:gdLst/>
              <a:ahLst/>
              <a:cxnLst/>
              <a:rect l="l" t="t" r="r" b="b"/>
              <a:pathLst>
                <a:path w="11116310" h="1226820">
                  <a:moveTo>
                    <a:pt x="11116056" y="0"/>
                  </a:moveTo>
                  <a:lnTo>
                    <a:pt x="0" y="0"/>
                  </a:lnTo>
                  <a:lnTo>
                    <a:pt x="0" y="1226820"/>
                  </a:lnTo>
                  <a:lnTo>
                    <a:pt x="11116056" y="1226820"/>
                  </a:lnTo>
                  <a:lnTo>
                    <a:pt x="11116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1659" y="-90474"/>
            <a:ext cx="1060259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84885" marR="5080" indent="-972819">
              <a:lnSpc>
                <a:spcPts val="4320"/>
              </a:lnSpc>
              <a:spcBef>
                <a:spcPts val="640"/>
              </a:spcBef>
            </a:pPr>
            <a:r>
              <a:rPr sz="4000" spc="-20" dirty="0"/>
              <a:t>Model</a:t>
            </a:r>
            <a:r>
              <a:rPr sz="4000" spc="-175" dirty="0"/>
              <a:t> </a:t>
            </a:r>
            <a:r>
              <a:rPr sz="4000" dirty="0"/>
              <a:t>of</a:t>
            </a:r>
            <a:r>
              <a:rPr sz="4000" spc="-145" dirty="0"/>
              <a:t> </a:t>
            </a:r>
            <a:r>
              <a:rPr sz="4000" spc="-45" dirty="0"/>
              <a:t>reference</a:t>
            </a:r>
            <a:r>
              <a:rPr sz="4000" spc="-150" dirty="0"/>
              <a:t> </a:t>
            </a:r>
            <a:r>
              <a:rPr sz="4000" spc="-10" dirty="0"/>
              <a:t>MADS:</a:t>
            </a:r>
            <a:r>
              <a:rPr sz="4000" spc="-145" dirty="0"/>
              <a:t> </a:t>
            </a:r>
            <a:r>
              <a:rPr sz="4000" spc="-35" dirty="0">
                <a:solidFill>
                  <a:srgbClr val="FF0000"/>
                </a:solidFill>
              </a:rPr>
              <a:t>Methodology</a:t>
            </a:r>
            <a:r>
              <a:rPr sz="4000" spc="-35" dirty="0"/>
              <a:t>​</a:t>
            </a:r>
            <a:r>
              <a:rPr sz="4000" spc="-175" dirty="0"/>
              <a:t> </a:t>
            </a:r>
            <a:r>
              <a:rPr sz="4000" dirty="0"/>
              <a:t>d </a:t>
            </a:r>
            <a:r>
              <a:rPr sz="4000" spc="-530" dirty="0"/>
              <a:t>' </a:t>
            </a:r>
            <a:r>
              <a:rPr sz="4000" spc="-10" dirty="0">
                <a:solidFill>
                  <a:srgbClr val="FF0000"/>
                </a:solidFill>
              </a:rPr>
              <a:t>An </a:t>
            </a:r>
            <a:r>
              <a:rPr sz="4000" spc="-10" dirty="0"/>
              <a:t>a </a:t>
            </a:r>
            <a:r>
              <a:rPr sz="4000" spc="-20" dirty="0"/>
              <a:t>ly </a:t>
            </a:r>
            <a:r>
              <a:rPr sz="4000" spc="-5" dirty="0"/>
              <a:t>s </a:t>
            </a:r>
            <a:r>
              <a:rPr sz="4000" spc="-10" dirty="0"/>
              <a:t>e</a:t>
            </a:r>
            <a:r>
              <a:rPr sz="4000" spc="-80" dirty="0"/>
              <a:t>​</a:t>
            </a:r>
            <a:r>
              <a:rPr sz="4000" spc="20" dirty="0"/>
              <a:t>​</a:t>
            </a:r>
            <a:r>
              <a:rPr sz="4000" spc="-75" dirty="0"/>
              <a:t> </a:t>
            </a:r>
            <a:r>
              <a:rPr sz="4000" dirty="0"/>
              <a:t>of the</a:t>
            </a:r>
            <a:r>
              <a:rPr sz="4000" spc="-155" dirty="0"/>
              <a:t> </a:t>
            </a:r>
            <a:r>
              <a:rPr sz="4000" spc="-50" dirty="0">
                <a:solidFill>
                  <a:srgbClr val="FF0000"/>
                </a:solidFill>
              </a:rPr>
              <a:t>Malfunctions</a:t>
            </a:r>
            <a:r>
              <a:rPr sz="4000" spc="-50" dirty="0"/>
              <a:t>​</a:t>
            </a:r>
            <a:r>
              <a:rPr sz="4000" spc="-150" dirty="0"/>
              <a:t> </a:t>
            </a:r>
            <a:r>
              <a:rPr sz="4000" dirty="0"/>
              <a:t>In</a:t>
            </a:r>
            <a:r>
              <a:rPr sz="4000" spc="-150" dirty="0"/>
              <a:t> </a:t>
            </a:r>
            <a:r>
              <a:rPr sz="4000" dirty="0"/>
              <a:t>THE</a:t>
            </a:r>
            <a:r>
              <a:rPr sz="4000" spc="-190" dirty="0"/>
              <a:t> </a:t>
            </a:r>
            <a:r>
              <a:rPr sz="4000" spc="-10" dirty="0">
                <a:solidFill>
                  <a:srgbClr val="FF0000"/>
                </a:solidFill>
              </a:rPr>
              <a:t>Systems</a:t>
            </a:r>
            <a:r>
              <a:rPr sz="4000" spc="-10" dirty="0"/>
              <a:t>​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0"/>
            <a:ext cx="11116310" cy="6858000"/>
            <a:chOff x="323088" y="0"/>
            <a:chExt cx="111163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944" y="201168"/>
              <a:ext cx="9700260" cy="66568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8" y="0"/>
              <a:ext cx="11116310" cy="1226820"/>
            </a:xfrm>
            <a:custGeom>
              <a:avLst/>
              <a:gdLst/>
              <a:ahLst/>
              <a:cxnLst/>
              <a:rect l="l" t="t" r="r" b="b"/>
              <a:pathLst>
                <a:path w="11116310" h="1226820">
                  <a:moveTo>
                    <a:pt x="11116056" y="0"/>
                  </a:moveTo>
                  <a:lnTo>
                    <a:pt x="0" y="0"/>
                  </a:lnTo>
                  <a:lnTo>
                    <a:pt x="0" y="1226820"/>
                  </a:lnTo>
                  <a:lnTo>
                    <a:pt x="11116056" y="1226820"/>
                  </a:lnTo>
                  <a:lnTo>
                    <a:pt x="11116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1659" y="-90474"/>
            <a:ext cx="1060259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84885" marR="5080" indent="-972819">
              <a:lnSpc>
                <a:spcPts val="4320"/>
              </a:lnSpc>
              <a:spcBef>
                <a:spcPts val="640"/>
              </a:spcBef>
            </a:pPr>
            <a:r>
              <a:rPr sz="4000" spc="-20" dirty="0"/>
              <a:t>Model</a:t>
            </a:r>
            <a:r>
              <a:rPr sz="4000" spc="-175" dirty="0"/>
              <a:t> </a:t>
            </a:r>
            <a:r>
              <a:rPr sz="4000" dirty="0"/>
              <a:t>of</a:t>
            </a:r>
            <a:r>
              <a:rPr sz="4000" spc="-145" dirty="0"/>
              <a:t> </a:t>
            </a:r>
            <a:r>
              <a:rPr sz="4000" spc="-45" dirty="0"/>
              <a:t>reference</a:t>
            </a:r>
            <a:r>
              <a:rPr sz="4000" spc="-150" dirty="0"/>
              <a:t> </a:t>
            </a:r>
            <a:r>
              <a:rPr sz="4000" spc="-10" dirty="0"/>
              <a:t>MADS:</a:t>
            </a:r>
            <a:r>
              <a:rPr sz="4000" spc="-145" dirty="0"/>
              <a:t> </a:t>
            </a:r>
            <a:r>
              <a:rPr sz="4000" spc="-35" dirty="0">
                <a:solidFill>
                  <a:srgbClr val="FF0000"/>
                </a:solidFill>
              </a:rPr>
              <a:t>Methodology</a:t>
            </a:r>
            <a:r>
              <a:rPr sz="4000" spc="-35" dirty="0"/>
              <a:t>​</a:t>
            </a:r>
            <a:r>
              <a:rPr sz="4000" spc="-175" dirty="0"/>
              <a:t> </a:t>
            </a:r>
            <a:r>
              <a:rPr sz="4000" dirty="0"/>
              <a:t>d </a:t>
            </a:r>
            <a:r>
              <a:rPr sz="4000" spc="-530" dirty="0"/>
              <a:t>' </a:t>
            </a:r>
            <a:r>
              <a:rPr sz="4000" spc="-10" dirty="0">
                <a:solidFill>
                  <a:srgbClr val="FF0000"/>
                </a:solidFill>
              </a:rPr>
              <a:t>An </a:t>
            </a:r>
            <a:r>
              <a:rPr sz="4000" spc="-10" dirty="0"/>
              <a:t>a </a:t>
            </a:r>
            <a:r>
              <a:rPr sz="4000" spc="-20" dirty="0"/>
              <a:t>ly </a:t>
            </a:r>
            <a:r>
              <a:rPr sz="4000" spc="-5" dirty="0"/>
              <a:t>s </a:t>
            </a:r>
            <a:r>
              <a:rPr sz="4000" spc="-10" dirty="0"/>
              <a:t>e</a:t>
            </a:r>
            <a:r>
              <a:rPr sz="4000" spc="-80" dirty="0"/>
              <a:t>​</a:t>
            </a:r>
            <a:r>
              <a:rPr sz="4000" spc="20" dirty="0"/>
              <a:t>​</a:t>
            </a:r>
            <a:r>
              <a:rPr sz="4000" spc="-75" dirty="0"/>
              <a:t> </a:t>
            </a:r>
            <a:r>
              <a:rPr sz="4000" dirty="0"/>
              <a:t>of the</a:t>
            </a:r>
            <a:r>
              <a:rPr sz="4000" spc="-155" dirty="0"/>
              <a:t> </a:t>
            </a:r>
            <a:r>
              <a:rPr sz="4000" spc="-50" dirty="0">
                <a:solidFill>
                  <a:srgbClr val="FF0000"/>
                </a:solidFill>
              </a:rPr>
              <a:t>Malfunctions</a:t>
            </a:r>
            <a:r>
              <a:rPr sz="4000" spc="-50" dirty="0"/>
              <a:t>​</a:t>
            </a:r>
            <a:r>
              <a:rPr sz="4000" spc="-150" dirty="0"/>
              <a:t> </a:t>
            </a:r>
            <a:r>
              <a:rPr sz="4000" dirty="0"/>
              <a:t>In</a:t>
            </a:r>
            <a:r>
              <a:rPr sz="4000" spc="-150" dirty="0"/>
              <a:t> </a:t>
            </a:r>
            <a:r>
              <a:rPr sz="4000" dirty="0"/>
              <a:t>THE</a:t>
            </a:r>
            <a:r>
              <a:rPr sz="4000" spc="-190" dirty="0"/>
              <a:t> </a:t>
            </a:r>
            <a:r>
              <a:rPr sz="4000" spc="-10" dirty="0">
                <a:solidFill>
                  <a:srgbClr val="FF0000"/>
                </a:solidFill>
              </a:rPr>
              <a:t>Systems</a:t>
            </a:r>
            <a:r>
              <a:rPr sz="4000" spc="-10" dirty="0"/>
              <a:t>​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00" y="341108"/>
            <a:ext cx="7160218" cy="65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2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0"/>
            <a:ext cx="11116310" cy="6858000"/>
            <a:chOff x="323088" y="0"/>
            <a:chExt cx="111163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771" y="0"/>
              <a:ext cx="9176004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8" y="0"/>
              <a:ext cx="11116310" cy="1226820"/>
            </a:xfrm>
            <a:custGeom>
              <a:avLst/>
              <a:gdLst/>
              <a:ahLst/>
              <a:cxnLst/>
              <a:rect l="l" t="t" r="r" b="b"/>
              <a:pathLst>
                <a:path w="11116310" h="1226820">
                  <a:moveTo>
                    <a:pt x="11116056" y="0"/>
                  </a:moveTo>
                  <a:lnTo>
                    <a:pt x="0" y="0"/>
                  </a:lnTo>
                  <a:lnTo>
                    <a:pt x="0" y="1226820"/>
                  </a:lnTo>
                  <a:lnTo>
                    <a:pt x="11116056" y="1226820"/>
                  </a:lnTo>
                  <a:lnTo>
                    <a:pt x="11116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1659" y="-90474"/>
            <a:ext cx="1060259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84885" marR="5080" indent="-972819">
              <a:lnSpc>
                <a:spcPts val="4320"/>
              </a:lnSpc>
              <a:spcBef>
                <a:spcPts val="640"/>
              </a:spcBef>
            </a:pPr>
            <a:r>
              <a:rPr sz="4000" spc="-20" dirty="0"/>
              <a:t>Model</a:t>
            </a:r>
            <a:r>
              <a:rPr sz="4000" spc="-175" dirty="0"/>
              <a:t> </a:t>
            </a:r>
            <a:r>
              <a:rPr sz="4000" dirty="0"/>
              <a:t>of</a:t>
            </a:r>
            <a:r>
              <a:rPr sz="4000" spc="-145" dirty="0"/>
              <a:t> </a:t>
            </a:r>
            <a:r>
              <a:rPr sz="4000" spc="-45" dirty="0"/>
              <a:t>reference</a:t>
            </a:r>
            <a:r>
              <a:rPr sz="4000" spc="-150" dirty="0"/>
              <a:t> </a:t>
            </a:r>
            <a:r>
              <a:rPr sz="4000" spc="-10" dirty="0"/>
              <a:t>MADS:</a:t>
            </a:r>
            <a:r>
              <a:rPr sz="4000" spc="-145" dirty="0"/>
              <a:t> </a:t>
            </a:r>
            <a:r>
              <a:rPr sz="4000" spc="-35" dirty="0">
                <a:solidFill>
                  <a:srgbClr val="FF0000"/>
                </a:solidFill>
              </a:rPr>
              <a:t>Methodology</a:t>
            </a:r>
            <a:r>
              <a:rPr sz="4000" spc="-35" dirty="0"/>
              <a:t>​</a:t>
            </a:r>
            <a:r>
              <a:rPr sz="4000" spc="-175" dirty="0"/>
              <a:t> </a:t>
            </a:r>
            <a:r>
              <a:rPr sz="4000" dirty="0"/>
              <a:t>d </a:t>
            </a:r>
            <a:r>
              <a:rPr sz="4000" spc="-530" dirty="0"/>
              <a:t>' </a:t>
            </a:r>
            <a:r>
              <a:rPr sz="4000" spc="-10" dirty="0">
                <a:solidFill>
                  <a:srgbClr val="FF0000"/>
                </a:solidFill>
              </a:rPr>
              <a:t>An </a:t>
            </a:r>
            <a:r>
              <a:rPr sz="4000" spc="-10" dirty="0"/>
              <a:t>a </a:t>
            </a:r>
            <a:r>
              <a:rPr sz="4000" spc="-20" dirty="0"/>
              <a:t>ly </a:t>
            </a:r>
            <a:r>
              <a:rPr sz="4000" spc="-5" dirty="0"/>
              <a:t>s </a:t>
            </a:r>
            <a:r>
              <a:rPr sz="4000" spc="-10" dirty="0"/>
              <a:t>e</a:t>
            </a:r>
            <a:r>
              <a:rPr sz="4000" spc="-80" dirty="0"/>
              <a:t>​</a:t>
            </a:r>
            <a:r>
              <a:rPr sz="4000" spc="20" dirty="0"/>
              <a:t>​</a:t>
            </a:r>
            <a:r>
              <a:rPr sz="4000" spc="-75" dirty="0"/>
              <a:t> </a:t>
            </a:r>
            <a:r>
              <a:rPr sz="4000" dirty="0"/>
              <a:t>of the</a:t>
            </a:r>
            <a:r>
              <a:rPr sz="4000" spc="-155" dirty="0"/>
              <a:t> </a:t>
            </a:r>
            <a:r>
              <a:rPr sz="4000" spc="-50" dirty="0">
                <a:solidFill>
                  <a:srgbClr val="FF0000"/>
                </a:solidFill>
              </a:rPr>
              <a:t>Malfunctions</a:t>
            </a:r>
            <a:r>
              <a:rPr sz="4000" spc="-50" dirty="0"/>
              <a:t>​</a:t>
            </a:r>
            <a:r>
              <a:rPr sz="4000" spc="-150" dirty="0"/>
              <a:t> </a:t>
            </a:r>
            <a:r>
              <a:rPr sz="4000" dirty="0"/>
              <a:t>In</a:t>
            </a:r>
            <a:r>
              <a:rPr sz="4000" spc="-150" dirty="0"/>
              <a:t> </a:t>
            </a:r>
            <a:r>
              <a:rPr sz="4000" dirty="0"/>
              <a:t>THE</a:t>
            </a:r>
            <a:r>
              <a:rPr sz="4000" spc="-190" dirty="0"/>
              <a:t> </a:t>
            </a:r>
            <a:r>
              <a:rPr sz="4000" spc="-10" dirty="0">
                <a:solidFill>
                  <a:srgbClr val="FF0000"/>
                </a:solidFill>
              </a:rPr>
              <a:t>Systems</a:t>
            </a:r>
            <a:r>
              <a:rPr sz="4000" spc="-10" dirty="0"/>
              <a:t>​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3835" y="1607819"/>
            <a:ext cx="1077595" cy="1077595"/>
          </a:xfrm>
          <a:custGeom>
            <a:avLst/>
            <a:gdLst/>
            <a:ahLst/>
            <a:cxnLst/>
            <a:rect l="l" t="t" r="r" b="b"/>
            <a:pathLst>
              <a:path w="1077595" h="1077595">
                <a:moveTo>
                  <a:pt x="538734" y="0"/>
                </a:moveTo>
                <a:lnTo>
                  <a:pt x="489694" y="2201"/>
                </a:lnTo>
                <a:lnTo>
                  <a:pt x="441888" y="8678"/>
                </a:lnTo>
                <a:lnTo>
                  <a:pt x="395507" y="19242"/>
                </a:lnTo>
                <a:lnTo>
                  <a:pt x="350741" y="33701"/>
                </a:lnTo>
                <a:lnTo>
                  <a:pt x="307779" y="51866"/>
                </a:lnTo>
                <a:lnTo>
                  <a:pt x="266812" y="73547"/>
                </a:lnTo>
                <a:lnTo>
                  <a:pt x="228030" y="98553"/>
                </a:lnTo>
                <a:lnTo>
                  <a:pt x="191623" y="126694"/>
                </a:lnTo>
                <a:lnTo>
                  <a:pt x="157781" y="157781"/>
                </a:lnTo>
                <a:lnTo>
                  <a:pt x="126694" y="191623"/>
                </a:lnTo>
                <a:lnTo>
                  <a:pt x="98553" y="228030"/>
                </a:lnTo>
                <a:lnTo>
                  <a:pt x="73547" y="266812"/>
                </a:lnTo>
                <a:lnTo>
                  <a:pt x="51866" y="307779"/>
                </a:lnTo>
                <a:lnTo>
                  <a:pt x="33701" y="350741"/>
                </a:lnTo>
                <a:lnTo>
                  <a:pt x="19242" y="395507"/>
                </a:lnTo>
                <a:lnTo>
                  <a:pt x="8678" y="441888"/>
                </a:lnTo>
                <a:lnTo>
                  <a:pt x="2201" y="489694"/>
                </a:lnTo>
                <a:lnTo>
                  <a:pt x="0" y="538733"/>
                </a:lnTo>
                <a:lnTo>
                  <a:pt x="2201" y="587773"/>
                </a:lnTo>
                <a:lnTo>
                  <a:pt x="8678" y="635579"/>
                </a:lnTo>
                <a:lnTo>
                  <a:pt x="19242" y="681960"/>
                </a:lnTo>
                <a:lnTo>
                  <a:pt x="33701" y="726726"/>
                </a:lnTo>
                <a:lnTo>
                  <a:pt x="51866" y="769688"/>
                </a:lnTo>
                <a:lnTo>
                  <a:pt x="73547" y="810655"/>
                </a:lnTo>
                <a:lnTo>
                  <a:pt x="98553" y="849437"/>
                </a:lnTo>
                <a:lnTo>
                  <a:pt x="126694" y="885844"/>
                </a:lnTo>
                <a:lnTo>
                  <a:pt x="157781" y="919686"/>
                </a:lnTo>
                <a:lnTo>
                  <a:pt x="191623" y="950773"/>
                </a:lnTo>
                <a:lnTo>
                  <a:pt x="228030" y="978914"/>
                </a:lnTo>
                <a:lnTo>
                  <a:pt x="266812" y="1003920"/>
                </a:lnTo>
                <a:lnTo>
                  <a:pt x="307779" y="1025601"/>
                </a:lnTo>
                <a:lnTo>
                  <a:pt x="350741" y="1043766"/>
                </a:lnTo>
                <a:lnTo>
                  <a:pt x="395507" y="1058225"/>
                </a:lnTo>
                <a:lnTo>
                  <a:pt x="441888" y="1068789"/>
                </a:lnTo>
                <a:lnTo>
                  <a:pt x="489694" y="1075266"/>
                </a:lnTo>
                <a:lnTo>
                  <a:pt x="538734" y="1077467"/>
                </a:lnTo>
                <a:lnTo>
                  <a:pt x="587773" y="1075266"/>
                </a:lnTo>
                <a:lnTo>
                  <a:pt x="635579" y="1068789"/>
                </a:lnTo>
                <a:lnTo>
                  <a:pt x="681960" y="1058225"/>
                </a:lnTo>
                <a:lnTo>
                  <a:pt x="726726" y="1043766"/>
                </a:lnTo>
                <a:lnTo>
                  <a:pt x="769688" y="1025601"/>
                </a:lnTo>
                <a:lnTo>
                  <a:pt x="810655" y="1003920"/>
                </a:lnTo>
                <a:lnTo>
                  <a:pt x="849437" y="978914"/>
                </a:lnTo>
                <a:lnTo>
                  <a:pt x="885844" y="950773"/>
                </a:lnTo>
                <a:lnTo>
                  <a:pt x="919686" y="919686"/>
                </a:lnTo>
                <a:lnTo>
                  <a:pt x="950773" y="885844"/>
                </a:lnTo>
                <a:lnTo>
                  <a:pt x="978914" y="849437"/>
                </a:lnTo>
                <a:lnTo>
                  <a:pt x="1003920" y="810655"/>
                </a:lnTo>
                <a:lnTo>
                  <a:pt x="1025601" y="769688"/>
                </a:lnTo>
                <a:lnTo>
                  <a:pt x="1043766" y="726726"/>
                </a:lnTo>
                <a:lnTo>
                  <a:pt x="1058225" y="681960"/>
                </a:lnTo>
                <a:lnTo>
                  <a:pt x="1068789" y="635579"/>
                </a:lnTo>
                <a:lnTo>
                  <a:pt x="1075266" y="587773"/>
                </a:lnTo>
                <a:lnTo>
                  <a:pt x="1077467" y="538733"/>
                </a:lnTo>
                <a:lnTo>
                  <a:pt x="1075266" y="489694"/>
                </a:lnTo>
                <a:lnTo>
                  <a:pt x="1068789" y="441888"/>
                </a:lnTo>
                <a:lnTo>
                  <a:pt x="1058225" y="395507"/>
                </a:lnTo>
                <a:lnTo>
                  <a:pt x="1043766" y="350741"/>
                </a:lnTo>
                <a:lnTo>
                  <a:pt x="1025601" y="307779"/>
                </a:lnTo>
                <a:lnTo>
                  <a:pt x="1003920" y="266812"/>
                </a:lnTo>
                <a:lnTo>
                  <a:pt x="978914" y="228030"/>
                </a:lnTo>
                <a:lnTo>
                  <a:pt x="950773" y="191623"/>
                </a:lnTo>
                <a:lnTo>
                  <a:pt x="919686" y="157781"/>
                </a:lnTo>
                <a:lnTo>
                  <a:pt x="885844" y="126694"/>
                </a:lnTo>
                <a:lnTo>
                  <a:pt x="849437" y="98553"/>
                </a:lnTo>
                <a:lnTo>
                  <a:pt x="810655" y="73547"/>
                </a:lnTo>
                <a:lnTo>
                  <a:pt x="769688" y="51866"/>
                </a:lnTo>
                <a:lnTo>
                  <a:pt x="726726" y="33701"/>
                </a:lnTo>
                <a:lnTo>
                  <a:pt x="681960" y="19242"/>
                </a:lnTo>
                <a:lnTo>
                  <a:pt x="635579" y="8678"/>
                </a:lnTo>
                <a:lnTo>
                  <a:pt x="587773" y="2201"/>
                </a:lnTo>
                <a:lnTo>
                  <a:pt x="538734" y="0"/>
                </a:lnTo>
                <a:close/>
              </a:path>
            </a:pathLst>
          </a:custGeom>
          <a:solidFill>
            <a:srgbClr val="E8505B">
              <a:alpha val="2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3367" y="4322064"/>
            <a:ext cx="1076325" cy="1076325"/>
          </a:xfrm>
          <a:custGeom>
            <a:avLst/>
            <a:gdLst/>
            <a:ahLst/>
            <a:cxnLst/>
            <a:rect l="l" t="t" r="r" b="b"/>
            <a:pathLst>
              <a:path w="1076325" h="1076325">
                <a:moveTo>
                  <a:pt x="537972" y="0"/>
                </a:moveTo>
                <a:lnTo>
                  <a:pt x="489014" y="2199"/>
                </a:lnTo>
                <a:lnTo>
                  <a:pt x="441286" y="8669"/>
                </a:lnTo>
                <a:lnTo>
                  <a:pt x="394978" y="19221"/>
                </a:lnTo>
                <a:lnTo>
                  <a:pt x="350280" y="33663"/>
                </a:lnTo>
                <a:lnTo>
                  <a:pt x="307382" y="51807"/>
                </a:lnTo>
                <a:lnTo>
                  <a:pt x="266474" y="73462"/>
                </a:lnTo>
                <a:lnTo>
                  <a:pt x="227746" y="98438"/>
                </a:lnTo>
                <a:lnTo>
                  <a:pt x="191388" y="126544"/>
                </a:lnTo>
                <a:lnTo>
                  <a:pt x="157591" y="157591"/>
                </a:lnTo>
                <a:lnTo>
                  <a:pt x="126544" y="191388"/>
                </a:lnTo>
                <a:lnTo>
                  <a:pt x="98438" y="227746"/>
                </a:lnTo>
                <a:lnTo>
                  <a:pt x="73462" y="266474"/>
                </a:lnTo>
                <a:lnTo>
                  <a:pt x="51807" y="307382"/>
                </a:lnTo>
                <a:lnTo>
                  <a:pt x="33663" y="350280"/>
                </a:lnTo>
                <a:lnTo>
                  <a:pt x="19221" y="394978"/>
                </a:lnTo>
                <a:lnTo>
                  <a:pt x="8669" y="441286"/>
                </a:lnTo>
                <a:lnTo>
                  <a:pt x="2199" y="489014"/>
                </a:lnTo>
                <a:lnTo>
                  <a:pt x="0" y="537972"/>
                </a:lnTo>
                <a:lnTo>
                  <a:pt x="2199" y="586929"/>
                </a:lnTo>
                <a:lnTo>
                  <a:pt x="8669" y="634657"/>
                </a:lnTo>
                <a:lnTo>
                  <a:pt x="19221" y="680965"/>
                </a:lnTo>
                <a:lnTo>
                  <a:pt x="33663" y="725663"/>
                </a:lnTo>
                <a:lnTo>
                  <a:pt x="51807" y="768561"/>
                </a:lnTo>
                <a:lnTo>
                  <a:pt x="73462" y="809469"/>
                </a:lnTo>
                <a:lnTo>
                  <a:pt x="98438" y="848197"/>
                </a:lnTo>
                <a:lnTo>
                  <a:pt x="126544" y="884555"/>
                </a:lnTo>
                <a:lnTo>
                  <a:pt x="157591" y="918352"/>
                </a:lnTo>
                <a:lnTo>
                  <a:pt x="191388" y="949399"/>
                </a:lnTo>
                <a:lnTo>
                  <a:pt x="227746" y="977505"/>
                </a:lnTo>
                <a:lnTo>
                  <a:pt x="266474" y="1002481"/>
                </a:lnTo>
                <a:lnTo>
                  <a:pt x="307382" y="1024136"/>
                </a:lnTo>
                <a:lnTo>
                  <a:pt x="350280" y="1042280"/>
                </a:lnTo>
                <a:lnTo>
                  <a:pt x="394978" y="1056722"/>
                </a:lnTo>
                <a:lnTo>
                  <a:pt x="441286" y="1067274"/>
                </a:lnTo>
                <a:lnTo>
                  <a:pt x="489014" y="1073744"/>
                </a:lnTo>
                <a:lnTo>
                  <a:pt x="537972" y="1075944"/>
                </a:lnTo>
                <a:lnTo>
                  <a:pt x="586929" y="1073744"/>
                </a:lnTo>
                <a:lnTo>
                  <a:pt x="634657" y="1067274"/>
                </a:lnTo>
                <a:lnTo>
                  <a:pt x="680965" y="1056722"/>
                </a:lnTo>
                <a:lnTo>
                  <a:pt x="725663" y="1042280"/>
                </a:lnTo>
                <a:lnTo>
                  <a:pt x="768561" y="1024136"/>
                </a:lnTo>
                <a:lnTo>
                  <a:pt x="809469" y="1002481"/>
                </a:lnTo>
                <a:lnTo>
                  <a:pt x="848197" y="977505"/>
                </a:lnTo>
                <a:lnTo>
                  <a:pt x="884555" y="949399"/>
                </a:lnTo>
                <a:lnTo>
                  <a:pt x="918352" y="918352"/>
                </a:lnTo>
                <a:lnTo>
                  <a:pt x="949399" y="884555"/>
                </a:lnTo>
                <a:lnTo>
                  <a:pt x="977505" y="848197"/>
                </a:lnTo>
                <a:lnTo>
                  <a:pt x="1002481" y="809469"/>
                </a:lnTo>
                <a:lnTo>
                  <a:pt x="1024136" y="768561"/>
                </a:lnTo>
                <a:lnTo>
                  <a:pt x="1042280" y="725663"/>
                </a:lnTo>
                <a:lnTo>
                  <a:pt x="1056722" y="680965"/>
                </a:lnTo>
                <a:lnTo>
                  <a:pt x="1067274" y="634657"/>
                </a:lnTo>
                <a:lnTo>
                  <a:pt x="1073744" y="586929"/>
                </a:lnTo>
                <a:lnTo>
                  <a:pt x="1075943" y="537972"/>
                </a:lnTo>
                <a:lnTo>
                  <a:pt x="1073744" y="489014"/>
                </a:lnTo>
                <a:lnTo>
                  <a:pt x="1067274" y="441286"/>
                </a:lnTo>
                <a:lnTo>
                  <a:pt x="1056722" y="394978"/>
                </a:lnTo>
                <a:lnTo>
                  <a:pt x="1042280" y="350280"/>
                </a:lnTo>
                <a:lnTo>
                  <a:pt x="1024136" y="307382"/>
                </a:lnTo>
                <a:lnTo>
                  <a:pt x="1002481" y="266474"/>
                </a:lnTo>
                <a:lnTo>
                  <a:pt x="977505" y="227746"/>
                </a:lnTo>
                <a:lnTo>
                  <a:pt x="949399" y="191388"/>
                </a:lnTo>
                <a:lnTo>
                  <a:pt x="918352" y="157591"/>
                </a:lnTo>
                <a:lnTo>
                  <a:pt x="884555" y="126544"/>
                </a:lnTo>
                <a:lnTo>
                  <a:pt x="848197" y="98438"/>
                </a:lnTo>
                <a:lnTo>
                  <a:pt x="809469" y="73462"/>
                </a:lnTo>
                <a:lnTo>
                  <a:pt x="768561" y="51807"/>
                </a:lnTo>
                <a:lnTo>
                  <a:pt x="725663" y="33663"/>
                </a:lnTo>
                <a:lnTo>
                  <a:pt x="680965" y="19221"/>
                </a:lnTo>
                <a:lnTo>
                  <a:pt x="634657" y="8669"/>
                </a:lnTo>
                <a:lnTo>
                  <a:pt x="586929" y="2199"/>
                </a:lnTo>
                <a:lnTo>
                  <a:pt x="537972" y="0"/>
                </a:lnTo>
                <a:close/>
              </a:path>
            </a:pathLst>
          </a:custGeom>
          <a:solidFill>
            <a:srgbClr val="E8505B">
              <a:alpha val="2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87349" y="4322064"/>
            <a:ext cx="8483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25" dirty="0">
                <a:latin typeface="Calibri Light"/>
                <a:cs typeface="Calibri Light"/>
              </a:rPr>
              <a:t>04</a:t>
            </a:r>
            <a:endParaRPr sz="64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3367" y="1607819"/>
            <a:ext cx="1076325" cy="1077595"/>
          </a:xfrm>
          <a:custGeom>
            <a:avLst/>
            <a:gdLst/>
            <a:ahLst/>
            <a:cxnLst/>
            <a:rect l="l" t="t" r="r" b="b"/>
            <a:pathLst>
              <a:path w="1076325" h="1077595">
                <a:moveTo>
                  <a:pt x="537972" y="0"/>
                </a:moveTo>
                <a:lnTo>
                  <a:pt x="489014" y="2201"/>
                </a:lnTo>
                <a:lnTo>
                  <a:pt x="441286" y="8678"/>
                </a:lnTo>
                <a:lnTo>
                  <a:pt x="394978" y="19242"/>
                </a:lnTo>
                <a:lnTo>
                  <a:pt x="350280" y="33701"/>
                </a:lnTo>
                <a:lnTo>
                  <a:pt x="307382" y="51866"/>
                </a:lnTo>
                <a:lnTo>
                  <a:pt x="266474" y="73547"/>
                </a:lnTo>
                <a:lnTo>
                  <a:pt x="227746" y="98553"/>
                </a:lnTo>
                <a:lnTo>
                  <a:pt x="191388" y="126694"/>
                </a:lnTo>
                <a:lnTo>
                  <a:pt x="157591" y="157781"/>
                </a:lnTo>
                <a:lnTo>
                  <a:pt x="126544" y="191623"/>
                </a:lnTo>
                <a:lnTo>
                  <a:pt x="98438" y="228030"/>
                </a:lnTo>
                <a:lnTo>
                  <a:pt x="73462" y="266812"/>
                </a:lnTo>
                <a:lnTo>
                  <a:pt x="51807" y="307779"/>
                </a:lnTo>
                <a:lnTo>
                  <a:pt x="33663" y="350741"/>
                </a:lnTo>
                <a:lnTo>
                  <a:pt x="19221" y="395507"/>
                </a:lnTo>
                <a:lnTo>
                  <a:pt x="8669" y="441888"/>
                </a:lnTo>
                <a:lnTo>
                  <a:pt x="2199" y="489694"/>
                </a:lnTo>
                <a:lnTo>
                  <a:pt x="0" y="538733"/>
                </a:lnTo>
                <a:lnTo>
                  <a:pt x="2199" y="587773"/>
                </a:lnTo>
                <a:lnTo>
                  <a:pt x="8669" y="635579"/>
                </a:lnTo>
                <a:lnTo>
                  <a:pt x="19221" y="681960"/>
                </a:lnTo>
                <a:lnTo>
                  <a:pt x="33663" y="726726"/>
                </a:lnTo>
                <a:lnTo>
                  <a:pt x="51807" y="769688"/>
                </a:lnTo>
                <a:lnTo>
                  <a:pt x="73462" y="810655"/>
                </a:lnTo>
                <a:lnTo>
                  <a:pt x="98438" y="849437"/>
                </a:lnTo>
                <a:lnTo>
                  <a:pt x="126544" y="885844"/>
                </a:lnTo>
                <a:lnTo>
                  <a:pt x="157591" y="919686"/>
                </a:lnTo>
                <a:lnTo>
                  <a:pt x="191388" y="950773"/>
                </a:lnTo>
                <a:lnTo>
                  <a:pt x="227746" y="978914"/>
                </a:lnTo>
                <a:lnTo>
                  <a:pt x="266474" y="1003920"/>
                </a:lnTo>
                <a:lnTo>
                  <a:pt x="307382" y="1025601"/>
                </a:lnTo>
                <a:lnTo>
                  <a:pt x="350280" y="1043766"/>
                </a:lnTo>
                <a:lnTo>
                  <a:pt x="394978" y="1058225"/>
                </a:lnTo>
                <a:lnTo>
                  <a:pt x="441286" y="1068789"/>
                </a:lnTo>
                <a:lnTo>
                  <a:pt x="489014" y="1075266"/>
                </a:lnTo>
                <a:lnTo>
                  <a:pt x="537972" y="1077467"/>
                </a:lnTo>
                <a:lnTo>
                  <a:pt x="586929" y="1075266"/>
                </a:lnTo>
                <a:lnTo>
                  <a:pt x="634657" y="1068789"/>
                </a:lnTo>
                <a:lnTo>
                  <a:pt x="680965" y="1058225"/>
                </a:lnTo>
                <a:lnTo>
                  <a:pt x="725663" y="1043766"/>
                </a:lnTo>
                <a:lnTo>
                  <a:pt x="768561" y="1025601"/>
                </a:lnTo>
                <a:lnTo>
                  <a:pt x="809469" y="1003920"/>
                </a:lnTo>
                <a:lnTo>
                  <a:pt x="848197" y="978914"/>
                </a:lnTo>
                <a:lnTo>
                  <a:pt x="884555" y="950773"/>
                </a:lnTo>
                <a:lnTo>
                  <a:pt x="918352" y="919686"/>
                </a:lnTo>
                <a:lnTo>
                  <a:pt x="949399" y="885844"/>
                </a:lnTo>
                <a:lnTo>
                  <a:pt x="977505" y="849437"/>
                </a:lnTo>
                <a:lnTo>
                  <a:pt x="1002481" y="810655"/>
                </a:lnTo>
                <a:lnTo>
                  <a:pt x="1024136" y="769688"/>
                </a:lnTo>
                <a:lnTo>
                  <a:pt x="1042280" y="726726"/>
                </a:lnTo>
                <a:lnTo>
                  <a:pt x="1056722" y="681960"/>
                </a:lnTo>
                <a:lnTo>
                  <a:pt x="1067274" y="635579"/>
                </a:lnTo>
                <a:lnTo>
                  <a:pt x="1073744" y="587773"/>
                </a:lnTo>
                <a:lnTo>
                  <a:pt x="1075943" y="538733"/>
                </a:lnTo>
                <a:lnTo>
                  <a:pt x="1073744" y="489694"/>
                </a:lnTo>
                <a:lnTo>
                  <a:pt x="1067274" y="441888"/>
                </a:lnTo>
                <a:lnTo>
                  <a:pt x="1056722" y="395507"/>
                </a:lnTo>
                <a:lnTo>
                  <a:pt x="1042280" y="350741"/>
                </a:lnTo>
                <a:lnTo>
                  <a:pt x="1024136" y="307779"/>
                </a:lnTo>
                <a:lnTo>
                  <a:pt x="1002481" y="266812"/>
                </a:lnTo>
                <a:lnTo>
                  <a:pt x="977505" y="228030"/>
                </a:lnTo>
                <a:lnTo>
                  <a:pt x="949399" y="191623"/>
                </a:lnTo>
                <a:lnTo>
                  <a:pt x="918352" y="157781"/>
                </a:lnTo>
                <a:lnTo>
                  <a:pt x="884555" y="126694"/>
                </a:lnTo>
                <a:lnTo>
                  <a:pt x="848197" y="98553"/>
                </a:lnTo>
                <a:lnTo>
                  <a:pt x="809469" y="73547"/>
                </a:lnTo>
                <a:lnTo>
                  <a:pt x="768561" y="51866"/>
                </a:lnTo>
                <a:lnTo>
                  <a:pt x="725663" y="33701"/>
                </a:lnTo>
                <a:lnTo>
                  <a:pt x="680965" y="19242"/>
                </a:lnTo>
                <a:lnTo>
                  <a:pt x="634657" y="8678"/>
                </a:lnTo>
                <a:lnTo>
                  <a:pt x="586929" y="2201"/>
                </a:lnTo>
                <a:lnTo>
                  <a:pt x="537972" y="0"/>
                </a:lnTo>
                <a:close/>
              </a:path>
            </a:pathLst>
          </a:custGeom>
          <a:solidFill>
            <a:srgbClr val="E8505B">
              <a:alpha val="2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68165" y="1546352"/>
            <a:ext cx="33807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44445" algn="l"/>
              </a:tabLst>
            </a:pPr>
            <a:r>
              <a:rPr lang="fr-FR" sz="6400" spc="-25" dirty="0" smtClean="0">
                <a:latin typeface="Calibri Light"/>
                <a:cs typeface="Calibri Light"/>
              </a:rPr>
              <a:t>   </a:t>
            </a:r>
            <a:r>
              <a:rPr sz="6400" spc="-25" dirty="0" smtClean="0">
                <a:latin typeface="Calibri Light"/>
                <a:cs typeface="Calibri Light"/>
              </a:rPr>
              <a:t>01</a:t>
            </a:r>
            <a:r>
              <a:rPr sz="6400" dirty="0" smtClean="0">
                <a:latin typeface="Calibri Light"/>
                <a:cs typeface="Calibri Light"/>
              </a:rPr>
              <a:t> </a:t>
            </a:r>
            <a:r>
              <a:rPr lang="fr-FR" sz="6400" dirty="0" smtClean="0">
                <a:latin typeface="Calibri Light"/>
                <a:cs typeface="Calibri Light"/>
              </a:rPr>
              <a:t>   </a:t>
            </a:r>
            <a:r>
              <a:rPr sz="6400" spc="-25" dirty="0" smtClean="0">
                <a:latin typeface="Calibri Light"/>
                <a:cs typeface="Calibri Light"/>
              </a:rPr>
              <a:t>02</a:t>
            </a:r>
            <a:endParaRPr sz="64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3835" y="4322064"/>
            <a:ext cx="1077595" cy="1076325"/>
          </a:xfrm>
          <a:custGeom>
            <a:avLst/>
            <a:gdLst/>
            <a:ahLst/>
            <a:cxnLst/>
            <a:rect l="l" t="t" r="r" b="b"/>
            <a:pathLst>
              <a:path w="1077595" h="1076325">
                <a:moveTo>
                  <a:pt x="538734" y="0"/>
                </a:moveTo>
                <a:lnTo>
                  <a:pt x="489694" y="2199"/>
                </a:lnTo>
                <a:lnTo>
                  <a:pt x="441888" y="8669"/>
                </a:lnTo>
                <a:lnTo>
                  <a:pt x="395507" y="19221"/>
                </a:lnTo>
                <a:lnTo>
                  <a:pt x="350741" y="33663"/>
                </a:lnTo>
                <a:lnTo>
                  <a:pt x="307779" y="51807"/>
                </a:lnTo>
                <a:lnTo>
                  <a:pt x="266812" y="73462"/>
                </a:lnTo>
                <a:lnTo>
                  <a:pt x="228030" y="98438"/>
                </a:lnTo>
                <a:lnTo>
                  <a:pt x="191623" y="126544"/>
                </a:lnTo>
                <a:lnTo>
                  <a:pt x="157781" y="157591"/>
                </a:lnTo>
                <a:lnTo>
                  <a:pt x="126694" y="191388"/>
                </a:lnTo>
                <a:lnTo>
                  <a:pt x="98553" y="227746"/>
                </a:lnTo>
                <a:lnTo>
                  <a:pt x="73547" y="266474"/>
                </a:lnTo>
                <a:lnTo>
                  <a:pt x="51866" y="307382"/>
                </a:lnTo>
                <a:lnTo>
                  <a:pt x="33701" y="350280"/>
                </a:lnTo>
                <a:lnTo>
                  <a:pt x="19242" y="394978"/>
                </a:lnTo>
                <a:lnTo>
                  <a:pt x="8678" y="441286"/>
                </a:lnTo>
                <a:lnTo>
                  <a:pt x="2201" y="489014"/>
                </a:lnTo>
                <a:lnTo>
                  <a:pt x="0" y="537972"/>
                </a:lnTo>
                <a:lnTo>
                  <a:pt x="2201" y="586929"/>
                </a:lnTo>
                <a:lnTo>
                  <a:pt x="8678" y="634657"/>
                </a:lnTo>
                <a:lnTo>
                  <a:pt x="19242" y="680965"/>
                </a:lnTo>
                <a:lnTo>
                  <a:pt x="33701" y="725663"/>
                </a:lnTo>
                <a:lnTo>
                  <a:pt x="51866" y="768561"/>
                </a:lnTo>
                <a:lnTo>
                  <a:pt x="73547" y="809469"/>
                </a:lnTo>
                <a:lnTo>
                  <a:pt x="98553" y="848197"/>
                </a:lnTo>
                <a:lnTo>
                  <a:pt x="126694" y="884555"/>
                </a:lnTo>
                <a:lnTo>
                  <a:pt x="157781" y="918352"/>
                </a:lnTo>
                <a:lnTo>
                  <a:pt x="191623" y="949399"/>
                </a:lnTo>
                <a:lnTo>
                  <a:pt x="228030" y="977505"/>
                </a:lnTo>
                <a:lnTo>
                  <a:pt x="266812" y="1002481"/>
                </a:lnTo>
                <a:lnTo>
                  <a:pt x="307779" y="1024136"/>
                </a:lnTo>
                <a:lnTo>
                  <a:pt x="350741" y="1042280"/>
                </a:lnTo>
                <a:lnTo>
                  <a:pt x="395507" y="1056722"/>
                </a:lnTo>
                <a:lnTo>
                  <a:pt x="441888" y="1067274"/>
                </a:lnTo>
                <a:lnTo>
                  <a:pt x="489694" y="1073744"/>
                </a:lnTo>
                <a:lnTo>
                  <a:pt x="538734" y="1075944"/>
                </a:lnTo>
                <a:lnTo>
                  <a:pt x="587773" y="1073744"/>
                </a:lnTo>
                <a:lnTo>
                  <a:pt x="635579" y="1067274"/>
                </a:lnTo>
                <a:lnTo>
                  <a:pt x="681960" y="1056722"/>
                </a:lnTo>
                <a:lnTo>
                  <a:pt x="726726" y="1042280"/>
                </a:lnTo>
                <a:lnTo>
                  <a:pt x="769688" y="1024136"/>
                </a:lnTo>
                <a:lnTo>
                  <a:pt x="810655" y="1002481"/>
                </a:lnTo>
                <a:lnTo>
                  <a:pt x="849437" y="977505"/>
                </a:lnTo>
                <a:lnTo>
                  <a:pt x="885844" y="949399"/>
                </a:lnTo>
                <a:lnTo>
                  <a:pt x="919686" y="918352"/>
                </a:lnTo>
                <a:lnTo>
                  <a:pt x="950773" y="884555"/>
                </a:lnTo>
                <a:lnTo>
                  <a:pt x="978914" y="848197"/>
                </a:lnTo>
                <a:lnTo>
                  <a:pt x="1003920" y="809469"/>
                </a:lnTo>
                <a:lnTo>
                  <a:pt x="1025601" y="768561"/>
                </a:lnTo>
                <a:lnTo>
                  <a:pt x="1043766" y="725663"/>
                </a:lnTo>
                <a:lnTo>
                  <a:pt x="1058225" y="680965"/>
                </a:lnTo>
                <a:lnTo>
                  <a:pt x="1068789" y="634657"/>
                </a:lnTo>
                <a:lnTo>
                  <a:pt x="1075266" y="586929"/>
                </a:lnTo>
                <a:lnTo>
                  <a:pt x="1077467" y="537972"/>
                </a:lnTo>
                <a:lnTo>
                  <a:pt x="1075266" y="489014"/>
                </a:lnTo>
                <a:lnTo>
                  <a:pt x="1068789" y="441286"/>
                </a:lnTo>
                <a:lnTo>
                  <a:pt x="1058225" y="394978"/>
                </a:lnTo>
                <a:lnTo>
                  <a:pt x="1043766" y="350280"/>
                </a:lnTo>
                <a:lnTo>
                  <a:pt x="1025601" y="307382"/>
                </a:lnTo>
                <a:lnTo>
                  <a:pt x="1003920" y="266474"/>
                </a:lnTo>
                <a:lnTo>
                  <a:pt x="978914" y="227746"/>
                </a:lnTo>
                <a:lnTo>
                  <a:pt x="950773" y="191388"/>
                </a:lnTo>
                <a:lnTo>
                  <a:pt x="919686" y="157591"/>
                </a:lnTo>
                <a:lnTo>
                  <a:pt x="885844" y="126544"/>
                </a:lnTo>
                <a:lnTo>
                  <a:pt x="849437" y="98438"/>
                </a:lnTo>
                <a:lnTo>
                  <a:pt x="810655" y="73462"/>
                </a:lnTo>
                <a:lnTo>
                  <a:pt x="769688" y="51807"/>
                </a:lnTo>
                <a:lnTo>
                  <a:pt x="726726" y="33663"/>
                </a:lnTo>
                <a:lnTo>
                  <a:pt x="681960" y="19221"/>
                </a:lnTo>
                <a:lnTo>
                  <a:pt x="635579" y="8669"/>
                </a:lnTo>
                <a:lnTo>
                  <a:pt x="587773" y="2199"/>
                </a:lnTo>
                <a:lnTo>
                  <a:pt x="538734" y="0"/>
                </a:lnTo>
                <a:close/>
              </a:path>
            </a:pathLst>
          </a:custGeom>
          <a:solidFill>
            <a:srgbClr val="E8505B">
              <a:alpha val="2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932" y="-188594"/>
            <a:ext cx="11022965" cy="20770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07560" marR="5080" indent="-4595495">
              <a:lnSpc>
                <a:spcPts val="4750"/>
              </a:lnSpc>
              <a:spcBef>
                <a:spcPts val="700"/>
              </a:spcBef>
            </a:pPr>
            <a:r>
              <a:rPr sz="4400" spc="-40" dirty="0">
                <a:solidFill>
                  <a:srgbClr val="33CC33"/>
                </a:solidFill>
                <a:latin typeface="Calibri Light"/>
                <a:cs typeface="Calibri Light"/>
              </a:rPr>
              <a:t>Approach</a:t>
            </a:r>
            <a:r>
              <a:rPr sz="4400" spc="-180" dirty="0">
                <a:solidFill>
                  <a:srgbClr val="33CC33"/>
                </a:solidFill>
                <a:latin typeface="Calibri Light"/>
                <a:cs typeface="Calibri Light"/>
              </a:rPr>
              <a:t> </a:t>
            </a:r>
            <a:r>
              <a:rPr sz="4400" spc="-45" dirty="0">
                <a:solidFill>
                  <a:srgbClr val="33CC33"/>
                </a:solidFill>
                <a:latin typeface="Calibri Light"/>
                <a:cs typeface="Calibri Light"/>
              </a:rPr>
              <a:t>devaluation</a:t>
            </a:r>
            <a:r>
              <a:rPr sz="4400" spc="-204" dirty="0">
                <a:solidFill>
                  <a:srgbClr val="33CC33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33CC33"/>
                </a:solidFill>
                <a:latin typeface="Calibri Light"/>
                <a:cs typeface="Calibri Light"/>
              </a:rPr>
              <a:t>of the</a:t>
            </a:r>
            <a:r>
              <a:rPr sz="4400" spc="-165" dirty="0">
                <a:solidFill>
                  <a:srgbClr val="33CC33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33CC33"/>
                </a:solidFill>
                <a:latin typeface="Calibri Light"/>
                <a:cs typeface="Calibri Light"/>
              </a:rPr>
              <a:t>risks</a:t>
            </a:r>
            <a:r>
              <a:rPr sz="4400" spc="-180" dirty="0">
                <a:solidFill>
                  <a:srgbClr val="33CC33"/>
                </a:solidFill>
                <a:latin typeface="Calibri Light"/>
                <a:cs typeface="Calibri Light"/>
              </a:rPr>
              <a:t> </a:t>
            </a:r>
            <a:r>
              <a:rPr sz="4400" spc="-35" dirty="0">
                <a:solidFill>
                  <a:srgbClr val="33CC33"/>
                </a:solidFill>
                <a:latin typeface="Calibri Light"/>
                <a:cs typeface="Calibri Light"/>
              </a:rPr>
              <a:t>professionals </a:t>
            </a:r>
            <a:r>
              <a:rPr sz="4400" spc="-10" dirty="0">
                <a:solidFill>
                  <a:srgbClr val="33CC33"/>
                </a:solidFill>
                <a:latin typeface="Calibri Light"/>
                <a:cs typeface="Calibri Light"/>
              </a:rPr>
              <a:t>(stages)</a:t>
            </a:r>
            <a:endParaRPr sz="4400" dirty="0">
              <a:latin typeface="Calibri Light"/>
              <a:cs typeface="Calibri Light"/>
            </a:endParaRPr>
          </a:p>
          <a:p>
            <a:pPr marL="1647825">
              <a:lnSpc>
                <a:spcPts val="2295"/>
              </a:lnSpc>
              <a:spcBef>
                <a:spcPts val="1465"/>
              </a:spcBef>
            </a:pPr>
            <a:r>
              <a:rPr sz="2400" spc="-65" dirty="0">
                <a:solidFill>
                  <a:srgbClr val="5B9BD4"/>
                </a:solidFill>
                <a:latin typeface="Calibri Light"/>
                <a:cs typeface="Calibri Light"/>
              </a:rPr>
              <a:t>STAGE</a:t>
            </a:r>
            <a:r>
              <a:rPr sz="2400" spc="-45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2400" spc="-60" dirty="0">
                <a:solidFill>
                  <a:srgbClr val="5B9BD4"/>
                </a:solidFill>
                <a:latin typeface="Calibri Light"/>
                <a:cs typeface="Calibri Light"/>
              </a:rPr>
              <a:t>1</a:t>
            </a:r>
            <a:endParaRPr sz="2400" dirty="0">
              <a:latin typeface="Calibri Light"/>
              <a:cs typeface="Calibri Light"/>
            </a:endParaRPr>
          </a:p>
          <a:p>
            <a:pPr marL="8035925">
              <a:lnSpc>
                <a:spcPts val="2295"/>
              </a:lnSpc>
            </a:pPr>
            <a:r>
              <a:rPr sz="2400" spc="-65" dirty="0">
                <a:solidFill>
                  <a:srgbClr val="5B9BD4"/>
                </a:solidFill>
                <a:latin typeface="Calibri Light"/>
                <a:cs typeface="Calibri Light"/>
              </a:rPr>
              <a:t>STAGE</a:t>
            </a:r>
            <a:r>
              <a:rPr sz="2400" spc="-45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2400" spc="-60" dirty="0">
                <a:solidFill>
                  <a:srgbClr val="5B9BD4"/>
                </a:solidFill>
                <a:latin typeface="Calibri Light"/>
                <a:cs typeface="Calibri Light"/>
              </a:rPr>
              <a:t>2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0792" y="1963038"/>
            <a:ext cx="2828925" cy="677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10285" marR="5080" indent="-998219">
              <a:lnSpc>
                <a:spcPct val="101899"/>
              </a:lnSpc>
              <a:spcBef>
                <a:spcPts val="85"/>
              </a:spcBef>
            </a:pPr>
            <a:r>
              <a:rPr sz="2100" b="1" dirty="0">
                <a:latin typeface="Calibri"/>
                <a:cs typeface="Calibri"/>
              </a:rPr>
              <a:t>Prepare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 evaluation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risks</a:t>
            </a:r>
            <a:r>
              <a:rPr sz="2100" b="1" spc="-10" dirty="0">
                <a:latin typeface="Calibri"/>
                <a:cs typeface="Calibri"/>
              </a:rPr>
              <a:t>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7482" y="4108145"/>
            <a:ext cx="981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5B9BD4"/>
                </a:solidFill>
                <a:latin typeface="Calibri Light"/>
                <a:cs typeface="Calibri Light"/>
              </a:rPr>
              <a:t>STEP </a:t>
            </a:r>
            <a:r>
              <a:rPr sz="2400" spc="-50" dirty="0">
                <a:solidFill>
                  <a:srgbClr val="5B9BD4"/>
                </a:solidFill>
                <a:latin typeface="Calibri Light"/>
                <a:cs typeface="Calibri Light"/>
              </a:rPr>
              <a:t>3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4757" y="4683379"/>
            <a:ext cx="2059939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To classify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risks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8452" y="4225923"/>
            <a:ext cx="8483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25" dirty="0">
                <a:latin typeface="Calibri Light"/>
                <a:cs typeface="Calibri Light"/>
              </a:rPr>
              <a:t>03</a:t>
            </a:r>
            <a:endParaRPr sz="6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14918" y="1922780"/>
            <a:ext cx="23114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Identify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risks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4954" y="4074891"/>
            <a:ext cx="2707005" cy="128587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110"/>
              </a:spcBef>
            </a:pPr>
            <a:r>
              <a:rPr sz="2400" spc="-65" dirty="0">
                <a:solidFill>
                  <a:srgbClr val="5B9BD4"/>
                </a:solidFill>
                <a:latin typeface="Calibri Light"/>
                <a:cs typeface="Calibri Light"/>
              </a:rPr>
              <a:t>STAGE</a:t>
            </a:r>
            <a:r>
              <a:rPr sz="2400" spc="-45" dirty="0">
                <a:solidFill>
                  <a:srgbClr val="5B9BD4"/>
                </a:solidFill>
                <a:latin typeface="Calibri Light"/>
                <a:cs typeface="Calibri Light"/>
              </a:rPr>
              <a:t> </a:t>
            </a:r>
            <a:r>
              <a:rPr sz="2400" spc="-60" dirty="0">
                <a:solidFill>
                  <a:srgbClr val="5B9BD4"/>
                </a:solidFill>
                <a:latin typeface="Calibri Light"/>
                <a:cs typeface="Calibri Light"/>
              </a:rPr>
              <a:t>4</a:t>
            </a:r>
            <a:endParaRPr sz="2400">
              <a:latin typeface="Calibri Light"/>
              <a:cs typeface="Calibri Light"/>
            </a:endParaRPr>
          </a:p>
          <a:p>
            <a:pPr marL="737870" marR="5080" indent="-725805">
              <a:lnSpc>
                <a:spcPct val="101899"/>
              </a:lnSpc>
              <a:spcBef>
                <a:spcPts val="890"/>
              </a:spcBef>
            </a:pPr>
            <a:r>
              <a:rPr sz="2100" b="1" dirty="0">
                <a:latin typeface="Calibri"/>
                <a:cs typeface="Calibri"/>
              </a:rPr>
              <a:t>To propose</a:t>
            </a:r>
            <a:r>
              <a:rPr sz="2100" b="1" spc="6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 the</a:t>
            </a:r>
            <a:r>
              <a:rPr sz="2100" b="1" spc="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shares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prevention</a:t>
            </a:r>
            <a:r>
              <a:rPr sz="2100" b="1" spc="-10" dirty="0">
                <a:latin typeface="Calibri"/>
                <a:cs typeface="Calibri"/>
              </a:rPr>
              <a:t>​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660" y="3429000"/>
            <a:ext cx="7726680" cy="0"/>
          </a:xfrm>
          <a:custGeom>
            <a:avLst/>
            <a:gdLst/>
            <a:ahLst/>
            <a:cxnLst/>
            <a:rect l="l" t="t" r="r" b="b"/>
            <a:pathLst>
              <a:path w="7726680">
                <a:moveTo>
                  <a:pt x="0" y="0"/>
                </a:moveTo>
                <a:lnTo>
                  <a:pt x="7726425" y="0"/>
                </a:lnTo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363" y="134110"/>
            <a:ext cx="8808720" cy="6694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570" rIns="0" bIns="0" rtlCol="0">
            <a:spAutoFit/>
          </a:bodyPr>
          <a:lstStyle/>
          <a:p>
            <a:pPr marL="196596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Model</a:t>
            </a:r>
            <a:r>
              <a:rPr spc="-17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55" dirty="0"/>
              <a:t>reference</a:t>
            </a:r>
            <a:r>
              <a:rPr spc="-165" dirty="0"/>
              <a:t> </a:t>
            </a:r>
            <a:r>
              <a:rPr spc="-20" dirty="0"/>
              <a:t>MADS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1231391"/>
            <a:ext cx="11010900" cy="51252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9188" y="6477380"/>
            <a:ext cx="23367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111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652271"/>
            <a:ext cx="11701272" cy="62057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596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Model</a:t>
            </a:r>
            <a:r>
              <a:rPr spc="-16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55" dirty="0"/>
              <a:t>reference</a:t>
            </a:r>
            <a:r>
              <a:rPr spc="-170" dirty="0"/>
              <a:t> </a:t>
            </a:r>
            <a:r>
              <a:rPr spc="-20" dirty="0"/>
              <a:t>MADS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0672" y="1054308"/>
            <a:ext cx="5244465" cy="2278380"/>
            <a:chOff x="2800672" y="1054308"/>
            <a:chExt cx="5244465" cy="2278380"/>
          </a:xfrm>
        </p:grpSpPr>
        <p:sp>
          <p:nvSpPr>
            <p:cNvPr id="3" name="object 3"/>
            <p:cNvSpPr/>
            <p:nvPr/>
          </p:nvSpPr>
          <p:spPr>
            <a:xfrm>
              <a:off x="3736745" y="1061989"/>
              <a:ext cx="4300855" cy="1240790"/>
            </a:xfrm>
            <a:custGeom>
              <a:avLst/>
              <a:gdLst/>
              <a:ahLst/>
              <a:cxnLst/>
              <a:rect l="l" t="t" r="r" b="b"/>
              <a:pathLst>
                <a:path w="4300855" h="1240789">
                  <a:moveTo>
                    <a:pt x="2150281" y="0"/>
                  </a:moveTo>
                  <a:lnTo>
                    <a:pt x="2079305" y="331"/>
                  </a:lnTo>
                  <a:lnTo>
                    <a:pt x="2008905" y="1319"/>
                  </a:lnTo>
                  <a:lnTo>
                    <a:pt x="1939115" y="2953"/>
                  </a:lnTo>
                  <a:lnTo>
                    <a:pt x="1869970" y="5222"/>
                  </a:lnTo>
                  <a:lnTo>
                    <a:pt x="1801507" y="8117"/>
                  </a:lnTo>
                  <a:lnTo>
                    <a:pt x="1733760" y="11628"/>
                  </a:lnTo>
                  <a:lnTo>
                    <a:pt x="1666765" y="15744"/>
                  </a:lnTo>
                  <a:lnTo>
                    <a:pt x="1600557" y="20454"/>
                  </a:lnTo>
                  <a:lnTo>
                    <a:pt x="1535173" y="25750"/>
                  </a:lnTo>
                  <a:lnTo>
                    <a:pt x="1470646" y="31620"/>
                  </a:lnTo>
                  <a:lnTo>
                    <a:pt x="1407013" y="38054"/>
                  </a:lnTo>
                  <a:lnTo>
                    <a:pt x="1344309" y="45043"/>
                  </a:lnTo>
                  <a:lnTo>
                    <a:pt x="1282570" y="52575"/>
                  </a:lnTo>
                  <a:lnTo>
                    <a:pt x="1221830" y="60642"/>
                  </a:lnTo>
                  <a:lnTo>
                    <a:pt x="1162126" y="69231"/>
                  </a:lnTo>
                  <a:lnTo>
                    <a:pt x="1103493" y="78334"/>
                  </a:lnTo>
                  <a:lnTo>
                    <a:pt x="1045966" y="87940"/>
                  </a:lnTo>
                  <a:lnTo>
                    <a:pt x="989580" y="98039"/>
                  </a:lnTo>
                  <a:lnTo>
                    <a:pt x="934372" y="108621"/>
                  </a:lnTo>
                  <a:lnTo>
                    <a:pt x="880376" y="119675"/>
                  </a:lnTo>
                  <a:lnTo>
                    <a:pt x="827627" y="131191"/>
                  </a:lnTo>
                  <a:lnTo>
                    <a:pt x="776163" y="143160"/>
                  </a:lnTo>
                  <a:lnTo>
                    <a:pt x="726017" y="155570"/>
                  </a:lnTo>
                  <a:lnTo>
                    <a:pt x="677225" y="168412"/>
                  </a:lnTo>
                  <a:lnTo>
                    <a:pt x="629822" y="181675"/>
                  </a:lnTo>
                  <a:lnTo>
                    <a:pt x="583845" y="195349"/>
                  </a:lnTo>
                  <a:lnTo>
                    <a:pt x="539328" y="209425"/>
                  </a:lnTo>
                  <a:lnTo>
                    <a:pt x="496307" y="223891"/>
                  </a:lnTo>
                  <a:lnTo>
                    <a:pt x="454817" y="238738"/>
                  </a:lnTo>
                  <a:lnTo>
                    <a:pt x="414894" y="253955"/>
                  </a:lnTo>
                  <a:lnTo>
                    <a:pt x="376574" y="269532"/>
                  </a:lnTo>
                  <a:lnTo>
                    <a:pt x="339890" y="285459"/>
                  </a:lnTo>
                  <a:lnTo>
                    <a:pt x="304880" y="301726"/>
                  </a:lnTo>
                  <a:lnTo>
                    <a:pt x="240020" y="335238"/>
                  </a:lnTo>
                  <a:lnTo>
                    <a:pt x="182277" y="369987"/>
                  </a:lnTo>
                  <a:lnTo>
                    <a:pt x="131935" y="405890"/>
                  </a:lnTo>
                  <a:lnTo>
                    <a:pt x="89276" y="442866"/>
                  </a:lnTo>
                  <a:lnTo>
                    <a:pt x="54585" y="480834"/>
                  </a:lnTo>
                  <a:lnTo>
                    <a:pt x="28144" y="519712"/>
                  </a:lnTo>
                  <a:lnTo>
                    <a:pt x="10238" y="559417"/>
                  </a:lnTo>
                  <a:lnTo>
                    <a:pt x="1149" y="599869"/>
                  </a:lnTo>
                  <a:lnTo>
                    <a:pt x="0" y="620349"/>
                  </a:lnTo>
                  <a:lnTo>
                    <a:pt x="1149" y="640820"/>
                  </a:lnTo>
                  <a:lnTo>
                    <a:pt x="10238" y="681255"/>
                  </a:lnTo>
                  <a:lnTo>
                    <a:pt x="28144" y="720947"/>
                  </a:lnTo>
                  <a:lnTo>
                    <a:pt x="54585" y="759814"/>
                  </a:lnTo>
                  <a:lnTo>
                    <a:pt x="89276" y="797773"/>
                  </a:lnTo>
                  <a:lnTo>
                    <a:pt x="131935" y="834743"/>
                  </a:lnTo>
                  <a:lnTo>
                    <a:pt x="182277" y="870642"/>
                  </a:lnTo>
                  <a:lnTo>
                    <a:pt x="240020" y="905389"/>
                  </a:lnTo>
                  <a:lnTo>
                    <a:pt x="304880" y="938900"/>
                  </a:lnTo>
                  <a:lnTo>
                    <a:pt x="339890" y="955168"/>
                  </a:lnTo>
                  <a:lnTo>
                    <a:pt x="376574" y="971095"/>
                  </a:lnTo>
                  <a:lnTo>
                    <a:pt x="414894" y="986674"/>
                  </a:lnTo>
                  <a:lnTo>
                    <a:pt x="454817" y="1001892"/>
                  </a:lnTo>
                  <a:lnTo>
                    <a:pt x="496307" y="1016740"/>
                  </a:lnTo>
                  <a:lnTo>
                    <a:pt x="539328" y="1031208"/>
                  </a:lnTo>
                  <a:lnTo>
                    <a:pt x="583845" y="1045286"/>
                  </a:lnTo>
                  <a:lnTo>
                    <a:pt x="629822" y="1058963"/>
                  </a:lnTo>
                  <a:lnTo>
                    <a:pt x="677225" y="1072228"/>
                  </a:lnTo>
                  <a:lnTo>
                    <a:pt x="726017" y="1085073"/>
                  </a:lnTo>
                  <a:lnTo>
                    <a:pt x="776163" y="1097486"/>
                  </a:lnTo>
                  <a:lnTo>
                    <a:pt x="827627" y="1109457"/>
                  </a:lnTo>
                  <a:lnTo>
                    <a:pt x="880376" y="1120976"/>
                  </a:lnTo>
                  <a:lnTo>
                    <a:pt x="934372" y="1132034"/>
                  </a:lnTo>
                  <a:lnTo>
                    <a:pt x="989580" y="1142618"/>
                  </a:lnTo>
                  <a:lnTo>
                    <a:pt x="1045966" y="1152721"/>
                  </a:lnTo>
                  <a:lnTo>
                    <a:pt x="1103493" y="1162330"/>
                  </a:lnTo>
                  <a:lnTo>
                    <a:pt x="1162126" y="1171436"/>
                  </a:lnTo>
                  <a:lnTo>
                    <a:pt x="1221830" y="1180029"/>
                  </a:lnTo>
                  <a:lnTo>
                    <a:pt x="1282570" y="1188098"/>
                  </a:lnTo>
                  <a:lnTo>
                    <a:pt x="1344309" y="1195634"/>
                  </a:lnTo>
                  <a:lnTo>
                    <a:pt x="1407013" y="1202625"/>
                  </a:lnTo>
                  <a:lnTo>
                    <a:pt x="1470646" y="1209062"/>
                  </a:lnTo>
                  <a:lnTo>
                    <a:pt x="1535173" y="1214935"/>
                  </a:lnTo>
                  <a:lnTo>
                    <a:pt x="1600557" y="1220233"/>
                  </a:lnTo>
                  <a:lnTo>
                    <a:pt x="1666765" y="1224946"/>
                  </a:lnTo>
                  <a:lnTo>
                    <a:pt x="1733760" y="1229064"/>
                  </a:lnTo>
                  <a:lnTo>
                    <a:pt x="1801507" y="1232576"/>
                  </a:lnTo>
                  <a:lnTo>
                    <a:pt x="1869970" y="1235473"/>
                  </a:lnTo>
                  <a:lnTo>
                    <a:pt x="1939115" y="1237743"/>
                  </a:lnTo>
                  <a:lnTo>
                    <a:pt x="2008905" y="1239378"/>
                  </a:lnTo>
                  <a:lnTo>
                    <a:pt x="2079305" y="1240366"/>
                  </a:lnTo>
                  <a:lnTo>
                    <a:pt x="2150281" y="1240698"/>
                  </a:lnTo>
                  <a:lnTo>
                    <a:pt x="2221256" y="1240366"/>
                  </a:lnTo>
                  <a:lnTo>
                    <a:pt x="2291656" y="1239378"/>
                  </a:lnTo>
                  <a:lnTo>
                    <a:pt x="2361447" y="1237743"/>
                  </a:lnTo>
                  <a:lnTo>
                    <a:pt x="2430591" y="1235473"/>
                  </a:lnTo>
                  <a:lnTo>
                    <a:pt x="2499054" y="1232576"/>
                  </a:lnTo>
                  <a:lnTo>
                    <a:pt x="2566801" y="1229064"/>
                  </a:lnTo>
                  <a:lnTo>
                    <a:pt x="2633796" y="1224946"/>
                  </a:lnTo>
                  <a:lnTo>
                    <a:pt x="2700004" y="1220233"/>
                  </a:lnTo>
                  <a:lnTo>
                    <a:pt x="2765389" y="1214935"/>
                  </a:lnTo>
                  <a:lnTo>
                    <a:pt x="2829915" y="1209062"/>
                  </a:lnTo>
                  <a:lnTo>
                    <a:pt x="2893548" y="1202625"/>
                  </a:lnTo>
                  <a:lnTo>
                    <a:pt x="2956252" y="1195634"/>
                  </a:lnTo>
                  <a:lnTo>
                    <a:pt x="3017992" y="1188098"/>
                  </a:lnTo>
                  <a:lnTo>
                    <a:pt x="3078731" y="1180029"/>
                  </a:lnTo>
                  <a:lnTo>
                    <a:pt x="3138435" y="1171436"/>
                  </a:lnTo>
                  <a:lnTo>
                    <a:pt x="3197068" y="1162330"/>
                  </a:lnTo>
                  <a:lnTo>
                    <a:pt x="3254596" y="1152721"/>
                  </a:lnTo>
                  <a:lnTo>
                    <a:pt x="3310981" y="1142618"/>
                  </a:lnTo>
                  <a:lnTo>
                    <a:pt x="3366190" y="1132034"/>
                  </a:lnTo>
                  <a:lnTo>
                    <a:pt x="3420186" y="1120976"/>
                  </a:lnTo>
                  <a:lnTo>
                    <a:pt x="3472934" y="1109457"/>
                  </a:lnTo>
                  <a:lnTo>
                    <a:pt x="3524399" y="1097486"/>
                  </a:lnTo>
                  <a:lnTo>
                    <a:pt x="3574545" y="1085073"/>
                  </a:lnTo>
                  <a:lnTo>
                    <a:pt x="3623337" y="1072228"/>
                  </a:lnTo>
                  <a:lnTo>
                    <a:pt x="3670739" y="1058963"/>
                  </a:lnTo>
                  <a:lnTo>
                    <a:pt x="3716716" y="1045286"/>
                  </a:lnTo>
                  <a:lnTo>
                    <a:pt x="3761233" y="1031208"/>
                  </a:lnTo>
                  <a:lnTo>
                    <a:pt x="3804254" y="1016740"/>
                  </a:lnTo>
                  <a:lnTo>
                    <a:pt x="3845744" y="1001892"/>
                  </a:lnTo>
                  <a:lnTo>
                    <a:pt x="3885667" y="986674"/>
                  </a:lnTo>
                  <a:lnTo>
                    <a:pt x="3923988" y="971095"/>
                  </a:lnTo>
                  <a:lnTo>
                    <a:pt x="3960671" y="955168"/>
                  </a:lnTo>
                  <a:lnTo>
                    <a:pt x="3995681" y="938900"/>
                  </a:lnTo>
                  <a:lnTo>
                    <a:pt x="4060541" y="905389"/>
                  </a:lnTo>
                  <a:lnTo>
                    <a:pt x="4118284" y="870642"/>
                  </a:lnTo>
                  <a:lnTo>
                    <a:pt x="4168627" y="834743"/>
                  </a:lnTo>
                  <a:lnTo>
                    <a:pt x="4211285" y="797773"/>
                  </a:lnTo>
                  <a:lnTo>
                    <a:pt x="4245976" y="759814"/>
                  </a:lnTo>
                  <a:lnTo>
                    <a:pt x="4272417" y="720947"/>
                  </a:lnTo>
                  <a:lnTo>
                    <a:pt x="4290323" y="681255"/>
                  </a:lnTo>
                  <a:lnTo>
                    <a:pt x="4299412" y="640820"/>
                  </a:lnTo>
                  <a:lnTo>
                    <a:pt x="4300562" y="620349"/>
                  </a:lnTo>
                  <a:lnTo>
                    <a:pt x="4299412" y="599869"/>
                  </a:lnTo>
                  <a:lnTo>
                    <a:pt x="4290323" y="559417"/>
                  </a:lnTo>
                  <a:lnTo>
                    <a:pt x="4272417" y="519712"/>
                  </a:lnTo>
                  <a:lnTo>
                    <a:pt x="4245976" y="480834"/>
                  </a:lnTo>
                  <a:lnTo>
                    <a:pt x="4211285" y="442866"/>
                  </a:lnTo>
                  <a:lnTo>
                    <a:pt x="4168627" y="405890"/>
                  </a:lnTo>
                  <a:lnTo>
                    <a:pt x="4118284" y="369987"/>
                  </a:lnTo>
                  <a:lnTo>
                    <a:pt x="4060541" y="335238"/>
                  </a:lnTo>
                  <a:lnTo>
                    <a:pt x="3995681" y="301726"/>
                  </a:lnTo>
                  <a:lnTo>
                    <a:pt x="3960671" y="285459"/>
                  </a:lnTo>
                  <a:lnTo>
                    <a:pt x="3923988" y="269532"/>
                  </a:lnTo>
                  <a:lnTo>
                    <a:pt x="3885667" y="253955"/>
                  </a:lnTo>
                  <a:lnTo>
                    <a:pt x="3845744" y="238738"/>
                  </a:lnTo>
                  <a:lnTo>
                    <a:pt x="3804254" y="223891"/>
                  </a:lnTo>
                  <a:lnTo>
                    <a:pt x="3761233" y="209425"/>
                  </a:lnTo>
                  <a:lnTo>
                    <a:pt x="3716716" y="195349"/>
                  </a:lnTo>
                  <a:lnTo>
                    <a:pt x="3670739" y="181675"/>
                  </a:lnTo>
                  <a:lnTo>
                    <a:pt x="3623337" y="168412"/>
                  </a:lnTo>
                  <a:lnTo>
                    <a:pt x="3574545" y="155570"/>
                  </a:lnTo>
                  <a:lnTo>
                    <a:pt x="3524399" y="143160"/>
                  </a:lnTo>
                  <a:lnTo>
                    <a:pt x="3472934" y="131191"/>
                  </a:lnTo>
                  <a:lnTo>
                    <a:pt x="3420186" y="119675"/>
                  </a:lnTo>
                  <a:lnTo>
                    <a:pt x="3366190" y="108621"/>
                  </a:lnTo>
                  <a:lnTo>
                    <a:pt x="3310981" y="98039"/>
                  </a:lnTo>
                  <a:lnTo>
                    <a:pt x="3254596" y="87940"/>
                  </a:lnTo>
                  <a:lnTo>
                    <a:pt x="3197068" y="78334"/>
                  </a:lnTo>
                  <a:lnTo>
                    <a:pt x="3138435" y="69231"/>
                  </a:lnTo>
                  <a:lnTo>
                    <a:pt x="3078731" y="60642"/>
                  </a:lnTo>
                  <a:lnTo>
                    <a:pt x="3017992" y="52575"/>
                  </a:lnTo>
                  <a:lnTo>
                    <a:pt x="2956252" y="45043"/>
                  </a:lnTo>
                  <a:lnTo>
                    <a:pt x="2893548" y="38054"/>
                  </a:lnTo>
                  <a:lnTo>
                    <a:pt x="2829915" y="31620"/>
                  </a:lnTo>
                  <a:lnTo>
                    <a:pt x="2765389" y="25750"/>
                  </a:lnTo>
                  <a:lnTo>
                    <a:pt x="2700004" y="20454"/>
                  </a:lnTo>
                  <a:lnTo>
                    <a:pt x="2633796" y="15744"/>
                  </a:lnTo>
                  <a:lnTo>
                    <a:pt x="2566801" y="11628"/>
                  </a:lnTo>
                  <a:lnTo>
                    <a:pt x="2499054" y="8117"/>
                  </a:lnTo>
                  <a:lnTo>
                    <a:pt x="2430591" y="5222"/>
                  </a:lnTo>
                  <a:lnTo>
                    <a:pt x="2361447" y="2953"/>
                  </a:lnTo>
                  <a:lnTo>
                    <a:pt x="2291656" y="1319"/>
                  </a:lnTo>
                  <a:lnTo>
                    <a:pt x="2221256" y="331"/>
                  </a:lnTo>
                  <a:lnTo>
                    <a:pt x="215028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6745" y="1061989"/>
              <a:ext cx="4300855" cy="1240790"/>
            </a:xfrm>
            <a:custGeom>
              <a:avLst/>
              <a:gdLst/>
              <a:ahLst/>
              <a:cxnLst/>
              <a:rect l="l" t="t" r="r" b="b"/>
              <a:pathLst>
                <a:path w="4300855" h="1240789">
                  <a:moveTo>
                    <a:pt x="0" y="620349"/>
                  </a:moveTo>
                  <a:lnTo>
                    <a:pt x="4574" y="579555"/>
                  </a:lnTo>
                  <a:lnTo>
                    <a:pt x="18107" y="539466"/>
                  </a:lnTo>
                  <a:lnTo>
                    <a:pt x="40316" y="500164"/>
                  </a:lnTo>
                  <a:lnTo>
                    <a:pt x="70917" y="461732"/>
                  </a:lnTo>
                  <a:lnTo>
                    <a:pt x="109627" y="424249"/>
                  </a:lnTo>
                  <a:lnTo>
                    <a:pt x="156163" y="387799"/>
                  </a:lnTo>
                  <a:lnTo>
                    <a:pt x="210241" y="352463"/>
                  </a:lnTo>
                  <a:lnTo>
                    <a:pt x="271578" y="318323"/>
                  </a:lnTo>
                  <a:lnTo>
                    <a:pt x="339890" y="285459"/>
                  </a:lnTo>
                  <a:lnTo>
                    <a:pt x="376574" y="269532"/>
                  </a:lnTo>
                  <a:lnTo>
                    <a:pt x="414894" y="253955"/>
                  </a:lnTo>
                  <a:lnTo>
                    <a:pt x="454817" y="238738"/>
                  </a:lnTo>
                  <a:lnTo>
                    <a:pt x="496307" y="223891"/>
                  </a:lnTo>
                  <a:lnTo>
                    <a:pt x="539328" y="209425"/>
                  </a:lnTo>
                  <a:lnTo>
                    <a:pt x="583845" y="195349"/>
                  </a:lnTo>
                  <a:lnTo>
                    <a:pt x="629822" y="181675"/>
                  </a:lnTo>
                  <a:lnTo>
                    <a:pt x="677225" y="168412"/>
                  </a:lnTo>
                  <a:lnTo>
                    <a:pt x="726017" y="155570"/>
                  </a:lnTo>
                  <a:lnTo>
                    <a:pt x="776163" y="143160"/>
                  </a:lnTo>
                  <a:lnTo>
                    <a:pt x="827627" y="131191"/>
                  </a:lnTo>
                  <a:lnTo>
                    <a:pt x="880376" y="119675"/>
                  </a:lnTo>
                  <a:lnTo>
                    <a:pt x="934372" y="108621"/>
                  </a:lnTo>
                  <a:lnTo>
                    <a:pt x="989580" y="98039"/>
                  </a:lnTo>
                  <a:lnTo>
                    <a:pt x="1045966" y="87940"/>
                  </a:lnTo>
                  <a:lnTo>
                    <a:pt x="1103493" y="78334"/>
                  </a:lnTo>
                  <a:lnTo>
                    <a:pt x="1162126" y="69231"/>
                  </a:lnTo>
                  <a:lnTo>
                    <a:pt x="1221830" y="60642"/>
                  </a:lnTo>
                  <a:lnTo>
                    <a:pt x="1282570" y="52575"/>
                  </a:lnTo>
                  <a:lnTo>
                    <a:pt x="1344309" y="45043"/>
                  </a:lnTo>
                  <a:lnTo>
                    <a:pt x="1407013" y="38054"/>
                  </a:lnTo>
                  <a:lnTo>
                    <a:pt x="1470646" y="31620"/>
                  </a:lnTo>
                  <a:lnTo>
                    <a:pt x="1535173" y="25750"/>
                  </a:lnTo>
                  <a:lnTo>
                    <a:pt x="1600557" y="20454"/>
                  </a:lnTo>
                  <a:lnTo>
                    <a:pt x="1666765" y="15744"/>
                  </a:lnTo>
                  <a:lnTo>
                    <a:pt x="1733760" y="11628"/>
                  </a:lnTo>
                  <a:lnTo>
                    <a:pt x="1801507" y="8117"/>
                  </a:lnTo>
                  <a:lnTo>
                    <a:pt x="1869970" y="5222"/>
                  </a:lnTo>
                  <a:lnTo>
                    <a:pt x="1939115" y="2953"/>
                  </a:lnTo>
                  <a:lnTo>
                    <a:pt x="2008905" y="1319"/>
                  </a:lnTo>
                  <a:lnTo>
                    <a:pt x="2079305" y="331"/>
                  </a:lnTo>
                  <a:lnTo>
                    <a:pt x="2150281" y="0"/>
                  </a:lnTo>
                  <a:lnTo>
                    <a:pt x="2221256" y="331"/>
                  </a:lnTo>
                  <a:lnTo>
                    <a:pt x="2291656" y="1319"/>
                  </a:lnTo>
                  <a:lnTo>
                    <a:pt x="2361447" y="2953"/>
                  </a:lnTo>
                  <a:lnTo>
                    <a:pt x="2430591" y="5222"/>
                  </a:lnTo>
                  <a:lnTo>
                    <a:pt x="2499054" y="8117"/>
                  </a:lnTo>
                  <a:lnTo>
                    <a:pt x="2566801" y="11628"/>
                  </a:lnTo>
                  <a:lnTo>
                    <a:pt x="2633796" y="15744"/>
                  </a:lnTo>
                  <a:lnTo>
                    <a:pt x="2700004" y="20454"/>
                  </a:lnTo>
                  <a:lnTo>
                    <a:pt x="2765389" y="25750"/>
                  </a:lnTo>
                  <a:lnTo>
                    <a:pt x="2829915" y="31620"/>
                  </a:lnTo>
                  <a:lnTo>
                    <a:pt x="2893548" y="38054"/>
                  </a:lnTo>
                  <a:lnTo>
                    <a:pt x="2956252" y="45043"/>
                  </a:lnTo>
                  <a:lnTo>
                    <a:pt x="3017992" y="52575"/>
                  </a:lnTo>
                  <a:lnTo>
                    <a:pt x="3078731" y="60642"/>
                  </a:lnTo>
                  <a:lnTo>
                    <a:pt x="3138435" y="69231"/>
                  </a:lnTo>
                  <a:lnTo>
                    <a:pt x="3197068" y="78334"/>
                  </a:lnTo>
                  <a:lnTo>
                    <a:pt x="3254596" y="87940"/>
                  </a:lnTo>
                  <a:lnTo>
                    <a:pt x="3310981" y="98039"/>
                  </a:lnTo>
                  <a:lnTo>
                    <a:pt x="3366190" y="108621"/>
                  </a:lnTo>
                  <a:lnTo>
                    <a:pt x="3420186" y="119675"/>
                  </a:lnTo>
                  <a:lnTo>
                    <a:pt x="3472934" y="131191"/>
                  </a:lnTo>
                  <a:lnTo>
                    <a:pt x="3524399" y="143160"/>
                  </a:lnTo>
                  <a:lnTo>
                    <a:pt x="3574545" y="155570"/>
                  </a:lnTo>
                  <a:lnTo>
                    <a:pt x="3623337" y="168412"/>
                  </a:lnTo>
                  <a:lnTo>
                    <a:pt x="3670739" y="181675"/>
                  </a:lnTo>
                  <a:lnTo>
                    <a:pt x="3716716" y="195349"/>
                  </a:lnTo>
                  <a:lnTo>
                    <a:pt x="3761233" y="209425"/>
                  </a:lnTo>
                  <a:lnTo>
                    <a:pt x="3804254" y="223891"/>
                  </a:lnTo>
                  <a:lnTo>
                    <a:pt x="3845744" y="238738"/>
                  </a:lnTo>
                  <a:lnTo>
                    <a:pt x="3885667" y="253955"/>
                  </a:lnTo>
                  <a:lnTo>
                    <a:pt x="3923988" y="269532"/>
                  </a:lnTo>
                  <a:lnTo>
                    <a:pt x="3960671" y="285459"/>
                  </a:lnTo>
                  <a:lnTo>
                    <a:pt x="3995681" y="301726"/>
                  </a:lnTo>
                  <a:lnTo>
                    <a:pt x="4060541" y="335238"/>
                  </a:lnTo>
                  <a:lnTo>
                    <a:pt x="4118284" y="369987"/>
                  </a:lnTo>
                  <a:lnTo>
                    <a:pt x="4168627" y="405890"/>
                  </a:lnTo>
                  <a:lnTo>
                    <a:pt x="4211285" y="442866"/>
                  </a:lnTo>
                  <a:lnTo>
                    <a:pt x="4245976" y="480834"/>
                  </a:lnTo>
                  <a:lnTo>
                    <a:pt x="4272417" y="519712"/>
                  </a:lnTo>
                  <a:lnTo>
                    <a:pt x="4290323" y="559417"/>
                  </a:lnTo>
                  <a:lnTo>
                    <a:pt x="4299412" y="599869"/>
                  </a:lnTo>
                  <a:lnTo>
                    <a:pt x="4300562" y="620349"/>
                  </a:lnTo>
                  <a:lnTo>
                    <a:pt x="4299412" y="640820"/>
                  </a:lnTo>
                  <a:lnTo>
                    <a:pt x="4290323" y="681255"/>
                  </a:lnTo>
                  <a:lnTo>
                    <a:pt x="4272417" y="720947"/>
                  </a:lnTo>
                  <a:lnTo>
                    <a:pt x="4245976" y="759814"/>
                  </a:lnTo>
                  <a:lnTo>
                    <a:pt x="4211285" y="797773"/>
                  </a:lnTo>
                  <a:lnTo>
                    <a:pt x="4168627" y="834743"/>
                  </a:lnTo>
                  <a:lnTo>
                    <a:pt x="4118284" y="870642"/>
                  </a:lnTo>
                  <a:lnTo>
                    <a:pt x="4060541" y="905389"/>
                  </a:lnTo>
                  <a:lnTo>
                    <a:pt x="3995681" y="938900"/>
                  </a:lnTo>
                  <a:lnTo>
                    <a:pt x="3960671" y="955168"/>
                  </a:lnTo>
                  <a:lnTo>
                    <a:pt x="3923988" y="971095"/>
                  </a:lnTo>
                  <a:lnTo>
                    <a:pt x="3885667" y="986674"/>
                  </a:lnTo>
                  <a:lnTo>
                    <a:pt x="3845744" y="1001892"/>
                  </a:lnTo>
                  <a:lnTo>
                    <a:pt x="3804254" y="1016740"/>
                  </a:lnTo>
                  <a:lnTo>
                    <a:pt x="3761233" y="1031208"/>
                  </a:lnTo>
                  <a:lnTo>
                    <a:pt x="3716716" y="1045286"/>
                  </a:lnTo>
                  <a:lnTo>
                    <a:pt x="3670739" y="1058963"/>
                  </a:lnTo>
                  <a:lnTo>
                    <a:pt x="3623337" y="1072228"/>
                  </a:lnTo>
                  <a:lnTo>
                    <a:pt x="3574545" y="1085073"/>
                  </a:lnTo>
                  <a:lnTo>
                    <a:pt x="3524399" y="1097486"/>
                  </a:lnTo>
                  <a:lnTo>
                    <a:pt x="3472934" y="1109457"/>
                  </a:lnTo>
                  <a:lnTo>
                    <a:pt x="3420186" y="1120976"/>
                  </a:lnTo>
                  <a:lnTo>
                    <a:pt x="3366190" y="1132034"/>
                  </a:lnTo>
                  <a:lnTo>
                    <a:pt x="3310981" y="1142618"/>
                  </a:lnTo>
                  <a:lnTo>
                    <a:pt x="3254596" y="1152721"/>
                  </a:lnTo>
                  <a:lnTo>
                    <a:pt x="3197068" y="1162330"/>
                  </a:lnTo>
                  <a:lnTo>
                    <a:pt x="3138435" y="1171436"/>
                  </a:lnTo>
                  <a:lnTo>
                    <a:pt x="3078731" y="1180029"/>
                  </a:lnTo>
                  <a:lnTo>
                    <a:pt x="3017992" y="1188098"/>
                  </a:lnTo>
                  <a:lnTo>
                    <a:pt x="2956252" y="1195634"/>
                  </a:lnTo>
                  <a:lnTo>
                    <a:pt x="2893548" y="1202625"/>
                  </a:lnTo>
                  <a:lnTo>
                    <a:pt x="2829915" y="1209062"/>
                  </a:lnTo>
                  <a:lnTo>
                    <a:pt x="2765389" y="1214935"/>
                  </a:lnTo>
                  <a:lnTo>
                    <a:pt x="2700004" y="1220233"/>
                  </a:lnTo>
                  <a:lnTo>
                    <a:pt x="2633796" y="1224946"/>
                  </a:lnTo>
                  <a:lnTo>
                    <a:pt x="2566801" y="1229064"/>
                  </a:lnTo>
                  <a:lnTo>
                    <a:pt x="2499054" y="1232576"/>
                  </a:lnTo>
                  <a:lnTo>
                    <a:pt x="2430591" y="1235473"/>
                  </a:lnTo>
                  <a:lnTo>
                    <a:pt x="2361447" y="1237743"/>
                  </a:lnTo>
                  <a:lnTo>
                    <a:pt x="2291656" y="1239378"/>
                  </a:lnTo>
                  <a:lnTo>
                    <a:pt x="2221256" y="1240366"/>
                  </a:lnTo>
                  <a:lnTo>
                    <a:pt x="2150281" y="1240698"/>
                  </a:lnTo>
                  <a:lnTo>
                    <a:pt x="2079305" y="1240366"/>
                  </a:lnTo>
                  <a:lnTo>
                    <a:pt x="2008905" y="1239378"/>
                  </a:lnTo>
                  <a:lnTo>
                    <a:pt x="1939115" y="1237743"/>
                  </a:lnTo>
                  <a:lnTo>
                    <a:pt x="1869970" y="1235473"/>
                  </a:lnTo>
                  <a:lnTo>
                    <a:pt x="1801507" y="1232576"/>
                  </a:lnTo>
                  <a:lnTo>
                    <a:pt x="1733760" y="1229064"/>
                  </a:lnTo>
                  <a:lnTo>
                    <a:pt x="1666765" y="1224946"/>
                  </a:lnTo>
                  <a:lnTo>
                    <a:pt x="1600557" y="1220233"/>
                  </a:lnTo>
                  <a:lnTo>
                    <a:pt x="1535173" y="1214935"/>
                  </a:lnTo>
                  <a:lnTo>
                    <a:pt x="1470646" y="1209062"/>
                  </a:lnTo>
                  <a:lnTo>
                    <a:pt x="1407013" y="1202625"/>
                  </a:lnTo>
                  <a:lnTo>
                    <a:pt x="1344309" y="1195634"/>
                  </a:lnTo>
                  <a:lnTo>
                    <a:pt x="1282570" y="1188098"/>
                  </a:lnTo>
                  <a:lnTo>
                    <a:pt x="1221830" y="1180029"/>
                  </a:lnTo>
                  <a:lnTo>
                    <a:pt x="1162126" y="1171436"/>
                  </a:lnTo>
                  <a:lnTo>
                    <a:pt x="1103493" y="1162330"/>
                  </a:lnTo>
                  <a:lnTo>
                    <a:pt x="1045966" y="1152721"/>
                  </a:lnTo>
                  <a:lnTo>
                    <a:pt x="989580" y="1142618"/>
                  </a:lnTo>
                  <a:lnTo>
                    <a:pt x="934372" y="1132034"/>
                  </a:lnTo>
                  <a:lnTo>
                    <a:pt x="880376" y="1120976"/>
                  </a:lnTo>
                  <a:lnTo>
                    <a:pt x="827627" y="1109457"/>
                  </a:lnTo>
                  <a:lnTo>
                    <a:pt x="776163" y="1097486"/>
                  </a:lnTo>
                  <a:lnTo>
                    <a:pt x="726017" y="1085073"/>
                  </a:lnTo>
                  <a:lnTo>
                    <a:pt x="677225" y="1072228"/>
                  </a:lnTo>
                  <a:lnTo>
                    <a:pt x="629822" y="1058963"/>
                  </a:lnTo>
                  <a:lnTo>
                    <a:pt x="583845" y="1045286"/>
                  </a:lnTo>
                  <a:lnTo>
                    <a:pt x="539328" y="1031208"/>
                  </a:lnTo>
                  <a:lnTo>
                    <a:pt x="496307" y="1016740"/>
                  </a:lnTo>
                  <a:lnTo>
                    <a:pt x="454817" y="1001892"/>
                  </a:lnTo>
                  <a:lnTo>
                    <a:pt x="414894" y="986674"/>
                  </a:lnTo>
                  <a:lnTo>
                    <a:pt x="376574" y="971095"/>
                  </a:lnTo>
                  <a:lnTo>
                    <a:pt x="339890" y="955168"/>
                  </a:lnTo>
                  <a:lnTo>
                    <a:pt x="304880" y="938900"/>
                  </a:lnTo>
                  <a:lnTo>
                    <a:pt x="240020" y="905389"/>
                  </a:lnTo>
                  <a:lnTo>
                    <a:pt x="182277" y="870642"/>
                  </a:lnTo>
                  <a:lnTo>
                    <a:pt x="131935" y="834743"/>
                  </a:lnTo>
                  <a:lnTo>
                    <a:pt x="89276" y="797773"/>
                  </a:lnTo>
                  <a:lnTo>
                    <a:pt x="54585" y="759814"/>
                  </a:lnTo>
                  <a:lnTo>
                    <a:pt x="28144" y="720947"/>
                  </a:lnTo>
                  <a:lnTo>
                    <a:pt x="10238" y="681255"/>
                  </a:lnTo>
                  <a:lnTo>
                    <a:pt x="1149" y="640820"/>
                  </a:lnTo>
                  <a:lnTo>
                    <a:pt x="0" y="620349"/>
                  </a:lnTo>
                  <a:close/>
                </a:path>
              </a:pathLst>
            </a:custGeom>
            <a:ln w="15363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4199" y="1309745"/>
              <a:ext cx="2359362" cy="4129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6862" y="1559421"/>
              <a:ext cx="1730199" cy="4474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0672" y="2268117"/>
              <a:ext cx="1064590" cy="10640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58311" y="4108040"/>
            <a:ext cx="3410585" cy="1381125"/>
            <a:chOff x="558311" y="4108040"/>
            <a:chExt cx="3410585" cy="1381125"/>
          </a:xfrm>
        </p:grpSpPr>
        <p:sp>
          <p:nvSpPr>
            <p:cNvPr id="9" name="object 9"/>
            <p:cNvSpPr/>
            <p:nvPr/>
          </p:nvSpPr>
          <p:spPr>
            <a:xfrm>
              <a:off x="565991" y="4321224"/>
              <a:ext cx="1809114" cy="1160145"/>
            </a:xfrm>
            <a:custGeom>
              <a:avLst/>
              <a:gdLst/>
              <a:ahLst/>
              <a:cxnLst/>
              <a:rect l="l" t="t" r="r" b="b"/>
              <a:pathLst>
                <a:path w="1809114" h="1160145">
                  <a:moveTo>
                    <a:pt x="904422" y="0"/>
                  </a:moveTo>
                  <a:lnTo>
                    <a:pt x="847225" y="1140"/>
                  </a:lnTo>
                  <a:lnTo>
                    <a:pt x="790974" y="4517"/>
                  </a:lnTo>
                  <a:lnTo>
                    <a:pt x="735774" y="10063"/>
                  </a:lnTo>
                  <a:lnTo>
                    <a:pt x="681731" y="17709"/>
                  </a:lnTo>
                  <a:lnTo>
                    <a:pt x="628951" y="27387"/>
                  </a:lnTo>
                  <a:lnTo>
                    <a:pt x="577541" y="39031"/>
                  </a:lnTo>
                  <a:lnTo>
                    <a:pt x="527605" y="52572"/>
                  </a:lnTo>
                  <a:lnTo>
                    <a:pt x="479250" y="67941"/>
                  </a:lnTo>
                  <a:lnTo>
                    <a:pt x="432583" y="85072"/>
                  </a:lnTo>
                  <a:lnTo>
                    <a:pt x="387708" y="103896"/>
                  </a:lnTo>
                  <a:lnTo>
                    <a:pt x="344732" y="124346"/>
                  </a:lnTo>
                  <a:lnTo>
                    <a:pt x="303761" y="146354"/>
                  </a:lnTo>
                  <a:lnTo>
                    <a:pt x="264900" y="169851"/>
                  </a:lnTo>
                  <a:lnTo>
                    <a:pt x="228257" y="194771"/>
                  </a:lnTo>
                  <a:lnTo>
                    <a:pt x="193936" y="221044"/>
                  </a:lnTo>
                  <a:lnTo>
                    <a:pt x="162043" y="248604"/>
                  </a:lnTo>
                  <a:lnTo>
                    <a:pt x="132685" y="277382"/>
                  </a:lnTo>
                  <a:lnTo>
                    <a:pt x="105968" y="307311"/>
                  </a:lnTo>
                  <a:lnTo>
                    <a:pt x="81997" y="338322"/>
                  </a:lnTo>
                  <a:lnTo>
                    <a:pt x="60878" y="370348"/>
                  </a:lnTo>
                  <a:lnTo>
                    <a:pt x="27622" y="437174"/>
                  </a:lnTo>
                  <a:lnTo>
                    <a:pt x="7046" y="507244"/>
                  </a:lnTo>
                  <a:lnTo>
                    <a:pt x="0" y="580016"/>
                  </a:lnTo>
                  <a:lnTo>
                    <a:pt x="1779" y="616689"/>
                  </a:lnTo>
                  <a:lnTo>
                    <a:pt x="15696" y="688150"/>
                  </a:lnTo>
                  <a:lnTo>
                    <a:pt x="42718" y="756645"/>
                  </a:lnTo>
                  <a:lnTo>
                    <a:pt x="81997" y="821630"/>
                  </a:lnTo>
                  <a:lnTo>
                    <a:pt x="105968" y="852637"/>
                  </a:lnTo>
                  <a:lnTo>
                    <a:pt x="132685" y="882562"/>
                  </a:lnTo>
                  <a:lnTo>
                    <a:pt x="162043" y="911338"/>
                  </a:lnTo>
                  <a:lnTo>
                    <a:pt x="193936" y="938897"/>
                  </a:lnTo>
                  <a:lnTo>
                    <a:pt x="228257" y="965170"/>
                  </a:lnTo>
                  <a:lnTo>
                    <a:pt x="264900" y="990090"/>
                  </a:lnTo>
                  <a:lnTo>
                    <a:pt x="303761" y="1013588"/>
                  </a:lnTo>
                  <a:lnTo>
                    <a:pt x="344732" y="1035598"/>
                  </a:lnTo>
                  <a:lnTo>
                    <a:pt x="387708" y="1056050"/>
                  </a:lnTo>
                  <a:lnTo>
                    <a:pt x="432583" y="1074877"/>
                  </a:lnTo>
                  <a:lnTo>
                    <a:pt x="479250" y="1092011"/>
                  </a:lnTo>
                  <a:lnTo>
                    <a:pt x="527605" y="1107383"/>
                  </a:lnTo>
                  <a:lnTo>
                    <a:pt x="577541" y="1120927"/>
                  </a:lnTo>
                  <a:lnTo>
                    <a:pt x="628951" y="1132573"/>
                  </a:lnTo>
                  <a:lnTo>
                    <a:pt x="681731" y="1142255"/>
                  </a:lnTo>
                  <a:lnTo>
                    <a:pt x="735774" y="1149903"/>
                  </a:lnTo>
                  <a:lnTo>
                    <a:pt x="790974" y="1155450"/>
                  </a:lnTo>
                  <a:lnTo>
                    <a:pt x="847225" y="1158828"/>
                  </a:lnTo>
                  <a:lnTo>
                    <a:pt x="904422" y="1159969"/>
                  </a:lnTo>
                  <a:lnTo>
                    <a:pt x="961622" y="1158828"/>
                  </a:lnTo>
                  <a:lnTo>
                    <a:pt x="1017876" y="1155450"/>
                  </a:lnTo>
                  <a:lnTo>
                    <a:pt x="1073079" y="1149903"/>
                  </a:lnTo>
                  <a:lnTo>
                    <a:pt x="1127123" y="1142255"/>
                  </a:lnTo>
                  <a:lnTo>
                    <a:pt x="1179905" y="1132573"/>
                  </a:lnTo>
                  <a:lnTo>
                    <a:pt x="1231316" y="1120927"/>
                  </a:lnTo>
                  <a:lnTo>
                    <a:pt x="1281253" y="1107383"/>
                  </a:lnTo>
                  <a:lnTo>
                    <a:pt x="1329608" y="1092011"/>
                  </a:lnTo>
                  <a:lnTo>
                    <a:pt x="1376275" y="1074877"/>
                  </a:lnTo>
                  <a:lnTo>
                    <a:pt x="1421150" y="1056050"/>
                  </a:lnTo>
                  <a:lnTo>
                    <a:pt x="1464126" y="1035598"/>
                  </a:lnTo>
                  <a:lnTo>
                    <a:pt x="1505096" y="1013588"/>
                  </a:lnTo>
                  <a:lnTo>
                    <a:pt x="1543956" y="990090"/>
                  </a:lnTo>
                  <a:lnTo>
                    <a:pt x="1580598" y="965170"/>
                  </a:lnTo>
                  <a:lnTo>
                    <a:pt x="1614918" y="938897"/>
                  </a:lnTo>
                  <a:lnTo>
                    <a:pt x="1646810" y="911338"/>
                  </a:lnTo>
                  <a:lnTo>
                    <a:pt x="1676166" y="882562"/>
                  </a:lnTo>
                  <a:lnTo>
                    <a:pt x="1702883" y="852637"/>
                  </a:lnTo>
                  <a:lnTo>
                    <a:pt x="1726852" y="821630"/>
                  </a:lnTo>
                  <a:lnTo>
                    <a:pt x="1747970" y="789610"/>
                  </a:lnTo>
                  <a:lnTo>
                    <a:pt x="1781224" y="722802"/>
                  </a:lnTo>
                  <a:lnTo>
                    <a:pt x="1801798" y="652756"/>
                  </a:lnTo>
                  <a:lnTo>
                    <a:pt x="1808844" y="580016"/>
                  </a:lnTo>
                  <a:lnTo>
                    <a:pt x="1807065" y="543326"/>
                  </a:lnTo>
                  <a:lnTo>
                    <a:pt x="1793149" y="471837"/>
                  </a:lnTo>
                  <a:lnTo>
                    <a:pt x="1766129" y="403321"/>
                  </a:lnTo>
                  <a:lnTo>
                    <a:pt x="1726852" y="338322"/>
                  </a:lnTo>
                  <a:lnTo>
                    <a:pt x="1702883" y="307311"/>
                  </a:lnTo>
                  <a:lnTo>
                    <a:pt x="1676166" y="277382"/>
                  </a:lnTo>
                  <a:lnTo>
                    <a:pt x="1646810" y="248604"/>
                  </a:lnTo>
                  <a:lnTo>
                    <a:pt x="1614918" y="221044"/>
                  </a:lnTo>
                  <a:lnTo>
                    <a:pt x="1580598" y="194771"/>
                  </a:lnTo>
                  <a:lnTo>
                    <a:pt x="1543956" y="169851"/>
                  </a:lnTo>
                  <a:lnTo>
                    <a:pt x="1505096" y="146354"/>
                  </a:lnTo>
                  <a:lnTo>
                    <a:pt x="1464126" y="124346"/>
                  </a:lnTo>
                  <a:lnTo>
                    <a:pt x="1421150" y="103896"/>
                  </a:lnTo>
                  <a:lnTo>
                    <a:pt x="1376275" y="85072"/>
                  </a:lnTo>
                  <a:lnTo>
                    <a:pt x="1329608" y="67941"/>
                  </a:lnTo>
                  <a:lnTo>
                    <a:pt x="1281253" y="52572"/>
                  </a:lnTo>
                  <a:lnTo>
                    <a:pt x="1231316" y="39031"/>
                  </a:lnTo>
                  <a:lnTo>
                    <a:pt x="1179905" y="27387"/>
                  </a:lnTo>
                  <a:lnTo>
                    <a:pt x="1127123" y="17709"/>
                  </a:lnTo>
                  <a:lnTo>
                    <a:pt x="1073079" y="10063"/>
                  </a:lnTo>
                  <a:lnTo>
                    <a:pt x="1017876" y="4517"/>
                  </a:lnTo>
                  <a:lnTo>
                    <a:pt x="961622" y="1140"/>
                  </a:lnTo>
                  <a:lnTo>
                    <a:pt x="9044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991" y="4321224"/>
              <a:ext cx="1809114" cy="1160145"/>
            </a:xfrm>
            <a:custGeom>
              <a:avLst/>
              <a:gdLst/>
              <a:ahLst/>
              <a:cxnLst/>
              <a:rect l="l" t="t" r="r" b="b"/>
              <a:pathLst>
                <a:path w="1809114" h="1160145">
                  <a:moveTo>
                    <a:pt x="0" y="580016"/>
                  </a:moveTo>
                  <a:lnTo>
                    <a:pt x="7046" y="507244"/>
                  </a:lnTo>
                  <a:lnTo>
                    <a:pt x="27622" y="437174"/>
                  </a:lnTo>
                  <a:lnTo>
                    <a:pt x="60878" y="370348"/>
                  </a:lnTo>
                  <a:lnTo>
                    <a:pt x="81997" y="338322"/>
                  </a:lnTo>
                  <a:lnTo>
                    <a:pt x="105968" y="307311"/>
                  </a:lnTo>
                  <a:lnTo>
                    <a:pt x="132685" y="277382"/>
                  </a:lnTo>
                  <a:lnTo>
                    <a:pt x="162043" y="248604"/>
                  </a:lnTo>
                  <a:lnTo>
                    <a:pt x="193936" y="221044"/>
                  </a:lnTo>
                  <a:lnTo>
                    <a:pt x="228257" y="194771"/>
                  </a:lnTo>
                  <a:lnTo>
                    <a:pt x="264900" y="169851"/>
                  </a:lnTo>
                  <a:lnTo>
                    <a:pt x="303761" y="146354"/>
                  </a:lnTo>
                  <a:lnTo>
                    <a:pt x="344732" y="124346"/>
                  </a:lnTo>
                  <a:lnTo>
                    <a:pt x="387708" y="103896"/>
                  </a:lnTo>
                  <a:lnTo>
                    <a:pt x="432583" y="85072"/>
                  </a:lnTo>
                  <a:lnTo>
                    <a:pt x="479250" y="67941"/>
                  </a:lnTo>
                  <a:lnTo>
                    <a:pt x="527605" y="52572"/>
                  </a:lnTo>
                  <a:lnTo>
                    <a:pt x="577541" y="39031"/>
                  </a:lnTo>
                  <a:lnTo>
                    <a:pt x="628951" y="27387"/>
                  </a:lnTo>
                  <a:lnTo>
                    <a:pt x="681731" y="17709"/>
                  </a:lnTo>
                  <a:lnTo>
                    <a:pt x="735774" y="10063"/>
                  </a:lnTo>
                  <a:lnTo>
                    <a:pt x="790974" y="4517"/>
                  </a:lnTo>
                  <a:lnTo>
                    <a:pt x="847225" y="1140"/>
                  </a:lnTo>
                  <a:lnTo>
                    <a:pt x="904422" y="0"/>
                  </a:lnTo>
                  <a:lnTo>
                    <a:pt x="961622" y="1140"/>
                  </a:lnTo>
                  <a:lnTo>
                    <a:pt x="1017876" y="4517"/>
                  </a:lnTo>
                  <a:lnTo>
                    <a:pt x="1073079" y="10063"/>
                  </a:lnTo>
                  <a:lnTo>
                    <a:pt x="1127123" y="17709"/>
                  </a:lnTo>
                  <a:lnTo>
                    <a:pt x="1179905" y="27387"/>
                  </a:lnTo>
                  <a:lnTo>
                    <a:pt x="1231316" y="39031"/>
                  </a:lnTo>
                  <a:lnTo>
                    <a:pt x="1281253" y="52572"/>
                  </a:lnTo>
                  <a:lnTo>
                    <a:pt x="1329608" y="67941"/>
                  </a:lnTo>
                  <a:lnTo>
                    <a:pt x="1376275" y="85072"/>
                  </a:lnTo>
                  <a:lnTo>
                    <a:pt x="1421150" y="103896"/>
                  </a:lnTo>
                  <a:lnTo>
                    <a:pt x="1464126" y="124346"/>
                  </a:lnTo>
                  <a:lnTo>
                    <a:pt x="1505096" y="146354"/>
                  </a:lnTo>
                  <a:lnTo>
                    <a:pt x="1543956" y="169851"/>
                  </a:lnTo>
                  <a:lnTo>
                    <a:pt x="1580598" y="194771"/>
                  </a:lnTo>
                  <a:lnTo>
                    <a:pt x="1614918" y="221044"/>
                  </a:lnTo>
                  <a:lnTo>
                    <a:pt x="1646810" y="248604"/>
                  </a:lnTo>
                  <a:lnTo>
                    <a:pt x="1676166" y="277382"/>
                  </a:lnTo>
                  <a:lnTo>
                    <a:pt x="1702883" y="307311"/>
                  </a:lnTo>
                  <a:lnTo>
                    <a:pt x="1726852" y="338322"/>
                  </a:lnTo>
                  <a:lnTo>
                    <a:pt x="1747970" y="370348"/>
                  </a:lnTo>
                  <a:lnTo>
                    <a:pt x="1781224" y="437174"/>
                  </a:lnTo>
                  <a:lnTo>
                    <a:pt x="1801798" y="507244"/>
                  </a:lnTo>
                  <a:lnTo>
                    <a:pt x="1808844" y="580016"/>
                  </a:lnTo>
                  <a:lnTo>
                    <a:pt x="1807065" y="616689"/>
                  </a:lnTo>
                  <a:lnTo>
                    <a:pt x="1793149" y="688150"/>
                  </a:lnTo>
                  <a:lnTo>
                    <a:pt x="1766129" y="756645"/>
                  </a:lnTo>
                  <a:lnTo>
                    <a:pt x="1726852" y="821630"/>
                  </a:lnTo>
                  <a:lnTo>
                    <a:pt x="1702883" y="852637"/>
                  </a:lnTo>
                  <a:lnTo>
                    <a:pt x="1676166" y="882562"/>
                  </a:lnTo>
                  <a:lnTo>
                    <a:pt x="1646810" y="911338"/>
                  </a:lnTo>
                  <a:lnTo>
                    <a:pt x="1614918" y="938897"/>
                  </a:lnTo>
                  <a:lnTo>
                    <a:pt x="1580598" y="965170"/>
                  </a:lnTo>
                  <a:lnTo>
                    <a:pt x="1543956" y="990090"/>
                  </a:lnTo>
                  <a:lnTo>
                    <a:pt x="1505096" y="1013588"/>
                  </a:lnTo>
                  <a:lnTo>
                    <a:pt x="1464126" y="1035598"/>
                  </a:lnTo>
                  <a:lnTo>
                    <a:pt x="1421150" y="1056050"/>
                  </a:lnTo>
                  <a:lnTo>
                    <a:pt x="1376275" y="1074877"/>
                  </a:lnTo>
                  <a:lnTo>
                    <a:pt x="1329608" y="1092011"/>
                  </a:lnTo>
                  <a:lnTo>
                    <a:pt x="1281253" y="1107383"/>
                  </a:lnTo>
                  <a:lnTo>
                    <a:pt x="1231316" y="1120927"/>
                  </a:lnTo>
                  <a:lnTo>
                    <a:pt x="1179905" y="1132573"/>
                  </a:lnTo>
                  <a:lnTo>
                    <a:pt x="1127123" y="1142255"/>
                  </a:lnTo>
                  <a:lnTo>
                    <a:pt x="1073079" y="1149903"/>
                  </a:lnTo>
                  <a:lnTo>
                    <a:pt x="1017876" y="1155450"/>
                  </a:lnTo>
                  <a:lnTo>
                    <a:pt x="961622" y="1158828"/>
                  </a:lnTo>
                  <a:lnTo>
                    <a:pt x="904422" y="1159969"/>
                  </a:lnTo>
                  <a:lnTo>
                    <a:pt x="847225" y="1158828"/>
                  </a:lnTo>
                  <a:lnTo>
                    <a:pt x="790974" y="1155450"/>
                  </a:lnTo>
                  <a:lnTo>
                    <a:pt x="735774" y="1149903"/>
                  </a:lnTo>
                  <a:lnTo>
                    <a:pt x="681731" y="1142255"/>
                  </a:lnTo>
                  <a:lnTo>
                    <a:pt x="628951" y="1132573"/>
                  </a:lnTo>
                  <a:lnTo>
                    <a:pt x="577541" y="1120927"/>
                  </a:lnTo>
                  <a:lnTo>
                    <a:pt x="527605" y="1107383"/>
                  </a:lnTo>
                  <a:lnTo>
                    <a:pt x="479250" y="1092011"/>
                  </a:lnTo>
                  <a:lnTo>
                    <a:pt x="432583" y="1074877"/>
                  </a:lnTo>
                  <a:lnTo>
                    <a:pt x="387708" y="1056050"/>
                  </a:lnTo>
                  <a:lnTo>
                    <a:pt x="344732" y="1035598"/>
                  </a:lnTo>
                  <a:lnTo>
                    <a:pt x="303761" y="1013588"/>
                  </a:lnTo>
                  <a:lnTo>
                    <a:pt x="264900" y="990090"/>
                  </a:lnTo>
                  <a:lnTo>
                    <a:pt x="228257" y="965170"/>
                  </a:lnTo>
                  <a:lnTo>
                    <a:pt x="193936" y="938897"/>
                  </a:lnTo>
                  <a:lnTo>
                    <a:pt x="162043" y="911338"/>
                  </a:lnTo>
                  <a:lnTo>
                    <a:pt x="132685" y="882562"/>
                  </a:lnTo>
                  <a:lnTo>
                    <a:pt x="105968" y="852637"/>
                  </a:lnTo>
                  <a:lnTo>
                    <a:pt x="81997" y="821630"/>
                  </a:lnTo>
                  <a:lnTo>
                    <a:pt x="60878" y="789610"/>
                  </a:lnTo>
                  <a:lnTo>
                    <a:pt x="27622" y="722802"/>
                  </a:lnTo>
                  <a:lnTo>
                    <a:pt x="7046" y="652756"/>
                  </a:lnTo>
                  <a:lnTo>
                    <a:pt x="0" y="580016"/>
                  </a:lnTo>
                  <a:close/>
                </a:path>
              </a:pathLst>
            </a:custGeom>
            <a:ln w="15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018" y="4557456"/>
              <a:ext cx="726990" cy="3015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1545" y="4728388"/>
              <a:ext cx="1078017" cy="3495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391" y="4945350"/>
              <a:ext cx="838245" cy="3015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81863" y="4115721"/>
              <a:ext cx="2079625" cy="935355"/>
            </a:xfrm>
            <a:custGeom>
              <a:avLst/>
              <a:gdLst/>
              <a:ahLst/>
              <a:cxnLst/>
              <a:rect l="l" t="t" r="r" b="b"/>
              <a:pathLst>
                <a:path w="2079625" h="935354">
                  <a:moveTo>
                    <a:pt x="1039654" y="0"/>
                  </a:moveTo>
                  <a:lnTo>
                    <a:pt x="973905" y="919"/>
                  </a:lnTo>
                  <a:lnTo>
                    <a:pt x="909244" y="3643"/>
                  </a:lnTo>
                  <a:lnTo>
                    <a:pt x="845790" y="8115"/>
                  </a:lnTo>
                  <a:lnTo>
                    <a:pt x="783667" y="14280"/>
                  </a:lnTo>
                  <a:lnTo>
                    <a:pt x="722996" y="22085"/>
                  </a:lnTo>
                  <a:lnTo>
                    <a:pt x="663898" y="31474"/>
                  </a:lnTo>
                  <a:lnTo>
                    <a:pt x="606496" y="42393"/>
                  </a:lnTo>
                  <a:lnTo>
                    <a:pt x="550911" y="54786"/>
                  </a:lnTo>
                  <a:lnTo>
                    <a:pt x="497266" y="68600"/>
                  </a:lnTo>
                  <a:lnTo>
                    <a:pt x="445681" y="83779"/>
                  </a:lnTo>
                  <a:lnTo>
                    <a:pt x="396279" y="100269"/>
                  </a:lnTo>
                  <a:lnTo>
                    <a:pt x="349182" y="118015"/>
                  </a:lnTo>
                  <a:lnTo>
                    <a:pt x="304511" y="136961"/>
                  </a:lnTo>
                  <a:lnTo>
                    <a:pt x="262388" y="157054"/>
                  </a:lnTo>
                  <a:lnTo>
                    <a:pt x="222935" y="178239"/>
                  </a:lnTo>
                  <a:lnTo>
                    <a:pt x="186273" y="200461"/>
                  </a:lnTo>
                  <a:lnTo>
                    <a:pt x="152526" y="223665"/>
                  </a:lnTo>
                  <a:lnTo>
                    <a:pt x="121813" y="247796"/>
                  </a:lnTo>
                  <a:lnTo>
                    <a:pt x="69981" y="298621"/>
                  </a:lnTo>
                  <a:lnTo>
                    <a:pt x="31752" y="352500"/>
                  </a:lnTo>
                  <a:lnTo>
                    <a:pt x="8100" y="408993"/>
                  </a:lnTo>
                  <a:lnTo>
                    <a:pt x="0" y="467662"/>
                  </a:lnTo>
                  <a:lnTo>
                    <a:pt x="2045" y="497225"/>
                  </a:lnTo>
                  <a:lnTo>
                    <a:pt x="18043" y="554834"/>
                  </a:lnTo>
                  <a:lnTo>
                    <a:pt x="49105" y="610058"/>
                  </a:lnTo>
                  <a:lnTo>
                    <a:pt x="94258" y="662456"/>
                  </a:lnTo>
                  <a:lnTo>
                    <a:pt x="152526" y="711589"/>
                  </a:lnTo>
                  <a:lnTo>
                    <a:pt x="186273" y="734794"/>
                  </a:lnTo>
                  <a:lnTo>
                    <a:pt x="222935" y="757018"/>
                  </a:lnTo>
                  <a:lnTo>
                    <a:pt x="262388" y="778206"/>
                  </a:lnTo>
                  <a:lnTo>
                    <a:pt x="304511" y="798303"/>
                  </a:lnTo>
                  <a:lnTo>
                    <a:pt x="349182" y="817255"/>
                  </a:lnTo>
                  <a:lnTo>
                    <a:pt x="396279" y="835006"/>
                  </a:lnTo>
                  <a:lnTo>
                    <a:pt x="445681" y="851501"/>
                  </a:lnTo>
                  <a:lnTo>
                    <a:pt x="497266" y="866687"/>
                  </a:lnTo>
                  <a:lnTo>
                    <a:pt x="550911" y="880506"/>
                  </a:lnTo>
                  <a:lnTo>
                    <a:pt x="606496" y="892906"/>
                  </a:lnTo>
                  <a:lnTo>
                    <a:pt x="663898" y="903831"/>
                  </a:lnTo>
                  <a:lnTo>
                    <a:pt x="722996" y="913225"/>
                  </a:lnTo>
                  <a:lnTo>
                    <a:pt x="783667" y="921035"/>
                  </a:lnTo>
                  <a:lnTo>
                    <a:pt x="845790" y="927204"/>
                  </a:lnTo>
                  <a:lnTo>
                    <a:pt x="909244" y="931679"/>
                  </a:lnTo>
                  <a:lnTo>
                    <a:pt x="973905" y="934404"/>
                  </a:lnTo>
                  <a:lnTo>
                    <a:pt x="1039654" y="935325"/>
                  </a:lnTo>
                  <a:lnTo>
                    <a:pt x="1105402" y="934404"/>
                  </a:lnTo>
                  <a:lnTo>
                    <a:pt x="1170064" y="931679"/>
                  </a:lnTo>
                  <a:lnTo>
                    <a:pt x="1233517" y="927204"/>
                  </a:lnTo>
                  <a:lnTo>
                    <a:pt x="1295641" y="921035"/>
                  </a:lnTo>
                  <a:lnTo>
                    <a:pt x="1356312" y="913225"/>
                  </a:lnTo>
                  <a:lnTo>
                    <a:pt x="1415409" y="903831"/>
                  </a:lnTo>
                  <a:lnTo>
                    <a:pt x="1472811" y="892906"/>
                  </a:lnTo>
                  <a:lnTo>
                    <a:pt x="1528396" y="880506"/>
                  </a:lnTo>
                  <a:lnTo>
                    <a:pt x="1582042" y="866687"/>
                  </a:lnTo>
                  <a:lnTo>
                    <a:pt x="1633626" y="851501"/>
                  </a:lnTo>
                  <a:lnTo>
                    <a:pt x="1683028" y="835006"/>
                  </a:lnTo>
                  <a:lnTo>
                    <a:pt x="1730126" y="817255"/>
                  </a:lnTo>
                  <a:lnTo>
                    <a:pt x="1774797" y="798303"/>
                  </a:lnTo>
                  <a:lnTo>
                    <a:pt x="1816920" y="778206"/>
                  </a:lnTo>
                  <a:lnTo>
                    <a:pt x="1856373" y="757018"/>
                  </a:lnTo>
                  <a:lnTo>
                    <a:pt x="1893034" y="734794"/>
                  </a:lnTo>
                  <a:lnTo>
                    <a:pt x="1926782" y="711589"/>
                  </a:lnTo>
                  <a:lnTo>
                    <a:pt x="1957494" y="687458"/>
                  </a:lnTo>
                  <a:lnTo>
                    <a:pt x="2009326" y="636638"/>
                  </a:lnTo>
                  <a:lnTo>
                    <a:pt x="2047555" y="582772"/>
                  </a:lnTo>
                  <a:lnTo>
                    <a:pt x="2071207" y="526300"/>
                  </a:lnTo>
                  <a:lnTo>
                    <a:pt x="2079308" y="467662"/>
                  </a:lnTo>
                  <a:lnTo>
                    <a:pt x="2077263" y="438083"/>
                  </a:lnTo>
                  <a:lnTo>
                    <a:pt x="2061264" y="380447"/>
                  </a:lnTo>
                  <a:lnTo>
                    <a:pt x="2030202" y="325206"/>
                  </a:lnTo>
                  <a:lnTo>
                    <a:pt x="1985050" y="272800"/>
                  </a:lnTo>
                  <a:lnTo>
                    <a:pt x="1926782" y="223665"/>
                  </a:lnTo>
                  <a:lnTo>
                    <a:pt x="1893034" y="200461"/>
                  </a:lnTo>
                  <a:lnTo>
                    <a:pt x="1856373" y="178239"/>
                  </a:lnTo>
                  <a:lnTo>
                    <a:pt x="1816920" y="157054"/>
                  </a:lnTo>
                  <a:lnTo>
                    <a:pt x="1774797" y="136961"/>
                  </a:lnTo>
                  <a:lnTo>
                    <a:pt x="1730126" y="118015"/>
                  </a:lnTo>
                  <a:lnTo>
                    <a:pt x="1683028" y="100269"/>
                  </a:lnTo>
                  <a:lnTo>
                    <a:pt x="1633626" y="83779"/>
                  </a:lnTo>
                  <a:lnTo>
                    <a:pt x="1582042" y="68600"/>
                  </a:lnTo>
                  <a:lnTo>
                    <a:pt x="1528396" y="54786"/>
                  </a:lnTo>
                  <a:lnTo>
                    <a:pt x="1472811" y="42393"/>
                  </a:lnTo>
                  <a:lnTo>
                    <a:pt x="1415409" y="31474"/>
                  </a:lnTo>
                  <a:lnTo>
                    <a:pt x="1356312" y="22085"/>
                  </a:lnTo>
                  <a:lnTo>
                    <a:pt x="1295641" y="14280"/>
                  </a:lnTo>
                  <a:lnTo>
                    <a:pt x="1233517" y="8115"/>
                  </a:lnTo>
                  <a:lnTo>
                    <a:pt x="1170064" y="3643"/>
                  </a:lnTo>
                  <a:lnTo>
                    <a:pt x="1105402" y="919"/>
                  </a:lnTo>
                  <a:lnTo>
                    <a:pt x="103965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1863" y="4115721"/>
              <a:ext cx="2079625" cy="935355"/>
            </a:xfrm>
            <a:custGeom>
              <a:avLst/>
              <a:gdLst/>
              <a:ahLst/>
              <a:cxnLst/>
              <a:rect l="l" t="t" r="r" b="b"/>
              <a:pathLst>
                <a:path w="2079625" h="935354">
                  <a:moveTo>
                    <a:pt x="0" y="467662"/>
                  </a:moveTo>
                  <a:lnTo>
                    <a:pt x="8100" y="408993"/>
                  </a:lnTo>
                  <a:lnTo>
                    <a:pt x="31752" y="352500"/>
                  </a:lnTo>
                  <a:lnTo>
                    <a:pt x="69981" y="298621"/>
                  </a:lnTo>
                  <a:lnTo>
                    <a:pt x="121813" y="247796"/>
                  </a:lnTo>
                  <a:lnTo>
                    <a:pt x="152526" y="223665"/>
                  </a:lnTo>
                  <a:lnTo>
                    <a:pt x="186273" y="200461"/>
                  </a:lnTo>
                  <a:lnTo>
                    <a:pt x="222935" y="178239"/>
                  </a:lnTo>
                  <a:lnTo>
                    <a:pt x="262388" y="157054"/>
                  </a:lnTo>
                  <a:lnTo>
                    <a:pt x="304511" y="136961"/>
                  </a:lnTo>
                  <a:lnTo>
                    <a:pt x="349182" y="118015"/>
                  </a:lnTo>
                  <a:lnTo>
                    <a:pt x="396279" y="100269"/>
                  </a:lnTo>
                  <a:lnTo>
                    <a:pt x="445681" y="83779"/>
                  </a:lnTo>
                  <a:lnTo>
                    <a:pt x="497266" y="68600"/>
                  </a:lnTo>
                  <a:lnTo>
                    <a:pt x="550911" y="54786"/>
                  </a:lnTo>
                  <a:lnTo>
                    <a:pt x="606496" y="42393"/>
                  </a:lnTo>
                  <a:lnTo>
                    <a:pt x="663898" y="31474"/>
                  </a:lnTo>
                  <a:lnTo>
                    <a:pt x="722996" y="22085"/>
                  </a:lnTo>
                  <a:lnTo>
                    <a:pt x="783667" y="14280"/>
                  </a:lnTo>
                  <a:lnTo>
                    <a:pt x="845790" y="8115"/>
                  </a:lnTo>
                  <a:lnTo>
                    <a:pt x="909244" y="3643"/>
                  </a:lnTo>
                  <a:lnTo>
                    <a:pt x="973905" y="919"/>
                  </a:lnTo>
                  <a:lnTo>
                    <a:pt x="1039654" y="0"/>
                  </a:lnTo>
                  <a:lnTo>
                    <a:pt x="1105402" y="919"/>
                  </a:lnTo>
                  <a:lnTo>
                    <a:pt x="1170064" y="3643"/>
                  </a:lnTo>
                  <a:lnTo>
                    <a:pt x="1233517" y="8115"/>
                  </a:lnTo>
                  <a:lnTo>
                    <a:pt x="1295641" y="14280"/>
                  </a:lnTo>
                  <a:lnTo>
                    <a:pt x="1356312" y="22085"/>
                  </a:lnTo>
                  <a:lnTo>
                    <a:pt x="1415409" y="31474"/>
                  </a:lnTo>
                  <a:lnTo>
                    <a:pt x="1472811" y="42393"/>
                  </a:lnTo>
                  <a:lnTo>
                    <a:pt x="1528396" y="54786"/>
                  </a:lnTo>
                  <a:lnTo>
                    <a:pt x="1582042" y="68600"/>
                  </a:lnTo>
                  <a:lnTo>
                    <a:pt x="1633626" y="83779"/>
                  </a:lnTo>
                  <a:lnTo>
                    <a:pt x="1683028" y="100269"/>
                  </a:lnTo>
                  <a:lnTo>
                    <a:pt x="1730126" y="118015"/>
                  </a:lnTo>
                  <a:lnTo>
                    <a:pt x="1774797" y="136961"/>
                  </a:lnTo>
                  <a:lnTo>
                    <a:pt x="1816920" y="157054"/>
                  </a:lnTo>
                  <a:lnTo>
                    <a:pt x="1856373" y="178239"/>
                  </a:lnTo>
                  <a:lnTo>
                    <a:pt x="1893034" y="200461"/>
                  </a:lnTo>
                  <a:lnTo>
                    <a:pt x="1926782" y="223665"/>
                  </a:lnTo>
                  <a:lnTo>
                    <a:pt x="1957494" y="247796"/>
                  </a:lnTo>
                  <a:lnTo>
                    <a:pt x="2009326" y="298621"/>
                  </a:lnTo>
                  <a:lnTo>
                    <a:pt x="2047555" y="352500"/>
                  </a:lnTo>
                  <a:lnTo>
                    <a:pt x="2071207" y="408993"/>
                  </a:lnTo>
                  <a:lnTo>
                    <a:pt x="2079308" y="467662"/>
                  </a:lnTo>
                  <a:lnTo>
                    <a:pt x="2077263" y="497225"/>
                  </a:lnTo>
                  <a:lnTo>
                    <a:pt x="2061264" y="554834"/>
                  </a:lnTo>
                  <a:lnTo>
                    <a:pt x="2030202" y="610058"/>
                  </a:lnTo>
                  <a:lnTo>
                    <a:pt x="1985050" y="662456"/>
                  </a:lnTo>
                  <a:lnTo>
                    <a:pt x="1926782" y="711589"/>
                  </a:lnTo>
                  <a:lnTo>
                    <a:pt x="1893034" y="734794"/>
                  </a:lnTo>
                  <a:lnTo>
                    <a:pt x="1856373" y="757018"/>
                  </a:lnTo>
                  <a:lnTo>
                    <a:pt x="1816920" y="778206"/>
                  </a:lnTo>
                  <a:lnTo>
                    <a:pt x="1774797" y="798303"/>
                  </a:lnTo>
                  <a:lnTo>
                    <a:pt x="1730126" y="817255"/>
                  </a:lnTo>
                  <a:lnTo>
                    <a:pt x="1683028" y="835006"/>
                  </a:lnTo>
                  <a:lnTo>
                    <a:pt x="1633626" y="851501"/>
                  </a:lnTo>
                  <a:lnTo>
                    <a:pt x="1582042" y="866687"/>
                  </a:lnTo>
                  <a:lnTo>
                    <a:pt x="1528396" y="880506"/>
                  </a:lnTo>
                  <a:lnTo>
                    <a:pt x="1472811" y="892906"/>
                  </a:lnTo>
                  <a:lnTo>
                    <a:pt x="1415409" y="903831"/>
                  </a:lnTo>
                  <a:lnTo>
                    <a:pt x="1356312" y="913225"/>
                  </a:lnTo>
                  <a:lnTo>
                    <a:pt x="1295641" y="921035"/>
                  </a:lnTo>
                  <a:lnTo>
                    <a:pt x="1233517" y="927204"/>
                  </a:lnTo>
                  <a:lnTo>
                    <a:pt x="1170064" y="931679"/>
                  </a:lnTo>
                  <a:lnTo>
                    <a:pt x="1105402" y="934404"/>
                  </a:lnTo>
                  <a:lnTo>
                    <a:pt x="1039654" y="935325"/>
                  </a:lnTo>
                  <a:lnTo>
                    <a:pt x="973905" y="934404"/>
                  </a:lnTo>
                  <a:lnTo>
                    <a:pt x="909244" y="931679"/>
                  </a:lnTo>
                  <a:lnTo>
                    <a:pt x="845790" y="927204"/>
                  </a:lnTo>
                  <a:lnTo>
                    <a:pt x="783667" y="921035"/>
                  </a:lnTo>
                  <a:lnTo>
                    <a:pt x="722996" y="913225"/>
                  </a:lnTo>
                  <a:lnTo>
                    <a:pt x="663898" y="903831"/>
                  </a:lnTo>
                  <a:lnTo>
                    <a:pt x="606496" y="892906"/>
                  </a:lnTo>
                  <a:lnTo>
                    <a:pt x="550911" y="880506"/>
                  </a:lnTo>
                  <a:lnTo>
                    <a:pt x="497266" y="866687"/>
                  </a:lnTo>
                  <a:lnTo>
                    <a:pt x="445681" y="851501"/>
                  </a:lnTo>
                  <a:lnTo>
                    <a:pt x="396279" y="835006"/>
                  </a:lnTo>
                  <a:lnTo>
                    <a:pt x="349182" y="817255"/>
                  </a:lnTo>
                  <a:lnTo>
                    <a:pt x="304511" y="798303"/>
                  </a:lnTo>
                  <a:lnTo>
                    <a:pt x="262388" y="778206"/>
                  </a:lnTo>
                  <a:lnTo>
                    <a:pt x="222935" y="757018"/>
                  </a:lnTo>
                  <a:lnTo>
                    <a:pt x="186273" y="734794"/>
                  </a:lnTo>
                  <a:lnTo>
                    <a:pt x="152526" y="711589"/>
                  </a:lnTo>
                  <a:lnTo>
                    <a:pt x="121813" y="687458"/>
                  </a:lnTo>
                  <a:lnTo>
                    <a:pt x="69981" y="636638"/>
                  </a:lnTo>
                  <a:lnTo>
                    <a:pt x="31752" y="582772"/>
                  </a:lnTo>
                  <a:lnTo>
                    <a:pt x="8100" y="526300"/>
                  </a:lnTo>
                  <a:lnTo>
                    <a:pt x="0" y="467662"/>
                  </a:lnTo>
                  <a:close/>
                </a:path>
              </a:pathLst>
            </a:custGeom>
            <a:ln w="1536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5218" y="4319303"/>
              <a:ext cx="1423290" cy="2996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2127" y="4486394"/>
              <a:ext cx="819063" cy="34954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855041" y="4724484"/>
            <a:ext cx="2150745" cy="1181735"/>
            <a:chOff x="4855041" y="4724484"/>
            <a:chExt cx="2150745" cy="118173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8881" y="4728324"/>
              <a:ext cx="2142608" cy="11734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58881" y="4728324"/>
              <a:ext cx="2143125" cy="1173480"/>
            </a:xfrm>
            <a:custGeom>
              <a:avLst/>
              <a:gdLst/>
              <a:ahLst/>
              <a:cxnLst/>
              <a:rect l="l" t="t" r="r" b="b"/>
              <a:pathLst>
                <a:path w="2143125" h="1173479">
                  <a:moveTo>
                    <a:pt x="0" y="1173478"/>
                  </a:moveTo>
                  <a:lnTo>
                    <a:pt x="2142608" y="1173478"/>
                  </a:lnTo>
                  <a:lnTo>
                    <a:pt x="2142608" y="0"/>
                  </a:lnTo>
                  <a:lnTo>
                    <a:pt x="0" y="0"/>
                  </a:lnTo>
                  <a:lnTo>
                    <a:pt x="0" y="1173478"/>
                  </a:lnTo>
                  <a:close/>
                </a:path>
              </a:pathLst>
            </a:custGeom>
            <a:ln w="768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16172" y="4983762"/>
              <a:ext cx="1864472" cy="3495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4971" y="5206550"/>
              <a:ext cx="1526872" cy="34954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7417730" y="3831480"/>
            <a:ext cx="1780539" cy="2022475"/>
            <a:chOff x="7417730" y="3831480"/>
            <a:chExt cx="1780539" cy="2022475"/>
          </a:xfrm>
        </p:grpSpPr>
        <p:sp>
          <p:nvSpPr>
            <p:cNvPr id="24" name="object 24"/>
            <p:cNvSpPr/>
            <p:nvPr/>
          </p:nvSpPr>
          <p:spPr>
            <a:xfrm>
              <a:off x="7425407" y="3839157"/>
              <a:ext cx="1765300" cy="2007235"/>
            </a:xfrm>
            <a:custGeom>
              <a:avLst/>
              <a:gdLst/>
              <a:ahLst/>
              <a:cxnLst/>
              <a:rect l="l" t="t" r="r" b="b"/>
              <a:pathLst>
                <a:path w="1765300" h="2007235">
                  <a:moveTo>
                    <a:pt x="882363" y="0"/>
                  </a:moveTo>
                  <a:lnTo>
                    <a:pt x="836951" y="1305"/>
                  </a:lnTo>
                  <a:lnTo>
                    <a:pt x="792136" y="5180"/>
                  </a:lnTo>
                  <a:lnTo>
                    <a:pt x="747973" y="11561"/>
                  </a:lnTo>
                  <a:lnTo>
                    <a:pt x="704518" y="20386"/>
                  </a:lnTo>
                  <a:lnTo>
                    <a:pt x="661826" y="31591"/>
                  </a:lnTo>
                  <a:lnTo>
                    <a:pt x="619952" y="45113"/>
                  </a:lnTo>
                  <a:lnTo>
                    <a:pt x="578952" y="60889"/>
                  </a:lnTo>
                  <a:lnTo>
                    <a:pt x="538881" y="78856"/>
                  </a:lnTo>
                  <a:lnTo>
                    <a:pt x="499795" y="98951"/>
                  </a:lnTo>
                  <a:lnTo>
                    <a:pt x="461749" y="121112"/>
                  </a:lnTo>
                  <a:lnTo>
                    <a:pt x="424798" y="145274"/>
                  </a:lnTo>
                  <a:lnTo>
                    <a:pt x="388998" y="171375"/>
                  </a:lnTo>
                  <a:lnTo>
                    <a:pt x="354404" y="199352"/>
                  </a:lnTo>
                  <a:lnTo>
                    <a:pt x="321072" y="229143"/>
                  </a:lnTo>
                  <a:lnTo>
                    <a:pt x="289057" y="260682"/>
                  </a:lnTo>
                  <a:lnTo>
                    <a:pt x="258414" y="293909"/>
                  </a:lnTo>
                  <a:lnTo>
                    <a:pt x="229200" y="328760"/>
                  </a:lnTo>
                  <a:lnTo>
                    <a:pt x="201468" y="365171"/>
                  </a:lnTo>
                  <a:lnTo>
                    <a:pt x="175276" y="403080"/>
                  </a:lnTo>
                  <a:lnTo>
                    <a:pt x="150677" y="442424"/>
                  </a:lnTo>
                  <a:lnTo>
                    <a:pt x="127728" y="483139"/>
                  </a:lnTo>
                  <a:lnTo>
                    <a:pt x="106483" y="525163"/>
                  </a:lnTo>
                  <a:lnTo>
                    <a:pt x="87000" y="568432"/>
                  </a:lnTo>
                  <a:lnTo>
                    <a:pt x="69331" y="612884"/>
                  </a:lnTo>
                  <a:lnTo>
                    <a:pt x="53534" y="658455"/>
                  </a:lnTo>
                  <a:lnTo>
                    <a:pt x="39663" y="705083"/>
                  </a:lnTo>
                  <a:lnTo>
                    <a:pt x="27775" y="752705"/>
                  </a:lnTo>
                  <a:lnTo>
                    <a:pt x="17923" y="801256"/>
                  </a:lnTo>
                  <a:lnTo>
                    <a:pt x="10165" y="850675"/>
                  </a:lnTo>
                  <a:lnTo>
                    <a:pt x="4554" y="900898"/>
                  </a:lnTo>
                  <a:lnTo>
                    <a:pt x="1147" y="951863"/>
                  </a:lnTo>
                  <a:lnTo>
                    <a:pt x="0" y="1003506"/>
                  </a:lnTo>
                  <a:lnTo>
                    <a:pt x="1147" y="1055140"/>
                  </a:lnTo>
                  <a:lnTo>
                    <a:pt x="4554" y="1106096"/>
                  </a:lnTo>
                  <a:lnTo>
                    <a:pt x="10165" y="1156313"/>
                  </a:lnTo>
                  <a:lnTo>
                    <a:pt x="17923" y="1205725"/>
                  </a:lnTo>
                  <a:lnTo>
                    <a:pt x="27775" y="1254271"/>
                  </a:lnTo>
                  <a:lnTo>
                    <a:pt x="39663" y="1301887"/>
                  </a:lnTo>
                  <a:lnTo>
                    <a:pt x="53534" y="1348510"/>
                  </a:lnTo>
                  <a:lnTo>
                    <a:pt x="69331" y="1394077"/>
                  </a:lnTo>
                  <a:lnTo>
                    <a:pt x="87000" y="1438525"/>
                  </a:lnTo>
                  <a:lnTo>
                    <a:pt x="106483" y="1481791"/>
                  </a:lnTo>
                  <a:lnTo>
                    <a:pt x="127728" y="1523812"/>
                  </a:lnTo>
                  <a:lnTo>
                    <a:pt x="150677" y="1564525"/>
                  </a:lnTo>
                  <a:lnTo>
                    <a:pt x="175276" y="1603867"/>
                  </a:lnTo>
                  <a:lnTo>
                    <a:pt x="201468" y="1641775"/>
                  </a:lnTo>
                  <a:lnTo>
                    <a:pt x="229200" y="1678185"/>
                  </a:lnTo>
                  <a:lnTo>
                    <a:pt x="258414" y="1713034"/>
                  </a:lnTo>
                  <a:lnTo>
                    <a:pt x="289057" y="1746260"/>
                  </a:lnTo>
                  <a:lnTo>
                    <a:pt x="321072" y="1777800"/>
                  </a:lnTo>
                  <a:lnTo>
                    <a:pt x="354404" y="1807590"/>
                  </a:lnTo>
                  <a:lnTo>
                    <a:pt x="388998" y="1835567"/>
                  </a:lnTo>
                  <a:lnTo>
                    <a:pt x="424798" y="1861669"/>
                  </a:lnTo>
                  <a:lnTo>
                    <a:pt x="461749" y="1885831"/>
                  </a:lnTo>
                  <a:lnTo>
                    <a:pt x="499795" y="1907992"/>
                  </a:lnTo>
                  <a:lnTo>
                    <a:pt x="538881" y="1928088"/>
                  </a:lnTo>
                  <a:lnTo>
                    <a:pt x="578952" y="1946056"/>
                  </a:lnTo>
                  <a:lnTo>
                    <a:pt x="619952" y="1961832"/>
                  </a:lnTo>
                  <a:lnTo>
                    <a:pt x="661826" y="1975355"/>
                  </a:lnTo>
                  <a:lnTo>
                    <a:pt x="704518" y="1986560"/>
                  </a:lnTo>
                  <a:lnTo>
                    <a:pt x="747973" y="1995385"/>
                  </a:lnTo>
                  <a:lnTo>
                    <a:pt x="792136" y="2001767"/>
                  </a:lnTo>
                  <a:lnTo>
                    <a:pt x="836951" y="2005642"/>
                  </a:lnTo>
                  <a:lnTo>
                    <a:pt x="882363" y="2006948"/>
                  </a:lnTo>
                  <a:lnTo>
                    <a:pt x="927775" y="2005642"/>
                  </a:lnTo>
                  <a:lnTo>
                    <a:pt x="972590" y="2001767"/>
                  </a:lnTo>
                  <a:lnTo>
                    <a:pt x="1016752" y="1995385"/>
                  </a:lnTo>
                  <a:lnTo>
                    <a:pt x="1060208" y="1986560"/>
                  </a:lnTo>
                  <a:lnTo>
                    <a:pt x="1102900" y="1975355"/>
                  </a:lnTo>
                  <a:lnTo>
                    <a:pt x="1144774" y="1961832"/>
                  </a:lnTo>
                  <a:lnTo>
                    <a:pt x="1185774" y="1946056"/>
                  </a:lnTo>
                  <a:lnTo>
                    <a:pt x="1225845" y="1928088"/>
                  </a:lnTo>
                  <a:lnTo>
                    <a:pt x="1264931" y="1907992"/>
                  </a:lnTo>
                  <a:lnTo>
                    <a:pt x="1302977" y="1885831"/>
                  </a:lnTo>
                  <a:lnTo>
                    <a:pt x="1339928" y="1861669"/>
                  </a:lnTo>
                  <a:lnTo>
                    <a:pt x="1375728" y="1835567"/>
                  </a:lnTo>
                  <a:lnTo>
                    <a:pt x="1410322" y="1807590"/>
                  </a:lnTo>
                  <a:lnTo>
                    <a:pt x="1443654" y="1777800"/>
                  </a:lnTo>
                  <a:lnTo>
                    <a:pt x="1475669" y="1746260"/>
                  </a:lnTo>
                  <a:lnTo>
                    <a:pt x="1506311" y="1713034"/>
                  </a:lnTo>
                  <a:lnTo>
                    <a:pt x="1535526" y="1678185"/>
                  </a:lnTo>
                  <a:lnTo>
                    <a:pt x="1563257" y="1641775"/>
                  </a:lnTo>
                  <a:lnTo>
                    <a:pt x="1589450" y="1603867"/>
                  </a:lnTo>
                  <a:lnTo>
                    <a:pt x="1614049" y="1564525"/>
                  </a:lnTo>
                  <a:lnTo>
                    <a:pt x="1636998" y="1523812"/>
                  </a:lnTo>
                  <a:lnTo>
                    <a:pt x="1658242" y="1481791"/>
                  </a:lnTo>
                  <a:lnTo>
                    <a:pt x="1677726" y="1438525"/>
                  </a:lnTo>
                  <a:lnTo>
                    <a:pt x="1695394" y="1394077"/>
                  </a:lnTo>
                  <a:lnTo>
                    <a:pt x="1711192" y="1348510"/>
                  </a:lnTo>
                  <a:lnTo>
                    <a:pt x="1725062" y="1301887"/>
                  </a:lnTo>
                  <a:lnTo>
                    <a:pt x="1736951" y="1254271"/>
                  </a:lnTo>
                  <a:lnTo>
                    <a:pt x="1746802" y="1205725"/>
                  </a:lnTo>
                  <a:lnTo>
                    <a:pt x="1754561" y="1156313"/>
                  </a:lnTo>
                  <a:lnTo>
                    <a:pt x="1760171" y="1106096"/>
                  </a:lnTo>
                  <a:lnTo>
                    <a:pt x="1763578" y="1055140"/>
                  </a:lnTo>
                  <a:lnTo>
                    <a:pt x="1764726" y="1003506"/>
                  </a:lnTo>
                  <a:lnTo>
                    <a:pt x="1763578" y="951863"/>
                  </a:lnTo>
                  <a:lnTo>
                    <a:pt x="1760171" y="900898"/>
                  </a:lnTo>
                  <a:lnTo>
                    <a:pt x="1754561" y="850675"/>
                  </a:lnTo>
                  <a:lnTo>
                    <a:pt x="1746802" y="801256"/>
                  </a:lnTo>
                  <a:lnTo>
                    <a:pt x="1736951" y="752705"/>
                  </a:lnTo>
                  <a:lnTo>
                    <a:pt x="1725062" y="705083"/>
                  </a:lnTo>
                  <a:lnTo>
                    <a:pt x="1711192" y="658455"/>
                  </a:lnTo>
                  <a:lnTo>
                    <a:pt x="1695394" y="612884"/>
                  </a:lnTo>
                  <a:lnTo>
                    <a:pt x="1677726" y="568432"/>
                  </a:lnTo>
                  <a:lnTo>
                    <a:pt x="1658242" y="525163"/>
                  </a:lnTo>
                  <a:lnTo>
                    <a:pt x="1636998" y="483139"/>
                  </a:lnTo>
                  <a:lnTo>
                    <a:pt x="1614049" y="442424"/>
                  </a:lnTo>
                  <a:lnTo>
                    <a:pt x="1589450" y="403080"/>
                  </a:lnTo>
                  <a:lnTo>
                    <a:pt x="1563257" y="365171"/>
                  </a:lnTo>
                  <a:lnTo>
                    <a:pt x="1535526" y="328760"/>
                  </a:lnTo>
                  <a:lnTo>
                    <a:pt x="1506311" y="293909"/>
                  </a:lnTo>
                  <a:lnTo>
                    <a:pt x="1475669" y="260682"/>
                  </a:lnTo>
                  <a:lnTo>
                    <a:pt x="1443654" y="229143"/>
                  </a:lnTo>
                  <a:lnTo>
                    <a:pt x="1410322" y="199352"/>
                  </a:lnTo>
                  <a:lnTo>
                    <a:pt x="1375728" y="171375"/>
                  </a:lnTo>
                  <a:lnTo>
                    <a:pt x="1339928" y="145274"/>
                  </a:lnTo>
                  <a:lnTo>
                    <a:pt x="1302977" y="121112"/>
                  </a:lnTo>
                  <a:lnTo>
                    <a:pt x="1264931" y="98951"/>
                  </a:lnTo>
                  <a:lnTo>
                    <a:pt x="1225845" y="78856"/>
                  </a:lnTo>
                  <a:lnTo>
                    <a:pt x="1185774" y="60889"/>
                  </a:lnTo>
                  <a:lnTo>
                    <a:pt x="1144774" y="45113"/>
                  </a:lnTo>
                  <a:lnTo>
                    <a:pt x="1102900" y="31591"/>
                  </a:lnTo>
                  <a:lnTo>
                    <a:pt x="1060208" y="20386"/>
                  </a:lnTo>
                  <a:lnTo>
                    <a:pt x="1016752" y="11561"/>
                  </a:lnTo>
                  <a:lnTo>
                    <a:pt x="972590" y="5180"/>
                  </a:lnTo>
                  <a:lnTo>
                    <a:pt x="927775" y="1305"/>
                  </a:lnTo>
                  <a:lnTo>
                    <a:pt x="8823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25407" y="3839157"/>
              <a:ext cx="1765300" cy="2007235"/>
            </a:xfrm>
            <a:custGeom>
              <a:avLst/>
              <a:gdLst/>
              <a:ahLst/>
              <a:cxnLst/>
              <a:rect l="l" t="t" r="r" b="b"/>
              <a:pathLst>
                <a:path w="1765300" h="2007235">
                  <a:moveTo>
                    <a:pt x="0" y="1003506"/>
                  </a:moveTo>
                  <a:lnTo>
                    <a:pt x="1147" y="951863"/>
                  </a:lnTo>
                  <a:lnTo>
                    <a:pt x="4554" y="900898"/>
                  </a:lnTo>
                  <a:lnTo>
                    <a:pt x="10165" y="850675"/>
                  </a:lnTo>
                  <a:lnTo>
                    <a:pt x="17923" y="801256"/>
                  </a:lnTo>
                  <a:lnTo>
                    <a:pt x="27775" y="752705"/>
                  </a:lnTo>
                  <a:lnTo>
                    <a:pt x="39663" y="705083"/>
                  </a:lnTo>
                  <a:lnTo>
                    <a:pt x="53534" y="658455"/>
                  </a:lnTo>
                  <a:lnTo>
                    <a:pt x="69331" y="612884"/>
                  </a:lnTo>
                  <a:lnTo>
                    <a:pt x="87000" y="568432"/>
                  </a:lnTo>
                  <a:lnTo>
                    <a:pt x="106483" y="525163"/>
                  </a:lnTo>
                  <a:lnTo>
                    <a:pt x="127728" y="483139"/>
                  </a:lnTo>
                  <a:lnTo>
                    <a:pt x="150677" y="442424"/>
                  </a:lnTo>
                  <a:lnTo>
                    <a:pt x="175276" y="403080"/>
                  </a:lnTo>
                  <a:lnTo>
                    <a:pt x="201468" y="365171"/>
                  </a:lnTo>
                  <a:lnTo>
                    <a:pt x="229200" y="328760"/>
                  </a:lnTo>
                  <a:lnTo>
                    <a:pt x="258414" y="293909"/>
                  </a:lnTo>
                  <a:lnTo>
                    <a:pt x="289057" y="260682"/>
                  </a:lnTo>
                  <a:lnTo>
                    <a:pt x="321072" y="229143"/>
                  </a:lnTo>
                  <a:lnTo>
                    <a:pt x="354404" y="199352"/>
                  </a:lnTo>
                  <a:lnTo>
                    <a:pt x="388998" y="171375"/>
                  </a:lnTo>
                  <a:lnTo>
                    <a:pt x="424798" y="145274"/>
                  </a:lnTo>
                  <a:lnTo>
                    <a:pt x="461749" y="121112"/>
                  </a:lnTo>
                  <a:lnTo>
                    <a:pt x="499795" y="98951"/>
                  </a:lnTo>
                  <a:lnTo>
                    <a:pt x="538881" y="78856"/>
                  </a:lnTo>
                  <a:lnTo>
                    <a:pt x="578952" y="60889"/>
                  </a:lnTo>
                  <a:lnTo>
                    <a:pt x="619952" y="45113"/>
                  </a:lnTo>
                  <a:lnTo>
                    <a:pt x="661826" y="31591"/>
                  </a:lnTo>
                  <a:lnTo>
                    <a:pt x="704518" y="20386"/>
                  </a:lnTo>
                  <a:lnTo>
                    <a:pt x="747973" y="11561"/>
                  </a:lnTo>
                  <a:lnTo>
                    <a:pt x="792136" y="5180"/>
                  </a:lnTo>
                  <a:lnTo>
                    <a:pt x="836951" y="1305"/>
                  </a:lnTo>
                  <a:lnTo>
                    <a:pt x="882363" y="0"/>
                  </a:lnTo>
                  <a:lnTo>
                    <a:pt x="927775" y="1305"/>
                  </a:lnTo>
                  <a:lnTo>
                    <a:pt x="972590" y="5180"/>
                  </a:lnTo>
                  <a:lnTo>
                    <a:pt x="1016752" y="11561"/>
                  </a:lnTo>
                  <a:lnTo>
                    <a:pt x="1060208" y="20386"/>
                  </a:lnTo>
                  <a:lnTo>
                    <a:pt x="1102900" y="31591"/>
                  </a:lnTo>
                  <a:lnTo>
                    <a:pt x="1144774" y="45113"/>
                  </a:lnTo>
                  <a:lnTo>
                    <a:pt x="1185774" y="60889"/>
                  </a:lnTo>
                  <a:lnTo>
                    <a:pt x="1225845" y="78856"/>
                  </a:lnTo>
                  <a:lnTo>
                    <a:pt x="1264931" y="98951"/>
                  </a:lnTo>
                  <a:lnTo>
                    <a:pt x="1302977" y="121112"/>
                  </a:lnTo>
                  <a:lnTo>
                    <a:pt x="1339928" y="145274"/>
                  </a:lnTo>
                  <a:lnTo>
                    <a:pt x="1375728" y="171375"/>
                  </a:lnTo>
                  <a:lnTo>
                    <a:pt x="1410322" y="199352"/>
                  </a:lnTo>
                  <a:lnTo>
                    <a:pt x="1443654" y="229143"/>
                  </a:lnTo>
                  <a:lnTo>
                    <a:pt x="1475669" y="260682"/>
                  </a:lnTo>
                  <a:lnTo>
                    <a:pt x="1506311" y="293909"/>
                  </a:lnTo>
                  <a:lnTo>
                    <a:pt x="1535526" y="328760"/>
                  </a:lnTo>
                  <a:lnTo>
                    <a:pt x="1563257" y="365171"/>
                  </a:lnTo>
                  <a:lnTo>
                    <a:pt x="1589450" y="403080"/>
                  </a:lnTo>
                  <a:lnTo>
                    <a:pt x="1614049" y="442424"/>
                  </a:lnTo>
                  <a:lnTo>
                    <a:pt x="1636998" y="483139"/>
                  </a:lnTo>
                  <a:lnTo>
                    <a:pt x="1658242" y="525163"/>
                  </a:lnTo>
                  <a:lnTo>
                    <a:pt x="1677726" y="568432"/>
                  </a:lnTo>
                  <a:lnTo>
                    <a:pt x="1695394" y="612884"/>
                  </a:lnTo>
                  <a:lnTo>
                    <a:pt x="1711192" y="658455"/>
                  </a:lnTo>
                  <a:lnTo>
                    <a:pt x="1725062" y="705083"/>
                  </a:lnTo>
                  <a:lnTo>
                    <a:pt x="1736951" y="752705"/>
                  </a:lnTo>
                  <a:lnTo>
                    <a:pt x="1746802" y="801256"/>
                  </a:lnTo>
                  <a:lnTo>
                    <a:pt x="1754561" y="850675"/>
                  </a:lnTo>
                  <a:lnTo>
                    <a:pt x="1760171" y="900898"/>
                  </a:lnTo>
                  <a:lnTo>
                    <a:pt x="1763578" y="951863"/>
                  </a:lnTo>
                  <a:lnTo>
                    <a:pt x="1764726" y="1003506"/>
                  </a:lnTo>
                  <a:lnTo>
                    <a:pt x="1763578" y="1055140"/>
                  </a:lnTo>
                  <a:lnTo>
                    <a:pt x="1760171" y="1106096"/>
                  </a:lnTo>
                  <a:lnTo>
                    <a:pt x="1754561" y="1156313"/>
                  </a:lnTo>
                  <a:lnTo>
                    <a:pt x="1746802" y="1205725"/>
                  </a:lnTo>
                  <a:lnTo>
                    <a:pt x="1736951" y="1254271"/>
                  </a:lnTo>
                  <a:lnTo>
                    <a:pt x="1725062" y="1301887"/>
                  </a:lnTo>
                  <a:lnTo>
                    <a:pt x="1711192" y="1348510"/>
                  </a:lnTo>
                  <a:lnTo>
                    <a:pt x="1695394" y="1394077"/>
                  </a:lnTo>
                  <a:lnTo>
                    <a:pt x="1677726" y="1438525"/>
                  </a:lnTo>
                  <a:lnTo>
                    <a:pt x="1658242" y="1481791"/>
                  </a:lnTo>
                  <a:lnTo>
                    <a:pt x="1636998" y="1523812"/>
                  </a:lnTo>
                  <a:lnTo>
                    <a:pt x="1614049" y="1564525"/>
                  </a:lnTo>
                  <a:lnTo>
                    <a:pt x="1589450" y="1603867"/>
                  </a:lnTo>
                  <a:lnTo>
                    <a:pt x="1563257" y="1641775"/>
                  </a:lnTo>
                  <a:lnTo>
                    <a:pt x="1535526" y="1678185"/>
                  </a:lnTo>
                  <a:lnTo>
                    <a:pt x="1506311" y="1713034"/>
                  </a:lnTo>
                  <a:lnTo>
                    <a:pt x="1475669" y="1746260"/>
                  </a:lnTo>
                  <a:lnTo>
                    <a:pt x="1443654" y="1777800"/>
                  </a:lnTo>
                  <a:lnTo>
                    <a:pt x="1410322" y="1807590"/>
                  </a:lnTo>
                  <a:lnTo>
                    <a:pt x="1375728" y="1835567"/>
                  </a:lnTo>
                  <a:lnTo>
                    <a:pt x="1339928" y="1861669"/>
                  </a:lnTo>
                  <a:lnTo>
                    <a:pt x="1302977" y="1885831"/>
                  </a:lnTo>
                  <a:lnTo>
                    <a:pt x="1264931" y="1907992"/>
                  </a:lnTo>
                  <a:lnTo>
                    <a:pt x="1225845" y="1928088"/>
                  </a:lnTo>
                  <a:lnTo>
                    <a:pt x="1185774" y="1946056"/>
                  </a:lnTo>
                  <a:lnTo>
                    <a:pt x="1144774" y="1961832"/>
                  </a:lnTo>
                  <a:lnTo>
                    <a:pt x="1102900" y="1975355"/>
                  </a:lnTo>
                  <a:lnTo>
                    <a:pt x="1060208" y="1986560"/>
                  </a:lnTo>
                  <a:lnTo>
                    <a:pt x="1016752" y="1995385"/>
                  </a:lnTo>
                  <a:lnTo>
                    <a:pt x="972590" y="2001767"/>
                  </a:lnTo>
                  <a:lnTo>
                    <a:pt x="927775" y="2005642"/>
                  </a:lnTo>
                  <a:lnTo>
                    <a:pt x="882363" y="2006948"/>
                  </a:lnTo>
                  <a:lnTo>
                    <a:pt x="836951" y="2005642"/>
                  </a:lnTo>
                  <a:lnTo>
                    <a:pt x="792136" y="2001767"/>
                  </a:lnTo>
                  <a:lnTo>
                    <a:pt x="747973" y="1995385"/>
                  </a:lnTo>
                  <a:lnTo>
                    <a:pt x="704518" y="1986560"/>
                  </a:lnTo>
                  <a:lnTo>
                    <a:pt x="661826" y="1975355"/>
                  </a:lnTo>
                  <a:lnTo>
                    <a:pt x="619952" y="1961832"/>
                  </a:lnTo>
                  <a:lnTo>
                    <a:pt x="578952" y="1946056"/>
                  </a:lnTo>
                  <a:lnTo>
                    <a:pt x="538881" y="1928088"/>
                  </a:lnTo>
                  <a:lnTo>
                    <a:pt x="499795" y="1907992"/>
                  </a:lnTo>
                  <a:lnTo>
                    <a:pt x="461749" y="1885831"/>
                  </a:lnTo>
                  <a:lnTo>
                    <a:pt x="424798" y="1861669"/>
                  </a:lnTo>
                  <a:lnTo>
                    <a:pt x="388998" y="1835567"/>
                  </a:lnTo>
                  <a:lnTo>
                    <a:pt x="354404" y="1807590"/>
                  </a:lnTo>
                  <a:lnTo>
                    <a:pt x="321072" y="1777800"/>
                  </a:lnTo>
                  <a:lnTo>
                    <a:pt x="289057" y="1746260"/>
                  </a:lnTo>
                  <a:lnTo>
                    <a:pt x="258414" y="1713034"/>
                  </a:lnTo>
                  <a:lnTo>
                    <a:pt x="229200" y="1678185"/>
                  </a:lnTo>
                  <a:lnTo>
                    <a:pt x="201468" y="1641775"/>
                  </a:lnTo>
                  <a:lnTo>
                    <a:pt x="175276" y="1603867"/>
                  </a:lnTo>
                  <a:lnTo>
                    <a:pt x="150677" y="1564525"/>
                  </a:lnTo>
                  <a:lnTo>
                    <a:pt x="127728" y="1523812"/>
                  </a:lnTo>
                  <a:lnTo>
                    <a:pt x="106483" y="1481791"/>
                  </a:lnTo>
                  <a:lnTo>
                    <a:pt x="87000" y="1438525"/>
                  </a:lnTo>
                  <a:lnTo>
                    <a:pt x="69331" y="1394077"/>
                  </a:lnTo>
                  <a:lnTo>
                    <a:pt x="53534" y="1348510"/>
                  </a:lnTo>
                  <a:lnTo>
                    <a:pt x="39663" y="1301887"/>
                  </a:lnTo>
                  <a:lnTo>
                    <a:pt x="27775" y="1254271"/>
                  </a:lnTo>
                  <a:lnTo>
                    <a:pt x="17923" y="1205725"/>
                  </a:lnTo>
                  <a:lnTo>
                    <a:pt x="10165" y="1156313"/>
                  </a:lnTo>
                  <a:lnTo>
                    <a:pt x="4554" y="1106096"/>
                  </a:lnTo>
                  <a:lnTo>
                    <a:pt x="1147" y="1055140"/>
                  </a:lnTo>
                  <a:lnTo>
                    <a:pt x="0" y="1003506"/>
                  </a:lnTo>
                  <a:close/>
                </a:path>
              </a:pathLst>
            </a:custGeom>
            <a:ln w="15353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6434" y="4198242"/>
              <a:ext cx="1102954" cy="3342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19789" y="4401889"/>
              <a:ext cx="420081" cy="3495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07125" y="4620835"/>
              <a:ext cx="1043490" cy="34954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79762" y="4839782"/>
              <a:ext cx="698217" cy="34954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82189" y="5060586"/>
              <a:ext cx="1093363" cy="34954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9381949" y="2775158"/>
            <a:ext cx="2595880" cy="3547745"/>
            <a:chOff x="9381949" y="2775158"/>
            <a:chExt cx="2595880" cy="3547745"/>
          </a:xfrm>
        </p:grpSpPr>
        <p:sp>
          <p:nvSpPr>
            <p:cNvPr id="32" name="object 32"/>
            <p:cNvSpPr/>
            <p:nvPr/>
          </p:nvSpPr>
          <p:spPr>
            <a:xfrm>
              <a:off x="9389625" y="2782834"/>
              <a:ext cx="2580005" cy="3532504"/>
            </a:xfrm>
            <a:custGeom>
              <a:avLst/>
              <a:gdLst/>
              <a:ahLst/>
              <a:cxnLst/>
              <a:rect l="l" t="t" r="r" b="b"/>
              <a:pathLst>
                <a:path w="2580004" h="3532504">
                  <a:moveTo>
                    <a:pt x="1766485" y="0"/>
                  </a:moveTo>
                  <a:lnTo>
                    <a:pt x="1369101" y="709976"/>
                  </a:lnTo>
                  <a:lnTo>
                    <a:pt x="1161139" y="308414"/>
                  </a:lnTo>
                  <a:lnTo>
                    <a:pt x="1021271" y="1043518"/>
                  </a:lnTo>
                  <a:lnTo>
                    <a:pt x="537730" y="592660"/>
                  </a:lnTo>
                  <a:lnTo>
                    <a:pt x="641631" y="1278150"/>
                  </a:lnTo>
                  <a:lnTo>
                    <a:pt x="140027" y="1352252"/>
                  </a:lnTo>
                  <a:lnTo>
                    <a:pt x="469954" y="1895458"/>
                  </a:lnTo>
                  <a:lnTo>
                    <a:pt x="0" y="2105602"/>
                  </a:lnTo>
                  <a:lnTo>
                    <a:pt x="397702" y="2513182"/>
                  </a:lnTo>
                  <a:lnTo>
                    <a:pt x="153454" y="2914617"/>
                  </a:lnTo>
                  <a:lnTo>
                    <a:pt x="573855" y="2982478"/>
                  </a:lnTo>
                  <a:lnTo>
                    <a:pt x="587283" y="3531893"/>
                  </a:lnTo>
                  <a:lnTo>
                    <a:pt x="898987" y="2963672"/>
                  </a:lnTo>
                  <a:lnTo>
                    <a:pt x="1039174" y="3223175"/>
                  </a:lnTo>
                  <a:lnTo>
                    <a:pt x="1179201" y="2840226"/>
                  </a:lnTo>
                  <a:lnTo>
                    <a:pt x="1387004" y="3080924"/>
                  </a:lnTo>
                  <a:lnTo>
                    <a:pt x="1454780" y="2605579"/>
                  </a:lnTo>
                  <a:lnTo>
                    <a:pt x="1784707" y="2840226"/>
                  </a:lnTo>
                  <a:lnTo>
                    <a:pt x="1748582" y="2346476"/>
                  </a:lnTo>
                  <a:lnTo>
                    <a:pt x="2254662" y="2556027"/>
                  </a:lnTo>
                  <a:lnTo>
                    <a:pt x="1956385" y="2012774"/>
                  </a:lnTo>
                  <a:lnTo>
                    <a:pt x="2182250" y="1846003"/>
                  </a:lnTo>
                  <a:lnTo>
                    <a:pt x="2028796" y="1537269"/>
                  </a:lnTo>
                  <a:lnTo>
                    <a:pt x="2579953" y="1086571"/>
                  </a:lnTo>
                  <a:lnTo>
                    <a:pt x="1956385" y="1068005"/>
                  </a:lnTo>
                  <a:lnTo>
                    <a:pt x="2150760" y="518558"/>
                  </a:lnTo>
                  <a:lnTo>
                    <a:pt x="1734835" y="944608"/>
                  </a:lnTo>
                  <a:lnTo>
                    <a:pt x="17664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89625" y="2782834"/>
              <a:ext cx="2580005" cy="3532504"/>
            </a:xfrm>
            <a:custGeom>
              <a:avLst/>
              <a:gdLst/>
              <a:ahLst/>
              <a:cxnLst/>
              <a:rect l="l" t="t" r="r" b="b"/>
              <a:pathLst>
                <a:path w="2580004" h="3532504">
                  <a:moveTo>
                    <a:pt x="1369101" y="709976"/>
                  </a:moveTo>
                  <a:lnTo>
                    <a:pt x="1766485" y="0"/>
                  </a:lnTo>
                  <a:lnTo>
                    <a:pt x="1734835" y="944608"/>
                  </a:lnTo>
                  <a:lnTo>
                    <a:pt x="2150760" y="518558"/>
                  </a:lnTo>
                  <a:lnTo>
                    <a:pt x="1956385" y="1068005"/>
                  </a:lnTo>
                  <a:lnTo>
                    <a:pt x="2579953" y="1086571"/>
                  </a:lnTo>
                  <a:lnTo>
                    <a:pt x="2028796" y="1537269"/>
                  </a:lnTo>
                  <a:lnTo>
                    <a:pt x="2182250" y="1846003"/>
                  </a:lnTo>
                  <a:lnTo>
                    <a:pt x="1956385" y="2012774"/>
                  </a:lnTo>
                  <a:lnTo>
                    <a:pt x="2254662" y="2556027"/>
                  </a:lnTo>
                  <a:lnTo>
                    <a:pt x="1748582" y="2346476"/>
                  </a:lnTo>
                  <a:lnTo>
                    <a:pt x="1784707" y="2840226"/>
                  </a:lnTo>
                  <a:lnTo>
                    <a:pt x="1454780" y="2605579"/>
                  </a:lnTo>
                  <a:lnTo>
                    <a:pt x="1387004" y="3080924"/>
                  </a:lnTo>
                  <a:lnTo>
                    <a:pt x="1179201" y="2840226"/>
                  </a:lnTo>
                  <a:lnTo>
                    <a:pt x="1039174" y="3223175"/>
                  </a:lnTo>
                  <a:lnTo>
                    <a:pt x="898987" y="2963672"/>
                  </a:lnTo>
                  <a:lnTo>
                    <a:pt x="587283" y="3531893"/>
                  </a:lnTo>
                  <a:lnTo>
                    <a:pt x="573855" y="2982478"/>
                  </a:lnTo>
                  <a:lnTo>
                    <a:pt x="153454" y="2914617"/>
                  </a:lnTo>
                  <a:lnTo>
                    <a:pt x="397702" y="2513182"/>
                  </a:lnTo>
                  <a:lnTo>
                    <a:pt x="0" y="2105602"/>
                  </a:lnTo>
                  <a:lnTo>
                    <a:pt x="469954" y="1895458"/>
                  </a:lnTo>
                  <a:lnTo>
                    <a:pt x="140027" y="1352252"/>
                  </a:lnTo>
                  <a:lnTo>
                    <a:pt x="641631" y="1278150"/>
                  </a:lnTo>
                  <a:lnTo>
                    <a:pt x="537730" y="592660"/>
                  </a:lnTo>
                  <a:lnTo>
                    <a:pt x="1021271" y="1043518"/>
                  </a:lnTo>
                  <a:lnTo>
                    <a:pt x="1161139" y="308414"/>
                  </a:lnTo>
                  <a:lnTo>
                    <a:pt x="1369101" y="709976"/>
                  </a:lnTo>
                  <a:close/>
                </a:path>
              </a:pathLst>
            </a:custGeom>
            <a:ln w="1535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53315" y="3890949"/>
              <a:ext cx="257036" cy="3015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0860" y="3890949"/>
              <a:ext cx="957172" cy="30159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53315" y="4190624"/>
              <a:ext cx="257036" cy="3495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10860" y="4190624"/>
              <a:ext cx="780699" cy="34954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53315" y="4536330"/>
              <a:ext cx="257036" cy="34954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10860" y="4536330"/>
              <a:ext cx="1018554" cy="34954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53315" y="4755276"/>
              <a:ext cx="989781" cy="34954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53315" y="5100918"/>
              <a:ext cx="257036" cy="220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10860" y="5100918"/>
              <a:ext cx="673281" cy="22086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826899" y="4678389"/>
            <a:ext cx="1196975" cy="866775"/>
            <a:chOff x="3826899" y="4678389"/>
            <a:chExt cx="1196975" cy="866775"/>
          </a:xfrm>
        </p:grpSpPr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26899" y="4678389"/>
              <a:ext cx="1196945" cy="86618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893875" y="4681974"/>
              <a:ext cx="964565" cy="695960"/>
            </a:xfrm>
            <a:custGeom>
              <a:avLst/>
              <a:gdLst/>
              <a:ahLst/>
              <a:cxnLst/>
              <a:rect l="l" t="t" r="r" b="b"/>
              <a:pathLst>
                <a:path w="964564" h="695960">
                  <a:moveTo>
                    <a:pt x="919874" y="639244"/>
                  </a:moveTo>
                  <a:lnTo>
                    <a:pt x="843360" y="681744"/>
                  </a:lnTo>
                  <a:lnTo>
                    <a:pt x="842081" y="686609"/>
                  </a:lnTo>
                  <a:lnTo>
                    <a:pt x="846237" y="694339"/>
                  </a:lnTo>
                  <a:lnTo>
                    <a:pt x="851192" y="695732"/>
                  </a:lnTo>
                  <a:lnTo>
                    <a:pt x="950288" y="640627"/>
                  </a:lnTo>
                  <a:lnTo>
                    <a:pt x="948061" y="640627"/>
                  </a:lnTo>
                  <a:lnTo>
                    <a:pt x="941187" y="640483"/>
                  </a:lnTo>
                  <a:lnTo>
                    <a:pt x="919874" y="639244"/>
                  </a:lnTo>
                  <a:close/>
                </a:path>
                <a:path w="964564" h="695960">
                  <a:moveTo>
                    <a:pt x="932376" y="632300"/>
                  </a:moveTo>
                  <a:lnTo>
                    <a:pt x="919874" y="639244"/>
                  </a:lnTo>
                  <a:lnTo>
                    <a:pt x="941187" y="640483"/>
                  </a:lnTo>
                  <a:lnTo>
                    <a:pt x="948061" y="640627"/>
                  </a:lnTo>
                  <a:lnTo>
                    <a:pt x="948084" y="639459"/>
                  </a:lnTo>
                  <a:lnTo>
                    <a:pt x="944064" y="639459"/>
                  </a:lnTo>
                  <a:lnTo>
                    <a:pt x="932376" y="632300"/>
                  </a:lnTo>
                  <a:close/>
                </a:path>
                <a:path w="964564" h="695960">
                  <a:moveTo>
                    <a:pt x="853910" y="565452"/>
                  </a:moveTo>
                  <a:lnTo>
                    <a:pt x="848955" y="566572"/>
                  </a:lnTo>
                  <a:lnTo>
                    <a:pt x="844479" y="574255"/>
                  </a:lnTo>
                  <a:lnTo>
                    <a:pt x="845598" y="579104"/>
                  </a:lnTo>
                  <a:lnTo>
                    <a:pt x="849274" y="581409"/>
                  </a:lnTo>
                  <a:lnTo>
                    <a:pt x="917095" y="622942"/>
                  </a:lnTo>
                  <a:lnTo>
                    <a:pt x="919767" y="623214"/>
                  </a:lnTo>
                  <a:lnTo>
                    <a:pt x="919997" y="623214"/>
                  </a:lnTo>
                  <a:lnTo>
                    <a:pt x="942173" y="624505"/>
                  </a:lnTo>
                  <a:lnTo>
                    <a:pt x="948380" y="624638"/>
                  </a:lnTo>
                  <a:lnTo>
                    <a:pt x="948275" y="629904"/>
                  </a:lnTo>
                  <a:lnTo>
                    <a:pt x="948227" y="632300"/>
                  </a:lnTo>
                  <a:lnTo>
                    <a:pt x="948136" y="636834"/>
                  </a:lnTo>
                  <a:lnTo>
                    <a:pt x="948061" y="640627"/>
                  </a:lnTo>
                  <a:lnTo>
                    <a:pt x="950288" y="640627"/>
                  </a:lnTo>
                  <a:lnTo>
                    <a:pt x="964045" y="632977"/>
                  </a:lnTo>
                  <a:lnTo>
                    <a:pt x="857746" y="567693"/>
                  </a:lnTo>
                  <a:lnTo>
                    <a:pt x="853910" y="565452"/>
                  </a:lnTo>
                  <a:close/>
                </a:path>
                <a:path w="964564" h="695960">
                  <a:moveTo>
                    <a:pt x="944384" y="625630"/>
                  </a:moveTo>
                  <a:lnTo>
                    <a:pt x="932376" y="632300"/>
                  </a:lnTo>
                  <a:lnTo>
                    <a:pt x="944064" y="639459"/>
                  </a:lnTo>
                  <a:lnTo>
                    <a:pt x="944125" y="636834"/>
                  </a:lnTo>
                  <a:lnTo>
                    <a:pt x="944230" y="632300"/>
                  </a:lnTo>
                  <a:lnTo>
                    <a:pt x="944285" y="629904"/>
                  </a:lnTo>
                  <a:lnTo>
                    <a:pt x="944384" y="625630"/>
                  </a:lnTo>
                  <a:close/>
                </a:path>
                <a:path w="964564" h="695960">
                  <a:moveTo>
                    <a:pt x="948360" y="625630"/>
                  </a:moveTo>
                  <a:lnTo>
                    <a:pt x="944384" y="625630"/>
                  </a:lnTo>
                  <a:lnTo>
                    <a:pt x="944285" y="629904"/>
                  </a:lnTo>
                  <a:lnTo>
                    <a:pt x="944230" y="632300"/>
                  </a:lnTo>
                  <a:lnTo>
                    <a:pt x="944125" y="636834"/>
                  </a:lnTo>
                  <a:lnTo>
                    <a:pt x="944064" y="639459"/>
                  </a:lnTo>
                  <a:lnTo>
                    <a:pt x="948084" y="639459"/>
                  </a:lnTo>
                  <a:lnTo>
                    <a:pt x="948197" y="633793"/>
                  </a:lnTo>
                  <a:lnTo>
                    <a:pt x="948275" y="629904"/>
                  </a:lnTo>
                  <a:lnTo>
                    <a:pt x="948360" y="625630"/>
                  </a:lnTo>
                  <a:close/>
                </a:path>
                <a:path w="964564" h="695960">
                  <a:moveTo>
                    <a:pt x="224099" y="42526"/>
                  </a:moveTo>
                  <a:lnTo>
                    <a:pt x="174889" y="42526"/>
                  </a:lnTo>
                  <a:lnTo>
                    <a:pt x="215642" y="56337"/>
                  </a:lnTo>
                  <a:lnTo>
                    <a:pt x="255427" y="72978"/>
                  </a:lnTo>
                  <a:lnTo>
                    <a:pt x="255269" y="72978"/>
                  </a:lnTo>
                  <a:lnTo>
                    <a:pt x="292675" y="91842"/>
                  </a:lnTo>
                  <a:lnTo>
                    <a:pt x="326628" y="112072"/>
                  </a:lnTo>
                  <a:lnTo>
                    <a:pt x="342698" y="122749"/>
                  </a:lnTo>
                  <a:lnTo>
                    <a:pt x="358312" y="134280"/>
                  </a:lnTo>
                  <a:lnTo>
                    <a:pt x="358797" y="134711"/>
                  </a:lnTo>
                  <a:lnTo>
                    <a:pt x="374447" y="147084"/>
                  </a:lnTo>
                  <a:lnTo>
                    <a:pt x="410992" y="182051"/>
                  </a:lnTo>
                  <a:lnTo>
                    <a:pt x="412938" y="184305"/>
                  </a:lnTo>
                  <a:lnTo>
                    <a:pt x="424656" y="197823"/>
                  </a:lnTo>
                  <a:lnTo>
                    <a:pt x="434466" y="210624"/>
                  </a:lnTo>
                  <a:lnTo>
                    <a:pt x="437546" y="215265"/>
                  </a:lnTo>
                  <a:lnTo>
                    <a:pt x="443015" y="223682"/>
                  </a:lnTo>
                  <a:lnTo>
                    <a:pt x="443351" y="224014"/>
                  </a:lnTo>
                  <a:lnTo>
                    <a:pt x="450906" y="236815"/>
                  </a:lnTo>
                  <a:lnTo>
                    <a:pt x="458394" y="251981"/>
                  </a:lnTo>
                  <a:lnTo>
                    <a:pt x="464068" y="265653"/>
                  </a:lnTo>
                  <a:lnTo>
                    <a:pt x="466929" y="274643"/>
                  </a:lnTo>
                  <a:lnTo>
                    <a:pt x="468196" y="278484"/>
                  </a:lnTo>
                  <a:lnTo>
                    <a:pt x="471373" y="292269"/>
                  </a:lnTo>
                  <a:lnTo>
                    <a:pt x="473381" y="306346"/>
                  </a:lnTo>
                  <a:lnTo>
                    <a:pt x="473470" y="306972"/>
                  </a:lnTo>
                  <a:lnTo>
                    <a:pt x="473511" y="307258"/>
                  </a:lnTo>
                  <a:lnTo>
                    <a:pt x="476987" y="351307"/>
                  </a:lnTo>
                  <a:lnTo>
                    <a:pt x="491693" y="396440"/>
                  </a:lnTo>
                  <a:lnTo>
                    <a:pt x="516949" y="439974"/>
                  </a:lnTo>
                  <a:lnTo>
                    <a:pt x="552116" y="480946"/>
                  </a:lnTo>
                  <a:lnTo>
                    <a:pt x="595435" y="518878"/>
                  </a:lnTo>
                  <a:lnTo>
                    <a:pt x="628364" y="542085"/>
                  </a:lnTo>
                  <a:lnTo>
                    <a:pt x="664010" y="563211"/>
                  </a:lnTo>
                  <a:lnTo>
                    <a:pt x="702374" y="582513"/>
                  </a:lnTo>
                  <a:lnTo>
                    <a:pt x="742655" y="599398"/>
                  </a:lnTo>
                  <a:lnTo>
                    <a:pt x="784695" y="613723"/>
                  </a:lnTo>
                  <a:lnTo>
                    <a:pt x="828334" y="625294"/>
                  </a:lnTo>
                  <a:lnTo>
                    <a:pt x="872932" y="633793"/>
                  </a:lnTo>
                  <a:lnTo>
                    <a:pt x="919213" y="639244"/>
                  </a:lnTo>
                  <a:lnTo>
                    <a:pt x="919874" y="639244"/>
                  </a:lnTo>
                  <a:lnTo>
                    <a:pt x="932376" y="632300"/>
                  </a:lnTo>
                  <a:lnTo>
                    <a:pt x="917095" y="622942"/>
                  </a:lnTo>
                  <a:lnTo>
                    <a:pt x="897563" y="620959"/>
                  </a:lnTo>
                  <a:lnTo>
                    <a:pt x="875764" y="618044"/>
                  </a:lnTo>
                  <a:lnTo>
                    <a:pt x="832547" y="609836"/>
                  </a:lnTo>
                  <a:lnTo>
                    <a:pt x="789721" y="598502"/>
                  </a:lnTo>
                  <a:lnTo>
                    <a:pt x="748204" y="584376"/>
                  </a:lnTo>
                  <a:lnTo>
                    <a:pt x="708777" y="567856"/>
                  </a:lnTo>
                  <a:lnTo>
                    <a:pt x="708933" y="567856"/>
                  </a:lnTo>
                  <a:lnTo>
                    <a:pt x="672096" y="549444"/>
                  </a:lnTo>
                  <a:lnTo>
                    <a:pt x="637086" y="528571"/>
                  </a:lnTo>
                  <a:lnTo>
                    <a:pt x="605741" y="506554"/>
                  </a:lnTo>
                  <a:lnTo>
                    <a:pt x="605311" y="506282"/>
                  </a:lnTo>
                  <a:lnTo>
                    <a:pt x="605071" y="506017"/>
                  </a:lnTo>
                  <a:lnTo>
                    <a:pt x="591560" y="495337"/>
                  </a:lnTo>
                  <a:lnTo>
                    <a:pt x="576554" y="482188"/>
                  </a:lnTo>
                  <a:lnTo>
                    <a:pt x="540649" y="444441"/>
                  </a:lnTo>
                  <a:lnTo>
                    <a:pt x="513320" y="404055"/>
                  </a:lnTo>
                  <a:lnTo>
                    <a:pt x="495893" y="362005"/>
                  </a:lnTo>
                  <a:lnTo>
                    <a:pt x="492837" y="348746"/>
                  </a:lnTo>
                  <a:lnTo>
                    <a:pt x="492773" y="348471"/>
                  </a:lnTo>
                  <a:lnTo>
                    <a:pt x="490130" y="320897"/>
                  </a:lnTo>
                  <a:lnTo>
                    <a:pt x="489413" y="307258"/>
                  </a:lnTo>
                  <a:lnTo>
                    <a:pt x="478746" y="259439"/>
                  </a:lnTo>
                  <a:lnTo>
                    <a:pt x="456686" y="215265"/>
                  </a:lnTo>
                  <a:lnTo>
                    <a:pt x="424717" y="173332"/>
                  </a:lnTo>
                  <a:lnTo>
                    <a:pt x="384115" y="134280"/>
                  </a:lnTo>
                  <a:lnTo>
                    <a:pt x="352625" y="110273"/>
                  </a:lnTo>
                  <a:lnTo>
                    <a:pt x="300195" y="77623"/>
                  </a:lnTo>
                  <a:lnTo>
                    <a:pt x="290917" y="72978"/>
                  </a:lnTo>
                  <a:lnTo>
                    <a:pt x="255427" y="72978"/>
                  </a:lnTo>
                  <a:lnTo>
                    <a:pt x="254972" y="72787"/>
                  </a:lnTo>
                  <a:lnTo>
                    <a:pt x="290535" y="72787"/>
                  </a:lnTo>
                  <a:lnTo>
                    <a:pt x="261831" y="58417"/>
                  </a:lnTo>
                  <a:lnTo>
                    <a:pt x="224099" y="42526"/>
                  </a:lnTo>
                  <a:close/>
                </a:path>
                <a:path w="964564" h="695960">
                  <a:moveTo>
                    <a:pt x="917095" y="622942"/>
                  </a:moveTo>
                  <a:lnTo>
                    <a:pt x="932376" y="632300"/>
                  </a:lnTo>
                  <a:lnTo>
                    <a:pt x="944384" y="625630"/>
                  </a:lnTo>
                  <a:lnTo>
                    <a:pt x="948360" y="625630"/>
                  </a:lnTo>
                  <a:lnTo>
                    <a:pt x="948380" y="624638"/>
                  </a:lnTo>
                  <a:lnTo>
                    <a:pt x="942173" y="624505"/>
                  </a:lnTo>
                  <a:lnTo>
                    <a:pt x="919997" y="623214"/>
                  </a:lnTo>
                  <a:lnTo>
                    <a:pt x="919767" y="623214"/>
                  </a:lnTo>
                  <a:lnTo>
                    <a:pt x="917095" y="622942"/>
                  </a:lnTo>
                  <a:close/>
                </a:path>
                <a:path w="964564" h="695960">
                  <a:moveTo>
                    <a:pt x="708933" y="567856"/>
                  </a:moveTo>
                  <a:lnTo>
                    <a:pt x="708777" y="567856"/>
                  </a:lnTo>
                  <a:lnTo>
                    <a:pt x="709233" y="568048"/>
                  </a:lnTo>
                  <a:lnTo>
                    <a:pt x="708933" y="567856"/>
                  </a:lnTo>
                  <a:close/>
                </a:path>
                <a:path w="964564" h="695960">
                  <a:moveTo>
                    <a:pt x="635502" y="527519"/>
                  </a:moveTo>
                  <a:lnTo>
                    <a:pt x="636787" y="528393"/>
                  </a:lnTo>
                  <a:lnTo>
                    <a:pt x="637280" y="528571"/>
                  </a:lnTo>
                  <a:lnTo>
                    <a:pt x="635502" y="527519"/>
                  </a:lnTo>
                  <a:close/>
                </a:path>
                <a:path w="964564" h="695960">
                  <a:moveTo>
                    <a:pt x="575331" y="480946"/>
                  </a:moveTo>
                  <a:lnTo>
                    <a:pt x="576330" y="481992"/>
                  </a:lnTo>
                  <a:lnTo>
                    <a:pt x="576812" y="482188"/>
                  </a:lnTo>
                  <a:lnTo>
                    <a:pt x="576510" y="481992"/>
                  </a:lnTo>
                  <a:lnTo>
                    <a:pt x="575331" y="480946"/>
                  </a:lnTo>
                  <a:close/>
                </a:path>
                <a:path w="964564" h="695960">
                  <a:moveTo>
                    <a:pt x="410992" y="182051"/>
                  </a:moveTo>
                  <a:lnTo>
                    <a:pt x="412696" y="184039"/>
                  </a:lnTo>
                  <a:lnTo>
                    <a:pt x="412944" y="184305"/>
                  </a:lnTo>
                  <a:lnTo>
                    <a:pt x="412842" y="184039"/>
                  </a:lnTo>
                  <a:lnTo>
                    <a:pt x="410992" y="182051"/>
                  </a:lnTo>
                  <a:close/>
                </a:path>
                <a:path w="964564" h="695960">
                  <a:moveTo>
                    <a:pt x="131035" y="30927"/>
                  </a:moveTo>
                  <a:lnTo>
                    <a:pt x="153910" y="36430"/>
                  </a:lnTo>
                  <a:lnTo>
                    <a:pt x="155321" y="36828"/>
                  </a:lnTo>
                  <a:lnTo>
                    <a:pt x="176016" y="42908"/>
                  </a:lnTo>
                  <a:lnTo>
                    <a:pt x="174889" y="42526"/>
                  </a:lnTo>
                  <a:lnTo>
                    <a:pt x="224099" y="42526"/>
                  </a:lnTo>
                  <a:lnTo>
                    <a:pt x="221549" y="41452"/>
                  </a:lnTo>
                  <a:lnTo>
                    <a:pt x="191427" y="31246"/>
                  </a:lnTo>
                  <a:lnTo>
                    <a:pt x="132526" y="31246"/>
                  </a:lnTo>
                  <a:lnTo>
                    <a:pt x="131035" y="30927"/>
                  </a:lnTo>
                  <a:close/>
                </a:path>
                <a:path w="964564" h="695960">
                  <a:moveTo>
                    <a:pt x="153951" y="36430"/>
                  </a:moveTo>
                  <a:lnTo>
                    <a:pt x="153683" y="36430"/>
                  </a:lnTo>
                  <a:lnTo>
                    <a:pt x="155321" y="36828"/>
                  </a:lnTo>
                  <a:lnTo>
                    <a:pt x="153951" y="36430"/>
                  </a:lnTo>
                  <a:close/>
                </a:path>
                <a:path w="964564" h="695960">
                  <a:moveTo>
                    <a:pt x="109311" y="26287"/>
                  </a:moveTo>
                  <a:lnTo>
                    <a:pt x="132526" y="31246"/>
                  </a:lnTo>
                  <a:lnTo>
                    <a:pt x="191427" y="31246"/>
                  </a:lnTo>
                  <a:lnTo>
                    <a:pt x="179509" y="27208"/>
                  </a:lnTo>
                  <a:lnTo>
                    <a:pt x="177507" y="26633"/>
                  </a:lnTo>
                  <a:lnTo>
                    <a:pt x="111312" y="26633"/>
                  </a:lnTo>
                  <a:lnTo>
                    <a:pt x="109311" y="26287"/>
                  </a:lnTo>
                  <a:close/>
                </a:path>
                <a:path w="964564" h="695960">
                  <a:moveTo>
                    <a:pt x="319" y="0"/>
                  </a:moveTo>
                  <a:lnTo>
                    <a:pt x="284" y="1760"/>
                  </a:lnTo>
                  <a:lnTo>
                    <a:pt x="179" y="7042"/>
                  </a:lnTo>
                  <a:lnTo>
                    <a:pt x="102" y="10883"/>
                  </a:lnTo>
                  <a:lnTo>
                    <a:pt x="0" y="16004"/>
                  </a:lnTo>
                  <a:lnTo>
                    <a:pt x="23388" y="16503"/>
                  </a:lnTo>
                  <a:lnTo>
                    <a:pt x="22541" y="16503"/>
                  </a:lnTo>
                  <a:lnTo>
                    <a:pt x="45272" y="17794"/>
                  </a:lnTo>
                  <a:lnTo>
                    <a:pt x="44764" y="17794"/>
                  </a:lnTo>
                  <a:lnTo>
                    <a:pt x="67437" y="19888"/>
                  </a:lnTo>
                  <a:lnTo>
                    <a:pt x="66981" y="19888"/>
                  </a:lnTo>
                  <a:lnTo>
                    <a:pt x="89481" y="22841"/>
                  </a:lnTo>
                  <a:lnTo>
                    <a:pt x="89319" y="22841"/>
                  </a:lnTo>
                  <a:lnTo>
                    <a:pt x="111312" y="26633"/>
                  </a:lnTo>
                  <a:lnTo>
                    <a:pt x="177507" y="26633"/>
                  </a:lnTo>
                  <a:lnTo>
                    <a:pt x="157770" y="20966"/>
                  </a:lnTo>
                  <a:lnTo>
                    <a:pt x="113812" y="10883"/>
                  </a:lnTo>
                  <a:lnTo>
                    <a:pt x="68734" y="4001"/>
                  </a:lnTo>
                  <a:lnTo>
                    <a:pt x="23018" y="480"/>
                  </a:lnTo>
                  <a:lnTo>
                    <a:pt x="319" y="0"/>
                  </a:lnTo>
                  <a:close/>
                </a:path>
                <a:path w="964564" h="695960">
                  <a:moveTo>
                    <a:pt x="89378" y="22841"/>
                  </a:moveTo>
                  <a:lnTo>
                    <a:pt x="88700" y="22841"/>
                  </a:lnTo>
                  <a:lnTo>
                    <a:pt x="91867" y="23271"/>
                  </a:lnTo>
                  <a:lnTo>
                    <a:pt x="89378" y="22841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928598" y="4739847"/>
            <a:ext cx="662305" cy="756920"/>
            <a:chOff x="6928598" y="4739847"/>
            <a:chExt cx="662305" cy="756920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28598" y="4739847"/>
              <a:ext cx="661772" cy="75671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995255" y="4841543"/>
              <a:ext cx="429895" cy="523240"/>
            </a:xfrm>
            <a:custGeom>
              <a:avLst/>
              <a:gdLst/>
              <a:ahLst/>
              <a:cxnLst/>
              <a:rect l="l" t="t" r="r" b="b"/>
              <a:pathLst>
                <a:path w="429895" h="523239">
                  <a:moveTo>
                    <a:pt x="409769" y="24656"/>
                  </a:moveTo>
                  <a:lnTo>
                    <a:pt x="395038" y="30161"/>
                  </a:lnTo>
                  <a:lnTo>
                    <a:pt x="0" y="513100"/>
                  </a:lnTo>
                  <a:lnTo>
                    <a:pt x="12468" y="523231"/>
                  </a:lnTo>
                  <a:lnTo>
                    <a:pt x="407280" y="40335"/>
                  </a:lnTo>
                  <a:lnTo>
                    <a:pt x="409769" y="24656"/>
                  </a:lnTo>
                  <a:close/>
                </a:path>
                <a:path w="429895" h="523239">
                  <a:moveTo>
                    <a:pt x="428659" y="7362"/>
                  </a:moveTo>
                  <a:lnTo>
                    <a:pt x="413687" y="7362"/>
                  </a:lnTo>
                  <a:lnTo>
                    <a:pt x="425996" y="17445"/>
                  </a:lnTo>
                  <a:lnTo>
                    <a:pt x="407280" y="40335"/>
                  </a:lnTo>
                  <a:lnTo>
                    <a:pt x="394505" y="120836"/>
                  </a:lnTo>
                  <a:lnTo>
                    <a:pt x="393706" y="125318"/>
                  </a:lnTo>
                  <a:lnTo>
                    <a:pt x="396743" y="129319"/>
                  </a:lnTo>
                  <a:lnTo>
                    <a:pt x="401059" y="130119"/>
                  </a:lnTo>
                  <a:lnTo>
                    <a:pt x="405375" y="130759"/>
                  </a:lnTo>
                  <a:lnTo>
                    <a:pt x="409531" y="127718"/>
                  </a:lnTo>
                  <a:lnTo>
                    <a:pt x="410171" y="123397"/>
                  </a:lnTo>
                  <a:lnTo>
                    <a:pt x="428659" y="7362"/>
                  </a:lnTo>
                  <a:close/>
                </a:path>
                <a:path w="429895" h="523239">
                  <a:moveTo>
                    <a:pt x="429832" y="0"/>
                  </a:moveTo>
                  <a:lnTo>
                    <a:pt x="312983" y="43693"/>
                  </a:lnTo>
                  <a:lnTo>
                    <a:pt x="308827" y="45293"/>
                  </a:lnTo>
                  <a:lnTo>
                    <a:pt x="306749" y="49775"/>
                  </a:lnTo>
                  <a:lnTo>
                    <a:pt x="308347" y="53936"/>
                  </a:lnTo>
                  <a:lnTo>
                    <a:pt x="309786" y="58097"/>
                  </a:lnTo>
                  <a:lnTo>
                    <a:pt x="314421" y="60178"/>
                  </a:lnTo>
                  <a:lnTo>
                    <a:pt x="318577" y="58737"/>
                  </a:lnTo>
                  <a:lnTo>
                    <a:pt x="395038" y="30161"/>
                  </a:lnTo>
                  <a:lnTo>
                    <a:pt x="413687" y="7362"/>
                  </a:lnTo>
                  <a:lnTo>
                    <a:pt x="428659" y="7362"/>
                  </a:lnTo>
                  <a:lnTo>
                    <a:pt x="429832" y="0"/>
                  </a:lnTo>
                  <a:close/>
                </a:path>
                <a:path w="429895" h="523239">
                  <a:moveTo>
                    <a:pt x="418181" y="11043"/>
                  </a:moveTo>
                  <a:lnTo>
                    <a:pt x="411929" y="11043"/>
                  </a:lnTo>
                  <a:lnTo>
                    <a:pt x="422639" y="19846"/>
                  </a:lnTo>
                  <a:lnTo>
                    <a:pt x="409769" y="24656"/>
                  </a:lnTo>
                  <a:lnTo>
                    <a:pt x="407280" y="40335"/>
                  </a:lnTo>
                  <a:lnTo>
                    <a:pt x="425996" y="17445"/>
                  </a:lnTo>
                  <a:lnTo>
                    <a:pt x="418181" y="11043"/>
                  </a:lnTo>
                  <a:close/>
                </a:path>
                <a:path w="429895" h="523239">
                  <a:moveTo>
                    <a:pt x="413687" y="7362"/>
                  </a:moveTo>
                  <a:lnTo>
                    <a:pt x="395038" y="30161"/>
                  </a:lnTo>
                  <a:lnTo>
                    <a:pt x="409769" y="24656"/>
                  </a:lnTo>
                  <a:lnTo>
                    <a:pt x="411929" y="11043"/>
                  </a:lnTo>
                  <a:lnTo>
                    <a:pt x="418181" y="11043"/>
                  </a:lnTo>
                  <a:lnTo>
                    <a:pt x="413687" y="7362"/>
                  </a:lnTo>
                  <a:close/>
                </a:path>
                <a:path w="429895" h="523239">
                  <a:moveTo>
                    <a:pt x="411929" y="11043"/>
                  </a:moveTo>
                  <a:lnTo>
                    <a:pt x="409769" y="24656"/>
                  </a:lnTo>
                  <a:lnTo>
                    <a:pt x="422639" y="19846"/>
                  </a:lnTo>
                  <a:lnTo>
                    <a:pt x="411929" y="1104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9121079" y="4830179"/>
            <a:ext cx="662305" cy="387985"/>
            <a:chOff x="9121079" y="4830179"/>
            <a:chExt cx="662305" cy="387985"/>
          </a:xfrm>
        </p:grpSpPr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21079" y="4830179"/>
              <a:ext cx="661772" cy="38795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187577" y="4834020"/>
              <a:ext cx="429895" cy="180340"/>
            </a:xfrm>
            <a:custGeom>
              <a:avLst/>
              <a:gdLst/>
              <a:ahLst/>
              <a:cxnLst/>
              <a:rect l="l" t="t" r="r" b="b"/>
              <a:pathLst>
                <a:path w="429895" h="180339">
                  <a:moveTo>
                    <a:pt x="383918" y="147267"/>
                  </a:moveTo>
                  <a:lnTo>
                    <a:pt x="303871" y="163249"/>
                  </a:lnTo>
                  <a:lnTo>
                    <a:pt x="299555" y="164050"/>
                  </a:lnTo>
                  <a:lnTo>
                    <a:pt x="296838" y="168371"/>
                  </a:lnTo>
                  <a:lnTo>
                    <a:pt x="297637" y="172692"/>
                  </a:lnTo>
                  <a:lnTo>
                    <a:pt x="298596" y="177014"/>
                  </a:lnTo>
                  <a:lnTo>
                    <a:pt x="302752" y="179734"/>
                  </a:lnTo>
                  <a:lnTo>
                    <a:pt x="307068" y="178934"/>
                  </a:lnTo>
                  <a:lnTo>
                    <a:pt x="417364" y="156847"/>
                  </a:lnTo>
                  <a:lnTo>
                    <a:pt x="411769" y="156847"/>
                  </a:lnTo>
                  <a:lnTo>
                    <a:pt x="383918" y="147267"/>
                  </a:lnTo>
                  <a:close/>
                </a:path>
                <a:path w="429895" h="180339">
                  <a:moveTo>
                    <a:pt x="399299" y="144196"/>
                  </a:moveTo>
                  <a:lnTo>
                    <a:pt x="383918" y="147267"/>
                  </a:lnTo>
                  <a:lnTo>
                    <a:pt x="411769" y="156847"/>
                  </a:lnTo>
                  <a:lnTo>
                    <a:pt x="412555" y="154607"/>
                  </a:lnTo>
                  <a:lnTo>
                    <a:pt x="408252" y="154607"/>
                  </a:lnTo>
                  <a:lnTo>
                    <a:pt x="399299" y="144196"/>
                  </a:lnTo>
                  <a:close/>
                </a:path>
                <a:path w="429895" h="180339">
                  <a:moveTo>
                    <a:pt x="339997" y="56177"/>
                  </a:moveTo>
                  <a:lnTo>
                    <a:pt x="333283" y="61938"/>
                  </a:lnTo>
                  <a:lnTo>
                    <a:pt x="332964" y="67060"/>
                  </a:lnTo>
                  <a:lnTo>
                    <a:pt x="388913" y="132119"/>
                  </a:lnTo>
                  <a:lnTo>
                    <a:pt x="417044" y="141803"/>
                  </a:lnTo>
                  <a:lnTo>
                    <a:pt x="411769" y="156847"/>
                  </a:lnTo>
                  <a:lnTo>
                    <a:pt x="417364" y="156847"/>
                  </a:lnTo>
                  <a:lnTo>
                    <a:pt x="429352" y="154447"/>
                  </a:lnTo>
                  <a:lnTo>
                    <a:pt x="347990" y="59858"/>
                  </a:lnTo>
                  <a:lnTo>
                    <a:pt x="344952" y="56497"/>
                  </a:lnTo>
                  <a:lnTo>
                    <a:pt x="339997" y="56177"/>
                  </a:lnTo>
                  <a:close/>
                </a:path>
                <a:path w="429895" h="180339">
                  <a:moveTo>
                    <a:pt x="412888" y="141483"/>
                  </a:moveTo>
                  <a:lnTo>
                    <a:pt x="399299" y="144196"/>
                  </a:lnTo>
                  <a:lnTo>
                    <a:pt x="408252" y="154607"/>
                  </a:lnTo>
                  <a:lnTo>
                    <a:pt x="412775" y="141803"/>
                  </a:lnTo>
                  <a:lnTo>
                    <a:pt x="412888" y="141483"/>
                  </a:lnTo>
                  <a:close/>
                </a:path>
                <a:path w="429895" h="180339">
                  <a:moveTo>
                    <a:pt x="416114" y="141483"/>
                  </a:moveTo>
                  <a:lnTo>
                    <a:pt x="412888" y="141483"/>
                  </a:lnTo>
                  <a:lnTo>
                    <a:pt x="408309" y="154447"/>
                  </a:lnTo>
                  <a:lnTo>
                    <a:pt x="408252" y="154607"/>
                  </a:lnTo>
                  <a:lnTo>
                    <a:pt x="412555" y="154607"/>
                  </a:lnTo>
                  <a:lnTo>
                    <a:pt x="417044" y="141803"/>
                  </a:lnTo>
                  <a:lnTo>
                    <a:pt x="416114" y="141483"/>
                  </a:lnTo>
                  <a:close/>
                </a:path>
                <a:path w="429895" h="180339">
                  <a:moveTo>
                    <a:pt x="5115" y="0"/>
                  </a:moveTo>
                  <a:lnTo>
                    <a:pt x="0" y="15204"/>
                  </a:lnTo>
                  <a:lnTo>
                    <a:pt x="383918" y="147267"/>
                  </a:lnTo>
                  <a:lnTo>
                    <a:pt x="399299" y="144196"/>
                  </a:lnTo>
                  <a:lnTo>
                    <a:pt x="388913" y="132119"/>
                  </a:lnTo>
                  <a:lnTo>
                    <a:pt x="5115" y="0"/>
                  </a:lnTo>
                  <a:close/>
                </a:path>
                <a:path w="429895" h="180339">
                  <a:moveTo>
                    <a:pt x="388913" y="132119"/>
                  </a:moveTo>
                  <a:lnTo>
                    <a:pt x="399299" y="144196"/>
                  </a:lnTo>
                  <a:lnTo>
                    <a:pt x="412888" y="141483"/>
                  </a:lnTo>
                  <a:lnTo>
                    <a:pt x="416114" y="141483"/>
                  </a:lnTo>
                  <a:lnTo>
                    <a:pt x="388913" y="13211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1117468" y="3779139"/>
            <a:ext cx="353695" cy="544195"/>
          </a:xfrm>
          <a:custGeom>
            <a:avLst/>
            <a:gdLst/>
            <a:ahLst/>
            <a:cxnLst/>
            <a:rect l="l" t="t" r="r" b="b"/>
            <a:pathLst>
              <a:path w="353694" h="544195">
                <a:moveTo>
                  <a:pt x="245750" y="470703"/>
                </a:moveTo>
                <a:lnTo>
                  <a:pt x="240939" y="472304"/>
                </a:lnTo>
                <a:lnTo>
                  <a:pt x="238925" y="476305"/>
                </a:lnTo>
                <a:lnTo>
                  <a:pt x="236927" y="480146"/>
                </a:lnTo>
                <a:lnTo>
                  <a:pt x="238493" y="484947"/>
                </a:lnTo>
                <a:lnTo>
                  <a:pt x="242426" y="487028"/>
                </a:lnTo>
                <a:lnTo>
                  <a:pt x="353600" y="543685"/>
                </a:lnTo>
                <a:lnTo>
                  <a:pt x="353200" y="534563"/>
                </a:lnTo>
                <a:lnTo>
                  <a:pt x="338303" y="534563"/>
                </a:lnTo>
                <a:lnTo>
                  <a:pt x="322389" y="509823"/>
                </a:lnTo>
                <a:lnTo>
                  <a:pt x="249683" y="472784"/>
                </a:lnTo>
                <a:lnTo>
                  <a:pt x="245750" y="470703"/>
                </a:lnTo>
                <a:close/>
              </a:path>
              <a:path w="353694" h="544195">
                <a:moveTo>
                  <a:pt x="322389" y="509823"/>
                </a:moveTo>
                <a:lnTo>
                  <a:pt x="338303" y="534563"/>
                </a:lnTo>
                <a:lnTo>
                  <a:pt x="344270" y="530721"/>
                </a:lnTo>
                <a:lnTo>
                  <a:pt x="337024" y="530721"/>
                </a:lnTo>
                <a:lnTo>
                  <a:pt x="336421" y="516972"/>
                </a:lnTo>
                <a:lnTo>
                  <a:pt x="322389" y="509823"/>
                </a:lnTo>
                <a:close/>
              </a:path>
              <a:path w="353694" h="544195">
                <a:moveTo>
                  <a:pt x="344185" y="411005"/>
                </a:moveTo>
                <a:lnTo>
                  <a:pt x="339773" y="411165"/>
                </a:lnTo>
                <a:lnTo>
                  <a:pt x="335362" y="411485"/>
                </a:lnTo>
                <a:lnTo>
                  <a:pt x="331957" y="415166"/>
                </a:lnTo>
                <a:lnTo>
                  <a:pt x="335722" y="501034"/>
                </a:lnTo>
                <a:lnTo>
                  <a:pt x="351730" y="525920"/>
                </a:lnTo>
                <a:lnTo>
                  <a:pt x="338303" y="534563"/>
                </a:lnTo>
                <a:lnTo>
                  <a:pt x="353200" y="534563"/>
                </a:lnTo>
                <a:lnTo>
                  <a:pt x="347954" y="415166"/>
                </a:lnTo>
                <a:lnTo>
                  <a:pt x="347926" y="414526"/>
                </a:lnTo>
                <a:lnTo>
                  <a:pt x="344185" y="411005"/>
                </a:lnTo>
                <a:close/>
              </a:path>
              <a:path w="353694" h="544195">
                <a:moveTo>
                  <a:pt x="336421" y="516972"/>
                </a:moveTo>
                <a:lnTo>
                  <a:pt x="337024" y="530721"/>
                </a:lnTo>
                <a:lnTo>
                  <a:pt x="348645" y="523199"/>
                </a:lnTo>
                <a:lnTo>
                  <a:pt x="336421" y="516972"/>
                </a:lnTo>
                <a:close/>
              </a:path>
              <a:path w="353694" h="544195">
                <a:moveTo>
                  <a:pt x="335722" y="501034"/>
                </a:moveTo>
                <a:lnTo>
                  <a:pt x="336421" y="516972"/>
                </a:lnTo>
                <a:lnTo>
                  <a:pt x="348645" y="523199"/>
                </a:lnTo>
                <a:lnTo>
                  <a:pt x="337024" y="530721"/>
                </a:lnTo>
                <a:lnTo>
                  <a:pt x="344270" y="530721"/>
                </a:lnTo>
                <a:lnTo>
                  <a:pt x="351730" y="525920"/>
                </a:lnTo>
                <a:lnTo>
                  <a:pt x="335722" y="501034"/>
                </a:lnTo>
                <a:close/>
              </a:path>
              <a:path w="353694" h="544195">
                <a:moveTo>
                  <a:pt x="13427" y="0"/>
                </a:moveTo>
                <a:lnTo>
                  <a:pt x="0" y="8642"/>
                </a:lnTo>
                <a:lnTo>
                  <a:pt x="322389" y="509823"/>
                </a:lnTo>
                <a:lnTo>
                  <a:pt x="336421" y="516972"/>
                </a:lnTo>
                <a:lnTo>
                  <a:pt x="335722" y="501034"/>
                </a:lnTo>
                <a:lnTo>
                  <a:pt x="1342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800707" y="2531237"/>
            <a:ext cx="328008" cy="272147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596125" y="2375670"/>
            <a:ext cx="870991" cy="1124152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354983" y="3072845"/>
            <a:ext cx="1513840" cy="747395"/>
            <a:chOff x="354983" y="3072845"/>
            <a:chExt cx="1513840" cy="747395"/>
          </a:xfrm>
        </p:grpSpPr>
        <p:sp>
          <p:nvSpPr>
            <p:cNvPr id="56" name="object 56"/>
            <p:cNvSpPr/>
            <p:nvPr/>
          </p:nvSpPr>
          <p:spPr>
            <a:xfrm>
              <a:off x="362664" y="3080525"/>
              <a:ext cx="1498600" cy="732155"/>
            </a:xfrm>
            <a:custGeom>
              <a:avLst/>
              <a:gdLst/>
              <a:ahLst/>
              <a:cxnLst/>
              <a:rect l="l" t="t" r="r" b="b"/>
              <a:pathLst>
                <a:path w="1498600" h="732154">
                  <a:moveTo>
                    <a:pt x="1498099" y="0"/>
                  </a:moveTo>
                  <a:lnTo>
                    <a:pt x="0" y="0"/>
                  </a:lnTo>
                  <a:lnTo>
                    <a:pt x="0" y="731743"/>
                  </a:lnTo>
                  <a:lnTo>
                    <a:pt x="1498099" y="731743"/>
                  </a:lnTo>
                  <a:lnTo>
                    <a:pt x="1498099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2664" y="3080525"/>
              <a:ext cx="1498600" cy="732155"/>
            </a:xfrm>
            <a:custGeom>
              <a:avLst/>
              <a:gdLst/>
              <a:ahLst/>
              <a:cxnLst/>
              <a:rect l="l" t="t" r="r" b="b"/>
              <a:pathLst>
                <a:path w="1498600" h="732154">
                  <a:moveTo>
                    <a:pt x="0" y="731743"/>
                  </a:moveTo>
                  <a:lnTo>
                    <a:pt x="1498099" y="731743"/>
                  </a:lnTo>
                  <a:lnTo>
                    <a:pt x="1498099" y="0"/>
                  </a:lnTo>
                  <a:lnTo>
                    <a:pt x="0" y="0"/>
                  </a:lnTo>
                  <a:lnTo>
                    <a:pt x="0" y="731743"/>
                  </a:lnTo>
                  <a:close/>
                </a:path>
              </a:pathLst>
            </a:custGeom>
            <a:ln w="1536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4945" y="3145825"/>
              <a:ext cx="613817" cy="30153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8036" y="3445436"/>
              <a:ext cx="542845" cy="30153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1391" y="3445436"/>
              <a:ext cx="255118" cy="30153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7018" y="3445436"/>
              <a:ext cx="830572" cy="301532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498848" y="5894123"/>
            <a:ext cx="1237615" cy="795655"/>
            <a:chOff x="498848" y="5894123"/>
            <a:chExt cx="1237615" cy="795655"/>
          </a:xfrm>
        </p:grpSpPr>
        <p:sp>
          <p:nvSpPr>
            <p:cNvPr id="63" name="object 63"/>
            <p:cNvSpPr/>
            <p:nvPr/>
          </p:nvSpPr>
          <p:spPr>
            <a:xfrm>
              <a:off x="506527" y="5901802"/>
              <a:ext cx="1222375" cy="779780"/>
            </a:xfrm>
            <a:custGeom>
              <a:avLst/>
              <a:gdLst/>
              <a:ahLst/>
              <a:cxnLst/>
              <a:rect l="l" t="t" r="r" b="b"/>
              <a:pathLst>
                <a:path w="1222375" h="779779">
                  <a:moveTo>
                    <a:pt x="1221881" y="0"/>
                  </a:moveTo>
                  <a:lnTo>
                    <a:pt x="0" y="0"/>
                  </a:lnTo>
                  <a:lnTo>
                    <a:pt x="0" y="779757"/>
                  </a:lnTo>
                  <a:lnTo>
                    <a:pt x="1221881" y="779757"/>
                  </a:lnTo>
                  <a:lnTo>
                    <a:pt x="1221881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6527" y="5901802"/>
              <a:ext cx="1222375" cy="779780"/>
            </a:xfrm>
            <a:custGeom>
              <a:avLst/>
              <a:gdLst/>
              <a:ahLst/>
              <a:cxnLst/>
              <a:rect l="l" t="t" r="r" b="b"/>
              <a:pathLst>
                <a:path w="1222375" h="779779">
                  <a:moveTo>
                    <a:pt x="0" y="779757"/>
                  </a:moveTo>
                  <a:lnTo>
                    <a:pt x="1221881" y="779757"/>
                  </a:lnTo>
                  <a:lnTo>
                    <a:pt x="1221881" y="0"/>
                  </a:lnTo>
                  <a:lnTo>
                    <a:pt x="0" y="0"/>
                  </a:lnTo>
                  <a:lnTo>
                    <a:pt x="0" y="779757"/>
                  </a:lnTo>
                  <a:close/>
                </a:path>
              </a:pathLst>
            </a:custGeom>
            <a:ln w="1535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7909" y="5967102"/>
              <a:ext cx="1141317" cy="34186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2336" y="6184128"/>
              <a:ext cx="692463" cy="349546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3468199" y="5314103"/>
            <a:ext cx="1281430" cy="983615"/>
            <a:chOff x="3468199" y="5314103"/>
            <a:chExt cx="1281430" cy="983615"/>
          </a:xfrm>
        </p:grpSpPr>
        <p:sp>
          <p:nvSpPr>
            <p:cNvPr id="68" name="object 68"/>
            <p:cNvSpPr/>
            <p:nvPr/>
          </p:nvSpPr>
          <p:spPr>
            <a:xfrm>
              <a:off x="3468199" y="5314103"/>
              <a:ext cx="1281430" cy="983615"/>
            </a:xfrm>
            <a:custGeom>
              <a:avLst/>
              <a:gdLst/>
              <a:ahLst/>
              <a:cxnLst/>
              <a:rect l="l" t="t" r="r" b="b"/>
              <a:pathLst>
                <a:path w="1281429" h="983614">
                  <a:moveTo>
                    <a:pt x="1281345" y="0"/>
                  </a:moveTo>
                  <a:lnTo>
                    <a:pt x="0" y="0"/>
                  </a:lnTo>
                  <a:lnTo>
                    <a:pt x="0" y="983340"/>
                  </a:lnTo>
                  <a:lnTo>
                    <a:pt x="1281345" y="983340"/>
                  </a:lnTo>
                  <a:lnTo>
                    <a:pt x="1281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91217" y="5588746"/>
              <a:ext cx="1070345" cy="34954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96599" y="5677093"/>
              <a:ext cx="186063" cy="226629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1110387" y="5481162"/>
            <a:ext cx="359410" cy="425450"/>
          </a:xfrm>
          <a:custGeom>
            <a:avLst/>
            <a:gdLst/>
            <a:ahLst/>
            <a:cxnLst/>
            <a:rect l="l" t="t" r="r" b="b"/>
            <a:pathLst>
              <a:path w="359409" h="425450">
                <a:moveTo>
                  <a:pt x="338983" y="24300"/>
                </a:moveTo>
                <a:lnTo>
                  <a:pt x="324036" y="29645"/>
                </a:lnTo>
                <a:lnTo>
                  <a:pt x="0" y="415006"/>
                </a:lnTo>
                <a:lnTo>
                  <a:pt x="12228" y="425313"/>
                </a:lnTo>
                <a:lnTo>
                  <a:pt x="336275" y="39939"/>
                </a:lnTo>
                <a:lnTo>
                  <a:pt x="338983" y="24300"/>
                </a:lnTo>
                <a:close/>
              </a:path>
              <a:path w="359409" h="425450">
                <a:moveTo>
                  <a:pt x="358192" y="6994"/>
                </a:moveTo>
                <a:lnTo>
                  <a:pt x="343082" y="6994"/>
                </a:lnTo>
                <a:lnTo>
                  <a:pt x="355311" y="17301"/>
                </a:lnTo>
                <a:lnTo>
                  <a:pt x="336275" y="39939"/>
                </a:lnTo>
                <a:lnTo>
                  <a:pt x="321599" y="124678"/>
                </a:lnTo>
                <a:lnTo>
                  <a:pt x="324508" y="128823"/>
                </a:lnTo>
                <a:lnTo>
                  <a:pt x="333204" y="130327"/>
                </a:lnTo>
                <a:lnTo>
                  <a:pt x="337344" y="127414"/>
                </a:lnTo>
                <a:lnTo>
                  <a:pt x="358192" y="6994"/>
                </a:lnTo>
                <a:close/>
              </a:path>
              <a:path w="359409" h="425450">
                <a:moveTo>
                  <a:pt x="359403" y="0"/>
                </a:moveTo>
                <a:lnTo>
                  <a:pt x="237774" y="43485"/>
                </a:lnTo>
                <a:lnTo>
                  <a:pt x="235616" y="48062"/>
                </a:lnTo>
                <a:lnTo>
                  <a:pt x="238589" y="56385"/>
                </a:lnTo>
                <a:lnTo>
                  <a:pt x="243161" y="58561"/>
                </a:lnTo>
                <a:lnTo>
                  <a:pt x="324036" y="29645"/>
                </a:lnTo>
                <a:lnTo>
                  <a:pt x="343082" y="6994"/>
                </a:lnTo>
                <a:lnTo>
                  <a:pt x="358192" y="6994"/>
                </a:lnTo>
                <a:lnTo>
                  <a:pt x="359403" y="0"/>
                </a:lnTo>
                <a:close/>
              </a:path>
              <a:path w="359409" h="425450">
                <a:moveTo>
                  <a:pt x="347582" y="10787"/>
                </a:moveTo>
                <a:lnTo>
                  <a:pt x="341324" y="10787"/>
                </a:lnTo>
                <a:lnTo>
                  <a:pt x="351890" y="19686"/>
                </a:lnTo>
                <a:lnTo>
                  <a:pt x="338983" y="24300"/>
                </a:lnTo>
                <a:lnTo>
                  <a:pt x="336275" y="39939"/>
                </a:lnTo>
                <a:lnTo>
                  <a:pt x="355311" y="17301"/>
                </a:lnTo>
                <a:lnTo>
                  <a:pt x="347582" y="10787"/>
                </a:lnTo>
                <a:close/>
              </a:path>
              <a:path w="359409" h="425450">
                <a:moveTo>
                  <a:pt x="343082" y="6994"/>
                </a:moveTo>
                <a:lnTo>
                  <a:pt x="324036" y="29645"/>
                </a:lnTo>
                <a:lnTo>
                  <a:pt x="338983" y="24300"/>
                </a:lnTo>
                <a:lnTo>
                  <a:pt x="341324" y="10787"/>
                </a:lnTo>
                <a:lnTo>
                  <a:pt x="347582" y="10787"/>
                </a:lnTo>
                <a:lnTo>
                  <a:pt x="343082" y="6994"/>
                </a:lnTo>
                <a:close/>
              </a:path>
              <a:path w="359409" h="425450">
                <a:moveTo>
                  <a:pt x="341324" y="10787"/>
                </a:moveTo>
                <a:lnTo>
                  <a:pt x="338983" y="24300"/>
                </a:lnTo>
                <a:lnTo>
                  <a:pt x="351890" y="19686"/>
                </a:lnTo>
                <a:lnTo>
                  <a:pt x="341324" y="1078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196596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Model</a:t>
            </a:r>
            <a:r>
              <a:rPr spc="-16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55" dirty="0"/>
              <a:t>reference</a:t>
            </a:r>
            <a:r>
              <a:rPr spc="-170" dirty="0"/>
              <a:t> </a:t>
            </a:r>
            <a:r>
              <a:rPr spc="-20" dirty="0"/>
              <a:t>MADS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246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rgbClr val="FF0000"/>
                </a:solidFill>
              </a:rPr>
              <a:t>Assessment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933955"/>
            <a:ext cx="12020550" cy="4251960"/>
            <a:chOff x="0" y="1933955"/>
            <a:chExt cx="12020550" cy="4251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6900" y="1933955"/>
              <a:ext cx="6343650" cy="4251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33956"/>
              <a:ext cx="5867400" cy="42519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08328" y="1486027"/>
            <a:ext cx="8920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Apply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hazard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presented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figures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99745" y="905332"/>
            <a:ext cx="11583670" cy="307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43204">
              <a:lnSpc>
                <a:spcPts val="2450"/>
              </a:lnSpc>
              <a:spcBef>
                <a:spcPts val="100"/>
              </a:spcBef>
              <a:buClr>
                <a:srgbClr val="FF0000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spc="-20" dirty="0"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challenge</a:t>
            </a:r>
            <a:r>
              <a:rPr sz="2400" spc="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evaluation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risks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professionals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East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health</a:t>
            </a:r>
            <a:r>
              <a:rPr sz="2400" spc="2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sz="2400" spc="2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workers 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241300" marR="6350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their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health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born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degraded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tasks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environment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work 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5080" indent="-233045">
              <a:lnSpc>
                <a:spcPct val="70000"/>
              </a:lnSpc>
              <a:spcBef>
                <a:spcPts val="994"/>
              </a:spcBef>
              <a:buSzPct val="95833"/>
              <a:buFont typeface="Wingdings"/>
              <a:buChar char=""/>
              <a:tabLst>
                <a:tab pos="241300" algn="l"/>
                <a:tab pos="251460" algn="l"/>
                <a:tab pos="1892935" algn="l"/>
                <a:tab pos="2508885" algn="l"/>
                <a:tab pos="3582035" algn="l"/>
                <a:tab pos="5557520" algn="l"/>
                <a:tab pos="6235700" algn="l"/>
                <a:tab pos="7029450" algn="l"/>
                <a:tab pos="8657590" algn="l"/>
                <a:tab pos="9227820" algn="l"/>
                <a:tab pos="9628505" algn="l"/>
                <a:tab pos="1125791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 evaluation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risks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professionals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must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 wonder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coexistence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​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process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 one(s)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belongs.</a:t>
            </a:r>
            <a:endParaRPr sz="2400" dirty="0">
              <a:latin typeface="Calibri"/>
              <a:cs typeface="Calibri"/>
            </a:endParaRPr>
          </a:p>
          <a:p>
            <a:pPr marL="251460" indent="-243204">
              <a:lnSpc>
                <a:spcPts val="2450"/>
              </a:lnSpc>
              <a:spcBef>
                <a:spcPts val="145"/>
              </a:spcBef>
              <a:buClr>
                <a:srgbClr val="FF0000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dirty="0">
                <a:latin typeface="Calibri"/>
                <a:cs typeface="Calibri"/>
              </a:rPr>
              <a:t>All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element</a:t>
            </a:r>
            <a:r>
              <a:rPr sz="2400" spc="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entering</a:t>
            </a:r>
            <a:r>
              <a:rPr sz="2400" spc="2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2400" spc="2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there</a:t>
            </a:r>
            <a:r>
              <a:rPr sz="2400" spc="25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realization</a:t>
            </a:r>
            <a:r>
              <a:rPr sz="2400" spc="25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 a</a:t>
            </a:r>
            <a:r>
              <a:rPr sz="2400" spc="2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process</a:t>
            </a:r>
            <a:r>
              <a:rPr sz="2400" spc="22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potentially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harmful</a:t>
            </a:r>
            <a:endParaRPr sz="2400" dirty="0">
              <a:latin typeface="Calibri"/>
              <a:cs typeface="Calibri"/>
            </a:endParaRPr>
          </a:p>
          <a:p>
            <a:pPr marL="241300" marR="5715">
              <a:lnSpc>
                <a:spcPct val="70000"/>
              </a:lnSpc>
              <a:spcBef>
                <a:spcPts val="430"/>
              </a:spcBef>
              <a:tabLst>
                <a:tab pos="1044575" algn="l"/>
                <a:tab pos="1477010" algn="l"/>
                <a:tab pos="2365375" algn="l"/>
                <a:tab pos="2894330" algn="l"/>
                <a:tab pos="4214495" algn="l"/>
                <a:tab pos="4735830" algn="l"/>
                <a:tab pos="5790565" algn="l"/>
                <a:tab pos="6151880" algn="l"/>
                <a:tab pos="7298055" algn="l"/>
                <a:tab pos="8122920" algn="l"/>
                <a:tab pos="8809990" algn="l"/>
                <a:tab pos="9860280" algn="l"/>
                <a:tab pos="10392410" algn="l"/>
                <a:tab pos="11487785" algn="l"/>
              </a:tabLst>
            </a:pP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 man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becomes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source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hazard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establish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elements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1300" marR="6985" indent="-228600">
              <a:lnSpc>
                <a:spcPct val="70000"/>
              </a:lnSpc>
              <a:spcBef>
                <a:spcPts val="1000"/>
              </a:spcBef>
              <a:buClr>
                <a:srgbClr val="00AF50"/>
              </a:buClr>
              <a:buFont typeface="Wingdings"/>
              <a:buChar char=""/>
              <a:tabLst>
                <a:tab pos="241300" algn="l"/>
                <a:tab pos="760730" algn="l"/>
                <a:tab pos="2251075" algn="l"/>
                <a:tab pos="3795395" algn="l"/>
                <a:tab pos="4437380" algn="l"/>
                <a:tab pos="5868670" algn="l"/>
                <a:tab pos="6906259" algn="l"/>
                <a:tab pos="7886700" algn="l"/>
                <a:tab pos="8409305" algn="l"/>
                <a:tab pos="10039985" algn="l"/>
                <a:tab pos="10681970" algn="l"/>
              </a:tabLst>
            </a:pPr>
            <a:r>
              <a:rPr sz="2400" spc="-2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identifier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the whole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process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making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 object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 evaluation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occupational risks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745" y="3973779"/>
            <a:ext cx="11582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Font typeface="Wingdings"/>
              <a:buChar char=""/>
              <a:tabLst>
                <a:tab pos="240665" algn="l"/>
                <a:tab pos="824865" algn="l"/>
                <a:tab pos="1926589" algn="l"/>
                <a:tab pos="3586479" algn="l"/>
                <a:tab pos="4173220" algn="l"/>
                <a:tab pos="5237480" algn="l"/>
                <a:tab pos="5853430" algn="l"/>
                <a:tab pos="7070725" algn="l"/>
                <a:tab pos="7657465" algn="l"/>
                <a:tab pos="8797925" algn="l"/>
                <a:tab pos="10239375" algn="l"/>
                <a:tab pos="10660380" algn="l"/>
              </a:tabLst>
            </a:pPr>
            <a:r>
              <a:rPr sz="2400" spc="-2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making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the inventory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all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sources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hazard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associated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has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each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345" y="4229811"/>
            <a:ext cx="98056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process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products,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tools,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machines,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infrastructure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buildings,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machines…etc.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745" y="4614417"/>
            <a:ext cx="11583670" cy="179832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marR="5080" indent="-233045" algn="just">
              <a:lnSpc>
                <a:spcPct val="70000"/>
              </a:lnSpc>
              <a:spcBef>
                <a:spcPts val="965"/>
              </a:spcBef>
              <a:buSzPct val="95833"/>
              <a:buFont typeface="Wingdings"/>
              <a:buChar char=""/>
              <a:tabLst>
                <a:tab pos="241300" algn="l"/>
                <a:tab pos="25146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 a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element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entering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realization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a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become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source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danger,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power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him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associate</a:t>
            </a:r>
            <a:r>
              <a:rPr sz="2400" spc="2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sz="2400" spc="2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events</a:t>
            </a:r>
            <a:r>
              <a:rPr sz="2400" b="1" spc="2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possible</a:t>
            </a:r>
            <a:r>
              <a:rPr sz="2400" spc="22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spc="2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making</a:t>
            </a:r>
            <a:r>
              <a:rPr sz="2400" spc="2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potentially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dangerous</a:t>
            </a:r>
            <a:r>
              <a:rPr sz="2400" spc="5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health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security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workers.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events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called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scenarios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hazard </a:t>
            </a:r>
            <a:r>
              <a:rPr sz="2400" b="1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1204595" algn="l"/>
                <a:tab pos="2263775" algn="l"/>
                <a:tab pos="2814955" algn="l"/>
                <a:tab pos="3955415" algn="l"/>
                <a:tab pos="4568190" algn="l"/>
                <a:tab pos="5922010" algn="l"/>
                <a:tab pos="6711315" algn="l"/>
                <a:tab pos="7272020" algn="l"/>
                <a:tab pos="8642350" algn="l"/>
                <a:tab pos="10060940" algn="l"/>
                <a:tab pos="10611485" algn="l"/>
              </a:tabLst>
            </a:pP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hazard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East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carrier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Calibri"/>
                <a:cs typeface="Calibri"/>
              </a:rPr>
              <a:t>of a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several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scenarios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Calibri"/>
                <a:cs typeface="Calibri"/>
              </a:rPr>
              <a:t>hazard.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7344" y="183261"/>
            <a:ext cx="1042225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Model</a:t>
            </a:r>
            <a:r>
              <a:rPr spc="-15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55" dirty="0"/>
              <a:t>reference</a:t>
            </a:r>
            <a:r>
              <a:rPr spc="-155" dirty="0"/>
              <a:t> </a:t>
            </a:r>
            <a:r>
              <a:rPr spc="-60" dirty="0"/>
              <a:t>MADS </a:t>
            </a:r>
            <a:r>
              <a:rPr lang="fr-FR" spc="-60" dirty="0" smtClean="0"/>
              <a:t>–</a:t>
            </a:r>
            <a:r>
              <a:rPr spc="-60" dirty="0" smtClean="0"/>
              <a:t> </a:t>
            </a:r>
            <a:r>
              <a:rPr spc="-30" dirty="0" smtClean="0"/>
              <a:t>Special</a:t>
            </a:r>
            <a:r>
              <a:rPr lang="fr-FR" spc="-30" dirty="0" smtClean="0"/>
              <a:t> </a:t>
            </a:r>
            <a:r>
              <a:rPr spc="-30" dirty="0" smtClean="0"/>
              <a:t>Feature</a:t>
            </a:r>
            <a:endParaRPr spc="-3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6584654"/>
            <a:ext cx="887603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5"/>
              </a:lnSpc>
            </a:pPr>
            <a:r>
              <a:rPr sz="1700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latin typeface="Calibri"/>
                <a:cs typeface="Calibri"/>
              </a:rPr>
              <a:t>To propose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 the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shares</a:t>
            </a:r>
            <a:r>
              <a:rPr sz="17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17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Calibri"/>
                <a:cs typeface="Calibri"/>
              </a:rPr>
              <a:t>prevention</a:t>
            </a:r>
            <a:r>
              <a:rPr sz="17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This,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function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there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classification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 the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scenarios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hazard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39" y="-106132"/>
            <a:ext cx="12037060" cy="674179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There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approach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adopted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reference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 </a:t>
            </a:r>
            <a:r>
              <a:rPr sz="1700" b="1" spc="-20" dirty="0">
                <a:latin typeface="Calibri"/>
                <a:cs typeface="Calibri"/>
              </a:rPr>
              <a:t>SONATRACH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East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segmentation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by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space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geographical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has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know </a:t>
            </a:r>
            <a:r>
              <a:rPr sz="1700" b="1" spc="-50" dirty="0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FF0000"/>
              </a:buClr>
              <a:buFont typeface="Wingdings"/>
              <a:buChar char="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Define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 the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spaces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observation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called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: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fields</a:t>
            </a:r>
            <a:r>
              <a:rPr sz="17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Calibri"/>
                <a:cs typeface="Calibri"/>
              </a:rPr>
              <a:t>application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FF0000"/>
              </a:buClr>
              <a:buFont typeface="Wingdings"/>
              <a:buChar char="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subdivide,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by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convenience,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spaces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more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little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: </a:t>
            </a:r>
            <a:r>
              <a:rPr sz="1700" b="1" spc="-10" dirty="0">
                <a:latin typeface="Calibri"/>
                <a:cs typeface="Calibri"/>
              </a:rPr>
              <a:t>perimeters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Or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subsets</a:t>
            </a:r>
            <a:r>
              <a:rPr sz="1700" b="1" dirty="0">
                <a:latin typeface="Calibri"/>
                <a:cs typeface="Calibri"/>
              </a:rPr>
              <a:t>​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(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units)</a:t>
            </a:r>
            <a:r>
              <a:rPr sz="17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17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Calibri"/>
                <a:cs typeface="Calibri"/>
              </a:rPr>
              <a:t>work </a:t>
            </a:r>
            <a:r>
              <a:rPr sz="1700" b="1" spc="-10" dirty="0">
                <a:latin typeface="Calibri"/>
                <a:cs typeface="Calibri"/>
              </a:rPr>
              <a:t>).</a:t>
            </a:r>
            <a:endParaRPr sz="1700">
              <a:latin typeface="Calibri"/>
              <a:cs typeface="Calibri"/>
            </a:endParaRPr>
          </a:p>
          <a:p>
            <a:pPr marL="241300" marR="7620" indent="-228600" algn="just">
              <a:lnSpc>
                <a:spcPts val="1839"/>
              </a:lnSpc>
              <a:spcBef>
                <a:spcPts val="1035"/>
              </a:spcBef>
              <a:buClr>
                <a:srgbClr val="FF0000"/>
              </a:buClr>
              <a:buFont typeface="Wingdings"/>
              <a:buChar char=""/>
              <a:tabLst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Realize</a:t>
            </a:r>
            <a:r>
              <a:rPr sz="1700" b="1" spc="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inventory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 the</a:t>
            </a:r>
            <a:r>
              <a:rPr sz="1700" b="1" spc="40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Sources</a:t>
            </a:r>
            <a:r>
              <a:rPr sz="17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17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Hazard</a:t>
            </a:r>
            <a:r>
              <a:rPr sz="17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(SDD)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For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all</a:t>
            </a:r>
            <a:r>
              <a:rPr sz="1700" b="1" spc="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areas</a:t>
            </a:r>
            <a:r>
              <a:rPr sz="1700" b="1" spc="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identified</a:t>
            </a:r>
            <a:r>
              <a:rPr sz="1700" b="1" spc="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(born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not</a:t>
            </a:r>
            <a:r>
              <a:rPr sz="1700" b="1" spc="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forget</a:t>
            </a:r>
            <a:r>
              <a:rPr sz="1700" b="1" spc="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SDD</a:t>
            </a:r>
            <a:r>
              <a:rPr sz="1700" b="1" spc="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linked</a:t>
            </a:r>
            <a:r>
              <a:rPr sz="1700" b="1" spc="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has</a:t>
            </a:r>
            <a:r>
              <a:rPr sz="1700" b="1" spc="3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the infrastructure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has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the immediate environment </a:t>
            </a:r>
            <a:r>
              <a:rPr sz="1700" b="1" spc="-10" dirty="0">
                <a:latin typeface="Calibri"/>
                <a:cs typeface="Calibri"/>
              </a:rPr>
              <a:t>).</a:t>
            </a:r>
            <a:endParaRPr sz="170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760"/>
              </a:spcBef>
              <a:buClr>
                <a:srgbClr val="FF0000"/>
              </a:buClr>
              <a:buFont typeface="Wingdings"/>
              <a:buChar char="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Identify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 the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scenarios</a:t>
            </a:r>
            <a:r>
              <a:rPr sz="17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17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hazard</a:t>
            </a:r>
            <a:r>
              <a:rPr sz="17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For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each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SDD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inventoried</a:t>
            </a:r>
            <a:r>
              <a:rPr sz="1700" b="1" spc="-65" dirty="0">
                <a:latin typeface="Calibri"/>
                <a:cs typeface="Calibri"/>
              </a:rPr>
              <a:t> </a:t>
            </a:r>
            <a:r>
              <a:rPr sz="1700" b="1" spc="-50" dirty="0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94"/>
              </a:spcBef>
              <a:buClr>
                <a:srgbClr val="00AF50"/>
              </a:buClr>
              <a:buFont typeface="Wingdings"/>
              <a:buChar char=""/>
              <a:tabLst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using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typologies</a:t>
            </a:r>
            <a:r>
              <a:rPr sz="17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hazard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: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Who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constitute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list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questions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to set down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when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one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look for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identify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 the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scenarios </a:t>
            </a:r>
            <a:r>
              <a:rPr sz="1700" b="1" dirty="0">
                <a:latin typeface="Calibri"/>
                <a:cs typeface="Calibri"/>
              </a:rPr>
              <a:t>for</a:t>
            </a:r>
            <a:r>
              <a:rPr sz="1700" b="1" spc="8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8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SDD.</a:t>
            </a:r>
            <a:r>
              <a:rPr sz="1700" b="1" spc="85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EXP:</a:t>
            </a:r>
            <a:r>
              <a:rPr sz="1700" b="1" spc="8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THE</a:t>
            </a:r>
            <a:r>
              <a:rPr sz="1700" b="1" spc="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features</a:t>
            </a:r>
            <a:r>
              <a:rPr sz="1700" b="1" spc="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physical</a:t>
            </a:r>
            <a:r>
              <a:rPr sz="1700" b="1" spc="9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Or</a:t>
            </a:r>
            <a:r>
              <a:rPr sz="1700" b="1" spc="8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chemicals</a:t>
            </a:r>
            <a:r>
              <a:rPr sz="1700" b="1" spc="9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r>
              <a:rPr sz="1700" b="1" spc="8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there</a:t>
            </a:r>
            <a:r>
              <a:rPr sz="1700" b="1" spc="8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source</a:t>
            </a:r>
            <a:r>
              <a:rPr sz="1700" b="1" spc="8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r>
              <a:rPr sz="1700" b="1" spc="8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hazard,</a:t>
            </a:r>
            <a:r>
              <a:rPr sz="1700" b="1" spc="9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there</a:t>
            </a:r>
            <a:r>
              <a:rPr sz="1700" b="1" spc="8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FF0066"/>
                </a:solidFill>
                <a:latin typeface="Calibri"/>
                <a:cs typeface="Calibri"/>
              </a:rPr>
              <a:t>do they make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her</a:t>
            </a:r>
            <a:r>
              <a:rPr sz="1700" b="1" spc="8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naturally</a:t>
            </a:r>
            <a:r>
              <a:rPr sz="1700" b="1" spc="8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0066"/>
                </a:solidFill>
                <a:latin typeface="Calibri"/>
                <a:cs typeface="Calibri"/>
              </a:rPr>
              <a:t>dangerous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for</a:t>
            </a:r>
            <a:r>
              <a:rPr sz="1700" b="1" spc="43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there</a:t>
            </a:r>
            <a:r>
              <a:rPr sz="1700" b="1" spc="4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health</a:t>
            </a:r>
            <a:r>
              <a:rPr sz="1700" b="1" spc="434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of the</a:t>
            </a:r>
            <a:r>
              <a:rPr sz="1700" b="1" spc="4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workers</a:t>
            </a:r>
            <a:r>
              <a:rPr sz="1700" b="1" spc="4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?</a:t>
            </a:r>
            <a:r>
              <a:rPr sz="1700" b="1" spc="434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(Weight,</a:t>
            </a:r>
            <a:r>
              <a:rPr sz="1700" b="1" spc="4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Features</a:t>
            </a:r>
            <a:r>
              <a:rPr sz="1700" b="1" spc="4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chemicals</a:t>
            </a:r>
            <a:r>
              <a:rPr sz="1700" b="1" spc="4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Bones</a:t>
            </a:r>
            <a:r>
              <a:rPr sz="1700" b="1" spc="44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vivid,</a:t>
            </a:r>
            <a:r>
              <a:rPr sz="1700" b="1" spc="4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edges</a:t>
            </a:r>
            <a:r>
              <a:rPr sz="1700" b="1" spc="44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sharp,</a:t>
            </a:r>
            <a:r>
              <a:rPr sz="1700" b="1" spc="4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Sensitivity</a:t>
            </a:r>
            <a:r>
              <a:rPr sz="1700" b="1" spc="44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66"/>
                </a:solidFill>
                <a:latin typeface="Calibri"/>
                <a:cs typeface="Calibri"/>
              </a:rPr>
              <a:t>has</a:t>
            </a:r>
            <a:r>
              <a:rPr sz="1700" b="1" spc="434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0066"/>
                </a:solidFill>
                <a:latin typeface="Calibri"/>
                <a:cs typeface="Calibri"/>
              </a:rPr>
              <a:t>static electricity…etc.),</a:t>
            </a:r>
            <a:endParaRPr sz="170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805"/>
              </a:spcBef>
              <a:buClr>
                <a:srgbClr val="00AF50"/>
              </a:buClr>
              <a:buFont typeface="Wingdings"/>
              <a:buChar char="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Se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restrict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first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time,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to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sources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hazard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carriers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risks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professionals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main ones.</a:t>
            </a:r>
            <a:endParaRPr sz="170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790"/>
              </a:spcBef>
              <a:buClr>
                <a:srgbClr val="00AF50"/>
              </a:buClr>
              <a:buFont typeface="Wingdings"/>
              <a:buChar char="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Restrict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number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scenarios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has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02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Or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03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main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For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each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SDD.</a:t>
            </a:r>
            <a:endParaRPr sz="1700">
              <a:latin typeface="Calibri"/>
              <a:cs typeface="Calibri"/>
            </a:endParaRPr>
          </a:p>
          <a:p>
            <a:pPr marL="241300" marR="5715" indent="-228600">
              <a:lnSpc>
                <a:spcPts val="1839"/>
              </a:lnSpc>
              <a:spcBef>
                <a:spcPts val="1025"/>
              </a:spcBef>
              <a:buClr>
                <a:srgbClr val="FF0000"/>
              </a:buClr>
              <a:buFont typeface="Wingdings"/>
              <a:buChar char=""/>
              <a:tabLst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For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finalize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scenarios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hazard,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must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to specify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damages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caused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has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there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health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(the impact)</a:t>
            </a:r>
            <a:r>
              <a:rPr sz="17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indicate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which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are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operators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(the</a:t>
            </a:r>
            <a:r>
              <a:rPr sz="1700" b="1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population)</a:t>
            </a:r>
            <a:r>
              <a:rPr sz="1700" b="1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Who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can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be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presentations.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/>
              <a:buChar char=""/>
              <a:tabLst>
                <a:tab pos="240665" algn="l"/>
              </a:tabLst>
            </a:pP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Quantify</a:t>
            </a:r>
            <a:r>
              <a:rPr sz="17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scenarios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hazard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: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the Company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has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taken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in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consideration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03 </a:t>
            </a:r>
            <a:r>
              <a:rPr sz="1700" b="1" spc="-10" dirty="0">
                <a:latin typeface="Calibri"/>
                <a:cs typeface="Calibri"/>
              </a:rPr>
              <a:t>quantities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: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(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Level</a:t>
            </a:r>
            <a:r>
              <a:rPr sz="17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17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Calibri"/>
                <a:cs typeface="Calibri"/>
              </a:rPr>
              <a:t>Criticality </a:t>
            </a:r>
            <a:r>
              <a:rPr sz="1700" b="1" spc="-1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6F2F9F"/>
              </a:buClr>
              <a:buFont typeface="Wingdings"/>
              <a:buChar char="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There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Frequency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exhibition</a:t>
            </a:r>
            <a:r>
              <a:rPr sz="1700" b="1" spc="-8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(FE)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6F2F9F"/>
              </a:buClr>
              <a:buFont typeface="Wingdings"/>
              <a:buChar char="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There</a:t>
            </a:r>
            <a:r>
              <a:rPr sz="1700" b="1" spc="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Dose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exhibition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(OF)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05"/>
              </a:spcBef>
              <a:buClr>
                <a:srgbClr val="9900FF"/>
              </a:buClr>
              <a:buFont typeface="Wingdings"/>
              <a:buChar char=""/>
              <a:tabLst>
                <a:tab pos="240665" algn="l"/>
              </a:tabLst>
            </a:pP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Level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gravity.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(NG)</a:t>
            </a:r>
            <a:endParaRPr sz="1700">
              <a:latin typeface="Calibri"/>
              <a:cs typeface="Calibri"/>
            </a:endParaRPr>
          </a:p>
          <a:p>
            <a:pPr marL="289560" indent="-276860">
              <a:lnSpc>
                <a:spcPct val="100000"/>
              </a:lnSpc>
              <a:spcBef>
                <a:spcPts val="795"/>
              </a:spcBef>
              <a:buClr>
                <a:srgbClr val="00AF50"/>
              </a:buClr>
              <a:buFont typeface="Wingdings"/>
              <a:buChar char=""/>
              <a:tabLst>
                <a:tab pos="289560" algn="l"/>
              </a:tabLst>
            </a:pPr>
            <a:r>
              <a:rPr sz="1700" b="1" spc="-10" dirty="0">
                <a:latin typeface="Calibri"/>
                <a:cs typeface="Calibri"/>
              </a:rPr>
              <a:t>Assess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Level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Exhibition</a:t>
            </a:r>
            <a:r>
              <a:rPr sz="1700" b="1" spc="-6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: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combination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between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there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 </a:t>
            </a:r>
            <a:r>
              <a:rPr sz="1700" b="1" spc="-25" dirty="0">
                <a:latin typeface="Calibri"/>
                <a:cs typeface="Calibri"/>
              </a:rPr>
              <a:t>OF,</a:t>
            </a:r>
            <a:endParaRPr sz="1700">
              <a:latin typeface="Calibri"/>
              <a:cs typeface="Calibri"/>
            </a:endParaRPr>
          </a:p>
          <a:p>
            <a:pPr marL="289560" indent="-276860">
              <a:lnSpc>
                <a:spcPts val="1905"/>
              </a:lnSpc>
              <a:spcBef>
                <a:spcPts val="790"/>
              </a:spcBef>
              <a:buClr>
                <a:srgbClr val="00AF50"/>
              </a:buClr>
              <a:buFont typeface="Wingdings"/>
              <a:buChar char=""/>
              <a:tabLst>
                <a:tab pos="289560" algn="l"/>
              </a:tabLst>
            </a:pPr>
            <a:r>
              <a:rPr sz="1700" b="1" spc="-10" dirty="0">
                <a:latin typeface="Calibri"/>
                <a:cs typeface="Calibri"/>
              </a:rPr>
              <a:t>Assess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Level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Risk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: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combination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between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THE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BORN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25" dirty="0">
                <a:latin typeface="Calibri"/>
                <a:cs typeface="Calibri"/>
              </a:rPr>
              <a:t>NG.</a:t>
            </a:r>
            <a:endParaRPr sz="1700">
              <a:latin typeface="Calibri"/>
              <a:cs typeface="Calibri"/>
            </a:endParaRPr>
          </a:p>
          <a:p>
            <a:pPr marR="845185" algn="r">
              <a:lnSpc>
                <a:spcPts val="1305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avec flèche vers la droite 3"/>
          <p:cNvSpPr/>
          <p:nvPr/>
        </p:nvSpPr>
        <p:spPr>
          <a:xfrm>
            <a:off x="48128" y="4295272"/>
            <a:ext cx="2188810" cy="1443789"/>
          </a:xfrm>
          <a:prstGeom prst="rightArrowCallout">
            <a:avLst>
              <a:gd name="adj1" fmla="val 31667"/>
              <a:gd name="adj2" fmla="val 39167"/>
              <a:gd name="adj3" fmla="val 25000"/>
              <a:gd name="adj4" fmla="val 842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sz="1600" b="1" dirty="0" smtClean="0">
                <a:solidFill>
                  <a:srgbClr val="C00000"/>
                </a:solidFill>
              </a:rPr>
              <a:t>GEOGRAPHIC SEGMENTATION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-100834" y="1734137"/>
            <a:ext cx="1768641" cy="1277560"/>
          </a:xfrm>
          <a:prstGeom prst="wedgeRoundRectCallout">
            <a:avLst>
              <a:gd name="adj1" fmla="val -30017"/>
              <a:gd name="adj2" fmla="val 150488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sz="1600" b="1" dirty="0" smtClean="0">
                <a:solidFill>
                  <a:srgbClr val="002060"/>
                </a:solidFill>
              </a:rPr>
              <a:t>Define: scopes</a:t>
            </a:r>
          </a:p>
          <a:p>
            <a:pPr algn="ctr"/>
            <a:r>
              <a:rPr lang="en" sz="1600" b="1" dirty="0" smtClean="0">
                <a:solidFill>
                  <a:srgbClr val="002060"/>
                </a:solidFill>
              </a:rPr>
              <a:t>Subdivide into work units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>
            <a:off x="2285063" y="4283234"/>
            <a:ext cx="2370534" cy="1443789"/>
          </a:xfrm>
          <a:prstGeom prst="rightArrowCallout">
            <a:avLst>
              <a:gd name="adj1" fmla="val 26667"/>
              <a:gd name="adj2" fmla="val 40834"/>
              <a:gd name="adj3" fmla="val 35833"/>
              <a:gd name="adj4" fmla="val 808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sz="1600" b="1" dirty="0" smtClean="0">
                <a:solidFill>
                  <a:srgbClr val="C00000"/>
                </a:solidFill>
              </a:rPr>
              <a:t>IDENTIFICATION OF SOURCES OF DANGER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667807" y="1610016"/>
            <a:ext cx="2780303" cy="1525797"/>
          </a:xfrm>
          <a:prstGeom prst="wedgeRoundRectCallout">
            <a:avLst>
              <a:gd name="adj1" fmla="val -27758"/>
              <a:gd name="adj2" fmla="val 126371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Conduct a Sources of Danger (SDD) inventory</a:t>
            </a:r>
            <a:endParaRPr lang="fr-FR" sz="1600" b="1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identified </a:t>
            </a:r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SDDs related </a:t>
            </a:r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the activity, equipment, materials, infrastructure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immediate environment</a:t>
            </a:r>
            <a:endParaRPr lang="fr-FR" sz="1600" b="1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4591044" y="4295272"/>
            <a:ext cx="2184239" cy="1443789"/>
          </a:xfrm>
          <a:prstGeom prst="rightArrowCallout">
            <a:avLst>
              <a:gd name="adj1" fmla="val 25000"/>
              <a:gd name="adj2" fmla="val 40000"/>
              <a:gd name="adj3" fmla="val 25000"/>
              <a:gd name="adj4" fmla="val 847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sz="1600" b="1" dirty="0" smtClean="0">
                <a:solidFill>
                  <a:srgbClr val="C00000"/>
                </a:solidFill>
              </a:rPr>
              <a:t>IDENTIFICATION OF RISK SCENARIOS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448110" y="1345322"/>
            <a:ext cx="3244514" cy="1937084"/>
          </a:xfrm>
          <a:prstGeom prst="wedgeRoundRectCallout">
            <a:avLst>
              <a:gd name="adj1" fmla="val -26767"/>
              <a:gd name="adj2" fmla="val 107220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Identify hazard scenarios for each inventoried SDD</a:t>
            </a:r>
          </a:p>
          <a:p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Limiting ourselves </a:t>
            </a:r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the main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sources of danger that carry significant risks </a:t>
            </a:r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(2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3 </a:t>
            </a:r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main scenarios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each SDD </a:t>
            </a:r>
            <a:r>
              <a:rPr lang="en" sz="1600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  <a:endParaRPr lang="fr-FR" sz="16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fr-FR" sz="1600" dirty="0" smtClean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fr-FR" sz="1600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Rectangle avec flèche vers la droite 11"/>
          <p:cNvSpPr/>
          <p:nvPr/>
        </p:nvSpPr>
        <p:spPr>
          <a:xfrm>
            <a:off x="6785811" y="4295272"/>
            <a:ext cx="2648450" cy="1443789"/>
          </a:xfrm>
          <a:prstGeom prst="rightArrowCallout">
            <a:avLst>
              <a:gd name="adj1" fmla="val 25000"/>
              <a:gd name="adj2" fmla="val 35833"/>
              <a:gd name="adj3" fmla="val 25000"/>
              <a:gd name="adj4" fmla="val 851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b="1" dirty="0" smtClean="0">
                <a:solidFill>
                  <a:srgbClr val="C00000"/>
                </a:solidFill>
              </a:rPr>
              <a:t>Scenario evaluation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571122" y="1229120"/>
            <a:ext cx="2280488" cy="2055187"/>
          </a:xfrm>
          <a:prstGeom prst="wedgeRoundRectCallout">
            <a:avLst>
              <a:gd name="adj1" fmla="val -32440"/>
              <a:gd name="adj2" fmla="val 102309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Specify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health impacts and </a:t>
            </a:r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indicate the population that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may be exposed </a:t>
            </a:r>
            <a:r>
              <a:rPr lang="en" sz="1600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n" sz="16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Quantify the hazard scenarios.</a:t>
            </a:r>
          </a:p>
          <a:p>
            <a:endParaRPr lang="fr-FR" dirty="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Rectangle avec flèche vers la droite 13"/>
          <p:cNvSpPr/>
          <p:nvPr/>
        </p:nvSpPr>
        <p:spPr>
          <a:xfrm>
            <a:off x="9444789" y="4283235"/>
            <a:ext cx="2430379" cy="1443789"/>
          </a:xfrm>
          <a:prstGeom prst="rightArrowCallout">
            <a:avLst>
              <a:gd name="adj1" fmla="val 25000"/>
              <a:gd name="adj2" fmla="val 35833"/>
              <a:gd name="adj3" fmla="val 25000"/>
              <a:gd name="adj4" fmla="val 851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sz="1600" b="1" dirty="0" smtClean="0">
                <a:solidFill>
                  <a:srgbClr val="C00000"/>
                </a:solidFill>
              </a:rPr>
              <a:t>DEFINE PREVENTION MEASURES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851610" y="1345322"/>
            <a:ext cx="2280488" cy="2055187"/>
          </a:xfrm>
          <a:prstGeom prst="wedgeRoundRectCallout">
            <a:avLst>
              <a:gd name="adj1" fmla="val -27692"/>
              <a:gd name="adj2" fmla="val 92942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Respect, </a:t>
            </a:r>
            <a:r>
              <a:rPr lang="en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the following order, the general principles of prevention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33926" y="-90889"/>
            <a:ext cx="10565160" cy="5414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" sz="32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approach</a:t>
            </a:r>
            <a:endParaRPr lang="fr-FR" sz="3200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6059D3-9B69-4B2F-9EB5-9DC98BEA507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25532" y="152925"/>
            <a:ext cx="3349738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rgbClr val="002060"/>
                </a:solidFill>
                <a:latin typeface="+mn-lt"/>
                <a:cs typeface="+mn-cs"/>
              </a:rPr>
              <a:t>Definition of work units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8" y="1432159"/>
            <a:ext cx="10245976" cy="527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ptagone 3"/>
          <p:cNvSpPr/>
          <p:nvPr/>
        </p:nvSpPr>
        <p:spPr>
          <a:xfrm>
            <a:off x="3283618" y="3505200"/>
            <a:ext cx="774700" cy="738188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85218" y="3674269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U1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76386" y="4368490"/>
            <a:ext cx="2189163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Administration</a:t>
            </a:r>
          </a:p>
        </p:txBody>
      </p:sp>
      <p:sp>
        <p:nvSpPr>
          <p:cNvPr id="8" name="Heptagone 7"/>
          <p:cNvSpPr/>
          <p:nvPr/>
        </p:nvSpPr>
        <p:spPr>
          <a:xfrm>
            <a:off x="5429919" y="2295024"/>
            <a:ext cx="776288" cy="739775"/>
          </a:xfrm>
          <a:prstGeom prst="heptagon">
            <a:avLst/>
          </a:prstGeom>
          <a:solidFill>
            <a:srgbClr val="FA06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56126" y="2543302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U2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56126" y="3191630"/>
            <a:ext cx="1595438" cy="4000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fr-FR" sz="2000" b="1">
                <a:solidFill>
                  <a:schemeClr val="bg1"/>
                </a:solidFill>
                <a:latin typeface="Arial" panose="020B0604020202020204" pitchFamily="34" charset="0"/>
              </a:rPr>
              <a:t>Delivery</a:t>
            </a:r>
          </a:p>
        </p:txBody>
      </p:sp>
      <p:sp>
        <p:nvSpPr>
          <p:cNvPr id="13" name="Heptagone 12"/>
          <p:cNvSpPr/>
          <p:nvPr/>
        </p:nvSpPr>
        <p:spPr>
          <a:xfrm>
            <a:off x="5408613" y="5408613"/>
            <a:ext cx="774700" cy="738187"/>
          </a:xfrm>
          <a:prstGeom prst="heptag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10213" y="559117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U4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035550" y="6300788"/>
            <a:ext cx="1595438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" altLang="fr-FR" sz="2000" dirty="0">
                <a:solidFill>
                  <a:schemeClr val="bg1"/>
                </a:solidFill>
                <a:latin typeface="+mn-lt"/>
                <a:cs typeface="+mn-cs"/>
              </a:rPr>
              <a:t>Exteriors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823241" y="4794627"/>
            <a:ext cx="1595437" cy="400050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fr-FR" sz="2000" b="1">
                <a:solidFill>
                  <a:schemeClr val="bg1"/>
                </a:solidFill>
                <a:latin typeface="Arial" panose="020B0604020202020204" pitchFamily="34" charset="0"/>
              </a:rPr>
              <a:t>Workshop</a:t>
            </a:r>
          </a:p>
        </p:txBody>
      </p:sp>
      <p:sp>
        <p:nvSpPr>
          <p:cNvPr id="17" name="Heptagone 16"/>
          <p:cNvSpPr/>
          <p:nvPr/>
        </p:nvSpPr>
        <p:spPr>
          <a:xfrm>
            <a:off x="8951160" y="3931337"/>
            <a:ext cx="776288" cy="738188"/>
          </a:xfrm>
          <a:prstGeom prst="heptagon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049459" y="4114166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U3</a:t>
            </a:r>
          </a:p>
        </p:txBody>
      </p:sp>
      <p:pic>
        <p:nvPicPr>
          <p:cNvPr id="19" name="Image 18" descr="Casq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89" y="5217403"/>
            <a:ext cx="406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 descr="Casq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5397584"/>
            <a:ext cx="406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 descr="Casq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41" y="4514216"/>
            <a:ext cx="406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 descr="Casq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45" y="3674269"/>
            <a:ext cx="406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9651331" y="121978"/>
            <a:ext cx="2068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" altLang="fr-FR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Breakdown of the company by activities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IAP/AEM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59D3-9B69-4B2F-9EB5-9DC98BEA507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  <p:bldP spid="14" grpId="0"/>
      <p:bldP spid="15" grpId="0" animBg="1"/>
      <p:bldP spid="16" grpId="0" animBg="1"/>
      <p:bldP spid="18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236" y="131140"/>
            <a:ext cx="7643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92D050"/>
                </a:solidFill>
              </a:rPr>
              <a:t>Definition</a:t>
            </a:r>
            <a:r>
              <a:rPr spc="-185" dirty="0">
                <a:solidFill>
                  <a:srgbClr val="92D050"/>
                </a:solidFill>
              </a:rPr>
              <a:t> </a:t>
            </a:r>
            <a:r>
              <a:rPr dirty="0">
                <a:solidFill>
                  <a:srgbClr val="92D050"/>
                </a:solidFill>
              </a:rPr>
              <a:t>of the</a:t>
            </a:r>
            <a:r>
              <a:rPr spc="-145" dirty="0">
                <a:solidFill>
                  <a:srgbClr val="92D050"/>
                </a:solidFill>
              </a:rPr>
              <a:t> </a:t>
            </a:r>
            <a:r>
              <a:rPr spc="-35" dirty="0">
                <a:solidFill>
                  <a:srgbClr val="92D050"/>
                </a:solidFill>
              </a:rPr>
              <a:t>criteria</a:t>
            </a:r>
            <a:r>
              <a:rPr spc="-160" dirty="0">
                <a:solidFill>
                  <a:srgbClr val="92D050"/>
                </a:solidFill>
              </a:rPr>
              <a:t> </a:t>
            </a:r>
            <a:r>
              <a:rPr spc="-45" dirty="0">
                <a:solidFill>
                  <a:srgbClr val="92D050"/>
                </a:solidFill>
              </a:rPr>
              <a:t>exhibition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65301"/>
            <a:ext cx="7296784" cy="52571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371475">
              <a:lnSpc>
                <a:spcPct val="70000"/>
              </a:lnSpc>
              <a:spcBef>
                <a:spcPts val="96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There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Exhibition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Occurrence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dangerous </a:t>
            </a:r>
            <a:r>
              <a:rPr sz="2400" spc="-10" dirty="0">
                <a:latin typeface="Calibri"/>
                <a:cs typeface="Calibri"/>
              </a:rPr>
              <a:t>phenomenon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ts val="1585"/>
              </a:lnSpc>
              <a:buChar char="-"/>
              <a:tabLst>
                <a:tab pos="17272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FE1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year)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ts val="2014"/>
              </a:lnSpc>
              <a:buChar char="-"/>
              <a:tabLst>
                <a:tab pos="17272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FE2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Frequent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month)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ts val="2020"/>
              </a:lnSpc>
              <a:buChar char="-"/>
              <a:tabLst>
                <a:tab pos="17272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FE3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Permanent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week)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02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There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Dose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Exhibition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varied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ts val="2014"/>
              </a:lnSpc>
              <a:buChar char="-"/>
              <a:tabLst>
                <a:tab pos="17272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DE1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Weak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average,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ts val="2014"/>
              </a:lnSpc>
              <a:buChar char="-"/>
              <a:tabLst>
                <a:tab pos="17272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DE2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Average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forte,</a:t>
            </a:r>
            <a:endParaRPr sz="2400">
              <a:latin typeface="Calibri"/>
              <a:cs typeface="Calibri"/>
            </a:endParaRPr>
          </a:p>
          <a:p>
            <a:pPr marL="12700" marR="592455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differentiate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DE1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DE2,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consideration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(six)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factors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09880" indent="-297180">
              <a:lnSpc>
                <a:spcPts val="1585"/>
              </a:lnSpc>
              <a:buClr>
                <a:srgbClr val="FF0000"/>
              </a:buClr>
              <a:buAutoNum type="arabicPeriod"/>
              <a:tabLst>
                <a:tab pos="309880" algn="l"/>
              </a:tabLst>
            </a:pP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exhibition,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ts val="2014"/>
              </a:lnSpc>
              <a:buClr>
                <a:srgbClr val="FF0000"/>
              </a:buClr>
              <a:buAutoNum type="arabicPeriod"/>
              <a:tabLst>
                <a:tab pos="30924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people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exposed,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ts val="2014"/>
              </a:lnSpc>
              <a:buClr>
                <a:srgbClr val="FF0000"/>
              </a:buClr>
              <a:buAutoNum type="arabicPeriod"/>
              <a:tabLst>
                <a:tab pos="309245" algn="l"/>
              </a:tabLst>
            </a:pP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authorization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people,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ts val="2014"/>
              </a:lnSpc>
              <a:buClr>
                <a:srgbClr val="FF0000"/>
              </a:buClr>
              <a:buAutoNum type="arabicPeriod"/>
              <a:tabLst>
                <a:tab pos="30924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equipment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collective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individual,</a:t>
            </a:r>
            <a:endParaRPr sz="2400">
              <a:latin typeface="Calibri"/>
              <a:cs typeface="Calibri"/>
            </a:endParaRPr>
          </a:p>
          <a:p>
            <a:pPr marL="12700" marR="109855" indent="296545">
              <a:lnSpc>
                <a:spcPct val="70000"/>
              </a:lnSpc>
              <a:spcBef>
                <a:spcPts val="430"/>
              </a:spcBef>
              <a:buClr>
                <a:srgbClr val="FF0000"/>
              </a:buClr>
              <a:buAutoNum type="arabicPeriod"/>
              <a:tabLst>
                <a:tab pos="30924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factors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aggravating factors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terms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 </a:t>
            </a:r>
            <a:r>
              <a:rPr sz="2400" spc="-10" dirty="0">
                <a:latin typeface="Calibri"/>
                <a:cs typeface="Calibri"/>
              </a:rPr>
              <a:t>night,</a:t>
            </a:r>
            <a:endParaRPr sz="2400">
              <a:latin typeface="Calibri"/>
              <a:cs typeface="Calibri"/>
            </a:endParaRPr>
          </a:p>
          <a:p>
            <a:pPr marL="309880" indent="-297180">
              <a:lnSpc>
                <a:spcPts val="1585"/>
              </a:lnSpc>
              <a:buClr>
                <a:srgbClr val="FF0000"/>
              </a:buClr>
              <a:buAutoNum type="arabicPeriod"/>
              <a:tabLst>
                <a:tab pos="309880" algn="l"/>
              </a:tabLst>
            </a:pP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professionals,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014"/>
              </a:lnSpc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retained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follows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72720" lvl="1" indent="-160020">
              <a:lnSpc>
                <a:spcPts val="2014"/>
              </a:lnSpc>
              <a:buChar char="-"/>
              <a:tabLst>
                <a:tab pos="17272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DE1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Weak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average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(superior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criteria).</a:t>
            </a:r>
            <a:endParaRPr sz="2400">
              <a:latin typeface="Calibri"/>
              <a:cs typeface="Calibri"/>
            </a:endParaRPr>
          </a:p>
          <a:p>
            <a:pPr marL="172720" lvl="1" indent="-160020">
              <a:lnSpc>
                <a:spcPts val="2450"/>
              </a:lnSpc>
              <a:buChar char="-"/>
              <a:tabLst>
                <a:tab pos="17272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DE2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Average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(superior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criteria).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4031" y="1717548"/>
            <a:ext cx="5077968" cy="304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193540" marR="5080" indent="-4179570">
              <a:lnSpc>
                <a:spcPts val="4320"/>
              </a:lnSpc>
              <a:spcBef>
                <a:spcPts val="640"/>
              </a:spcBef>
            </a:pPr>
            <a:r>
              <a:rPr sz="4000" spc="-40" dirty="0"/>
              <a:t>Approach</a:t>
            </a:r>
            <a:r>
              <a:rPr sz="4000" spc="-185" dirty="0"/>
              <a:t> </a:t>
            </a:r>
            <a:r>
              <a:rPr sz="4000" spc="-40" dirty="0"/>
              <a:t>devaluation</a:t>
            </a:r>
            <a:r>
              <a:rPr sz="4000" spc="-175" dirty="0"/>
              <a:t> </a:t>
            </a:r>
            <a:r>
              <a:rPr sz="4000" dirty="0"/>
              <a:t>of the</a:t>
            </a:r>
            <a:r>
              <a:rPr sz="4000" spc="-165" dirty="0"/>
              <a:t> </a:t>
            </a:r>
            <a:r>
              <a:rPr sz="4000" spc="-10" dirty="0"/>
              <a:t>risks</a:t>
            </a:r>
            <a:r>
              <a:rPr sz="4000" spc="-145" dirty="0"/>
              <a:t> </a:t>
            </a:r>
            <a:r>
              <a:rPr sz="4000" spc="-25" dirty="0"/>
              <a:t>professionals </a:t>
            </a:r>
            <a:r>
              <a:rPr sz="4000" spc="-10" dirty="0"/>
              <a:t>(stages)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60025" cy="4898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</a:tabLst>
            </a:pP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Prepare</a:t>
            </a:r>
            <a:r>
              <a:rPr sz="2600" spc="-7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0066"/>
                </a:solidFill>
                <a:latin typeface="Calibri"/>
                <a:cs typeface="Calibri"/>
              </a:rPr>
              <a:t>the evaluation</a:t>
            </a:r>
            <a:r>
              <a:rPr sz="2600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of the</a:t>
            </a:r>
            <a:r>
              <a:rPr sz="2600" spc="-7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risks</a:t>
            </a:r>
            <a:r>
              <a:rPr sz="2600" spc="-7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0066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  <a:spcBef>
                <a:spcPts val="55"/>
              </a:spcBef>
            </a:pPr>
            <a:r>
              <a:rPr sz="2600" dirty="0">
                <a:latin typeface="Calibri"/>
                <a:cs typeface="Calibri"/>
              </a:rPr>
              <a:t>Prepare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EvRP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consists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define</a:t>
            </a:r>
            <a:r>
              <a:rPr sz="2600" spc="1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1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frame</a:t>
            </a:r>
            <a:r>
              <a:rPr sz="2600" spc="1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600" spc="1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the evaluation</a:t>
            </a:r>
            <a:r>
              <a:rPr sz="2600" spc="1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2600" spc="1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1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means</a:t>
            </a:r>
            <a:r>
              <a:rPr sz="2600" spc="1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Who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701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him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allocated,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previously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procedure.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during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phase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preparation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defined:</a:t>
            </a:r>
            <a:endParaRPr sz="2600">
              <a:latin typeface="Calibri"/>
              <a:cs typeface="Calibri"/>
            </a:endParaRPr>
          </a:p>
          <a:p>
            <a:pPr marL="241300" marR="5080" lvl="1" indent="-23241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41300" algn="l"/>
                <a:tab pos="271145" algn="l"/>
                <a:tab pos="2273935" algn="l"/>
                <a:tab pos="2600960" algn="l"/>
                <a:tab pos="3684270" algn="l"/>
                <a:tab pos="4188460" algn="l"/>
                <a:tab pos="5156835" algn="l"/>
                <a:tab pos="6883400" algn="l"/>
                <a:tab pos="7808595" algn="l"/>
                <a:tab pos="9235440" algn="l"/>
                <a:tab pos="9750425" algn="l"/>
              </a:tabLst>
            </a:pPr>
            <a:r>
              <a:rPr sz="2600" spc="-10" dirty="0">
                <a:latin typeface="Calibri"/>
                <a:cs typeface="Calibri"/>
              </a:rPr>
              <a:t>The organization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has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put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place: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designation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 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person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a </a:t>
            </a:r>
            <a:r>
              <a:rPr sz="2600" dirty="0">
                <a:latin typeface="Calibri"/>
                <a:cs typeface="Calibri"/>
              </a:rPr>
              <a:t>group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coordinates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gathers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information,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etc.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7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field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intervention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(Also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appointed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"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unit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work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"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tools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artwork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 evaluation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means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financiers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(room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meetings,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microcomputer</a:t>
            </a:r>
            <a:r>
              <a:rPr sz="2600" dirty="0">
                <a:latin typeface="Calibri"/>
                <a:cs typeface="Calibri"/>
              </a:rPr>
              <a:t>​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…etc.)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75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training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internal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necessary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communication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ts val="2650"/>
              </a:lnSpc>
              <a:spcBef>
                <a:spcPts val="60"/>
              </a:spcBef>
            </a:pP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He</a:t>
            </a:r>
            <a:r>
              <a:rPr sz="2600" b="1" spc="-7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must</a:t>
            </a:r>
            <a:r>
              <a:rPr sz="2600" b="1" spc="-6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to expect</a:t>
            </a:r>
            <a:r>
              <a:rPr sz="2600" b="1" spc="-7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At</a:t>
            </a:r>
            <a:r>
              <a:rPr sz="2600" b="1" spc="-6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less</a:t>
            </a:r>
            <a:r>
              <a:rPr sz="2600" b="1" spc="-6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2600" b="1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daytime</a:t>
            </a:r>
            <a:r>
              <a:rPr sz="2600" b="1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r>
              <a:rPr sz="2600" b="1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66"/>
                </a:solidFill>
                <a:latin typeface="Calibri"/>
                <a:cs typeface="Calibri"/>
              </a:rPr>
              <a:t>work</a:t>
            </a:r>
            <a:r>
              <a:rPr sz="2600" b="1" spc="-7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by</a:t>
            </a:r>
            <a:r>
              <a:rPr sz="2600" b="1" spc="-5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66"/>
                </a:solidFill>
                <a:latin typeface="Calibri"/>
                <a:cs typeface="Calibri"/>
              </a:rPr>
              <a:t>week</a:t>
            </a:r>
            <a:r>
              <a:rPr sz="2600" b="1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66"/>
                </a:solidFill>
                <a:latin typeface="Calibri"/>
                <a:cs typeface="Calibri"/>
              </a:rPr>
              <a:t>dedicated</a:t>
            </a:r>
            <a:r>
              <a:rPr sz="2600" b="1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FF0066"/>
                </a:solidFill>
                <a:latin typeface="Calibri"/>
                <a:cs typeface="Calibri"/>
              </a:rPr>
              <a:t>has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ts val="2450"/>
              </a:lnSpc>
            </a:pPr>
            <a:r>
              <a:rPr sz="2600" b="1" spc="-10" dirty="0">
                <a:solidFill>
                  <a:srgbClr val="FF0066"/>
                </a:solidFill>
                <a:latin typeface="Calibri"/>
                <a:cs typeface="Calibri"/>
              </a:rPr>
              <a:t>the EvRP.</a:t>
            </a:r>
            <a:endParaRPr sz="2600">
              <a:latin typeface="Calibri"/>
              <a:cs typeface="Calibri"/>
            </a:endParaRPr>
          </a:p>
          <a:p>
            <a:pPr marR="6350" algn="r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94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9623" y="845819"/>
            <a:ext cx="1901952" cy="14279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918"/>
            <a:ext cx="11028045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In</a:t>
            </a:r>
            <a:r>
              <a:rPr sz="2800" b="1" spc="-70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A</a:t>
            </a:r>
            <a:r>
              <a:rPr sz="2800" b="1" spc="-7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first</a:t>
            </a:r>
            <a:r>
              <a:rPr sz="2800" b="1" spc="-40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time</a:t>
            </a:r>
            <a:r>
              <a:rPr sz="2800" b="1" spc="-7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:</a:t>
            </a:r>
            <a:r>
              <a:rPr sz="2800" b="1" spc="-6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FF"/>
                </a:solidFill>
                <a:latin typeface="Calibri"/>
                <a:cs typeface="Calibri"/>
              </a:rPr>
              <a:t>Determine</a:t>
            </a:r>
            <a:r>
              <a:rPr sz="2800" b="1" spc="-20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Level</a:t>
            </a:r>
            <a:r>
              <a:rPr sz="2800" b="1" spc="-50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FF"/>
                </a:solidFill>
                <a:latin typeface="Calibri"/>
                <a:cs typeface="Calibri"/>
              </a:rPr>
              <a:t>Exhibition.</a:t>
            </a:r>
            <a:endParaRPr sz="2800">
              <a:latin typeface="Calibri"/>
              <a:cs typeface="Calibri"/>
            </a:endParaRPr>
          </a:p>
          <a:p>
            <a:pPr marL="239395" marR="5080" indent="-227329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THE</a:t>
            </a:r>
            <a:r>
              <a:rPr sz="2800" b="1" spc="-2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Level</a:t>
            </a:r>
            <a:r>
              <a:rPr sz="2800" b="1" spc="-1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Exhibition</a:t>
            </a:r>
            <a:r>
              <a:rPr sz="2800" b="1" spc="-2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:</a:t>
            </a:r>
            <a:r>
              <a:rPr sz="2800" b="1" spc="-2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 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combination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frequency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exposure </a:t>
            </a:r>
            <a:r>
              <a:rPr sz="2800" dirty="0">
                <a:latin typeface="Calibri"/>
                <a:cs typeface="Calibri"/>
              </a:rPr>
              <a:t>(FE)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exhibition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(OF).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East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represented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three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levels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(see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painting 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below 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660"/>
              </a:spcBef>
              <a:buChar char="-"/>
              <a:tabLst>
                <a:tab pos="203200" algn="l"/>
              </a:tabLst>
            </a:pPr>
            <a:r>
              <a:rPr sz="2800" spc="-10" dirty="0">
                <a:latin typeface="Calibri"/>
                <a:cs typeface="Calibri"/>
              </a:rPr>
              <a:t>Weak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675"/>
              </a:spcBef>
              <a:buChar char="-"/>
              <a:tabLst>
                <a:tab pos="203200" algn="l"/>
              </a:tabLst>
            </a:pPr>
            <a:r>
              <a:rPr sz="2800" spc="-10" dirty="0">
                <a:latin typeface="Calibri"/>
                <a:cs typeface="Calibri"/>
              </a:rPr>
              <a:t>AVERAGE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660"/>
              </a:spcBef>
              <a:buChar char="-"/>
              <a:tabLst>
                <a:tab pos="203200" algn="l"/>
              </a:tabLst>
            </a:pPr>
            <a:r>
              <a:rPr sz="2800" spc="-10" dirty="0">
                <a:latin typeface="Calibri"/>
                <a:cs typeface="Calibri"/>
              </a:rPr>
              <a:t>Important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0455" y="3851147"/>
            <a:ext cx="4733164" cy="182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92D050"/>
                </a:solidFill>
              </a:rPr>
              <a:t>Definition</a:t>
            </a:r>
            <a:r>
              <a:rPr spc="-185" dirty="0">
                <a:solidFill>
                  <a:srgbClr val="92D050"/>
                </a:solidFill>
              </a:rPr>
              <a:t> </a:t>
            </a:r>
            <a:r>
              <a:rPr dirty="0">
                <a:solidFill>
                  <a:srgbClr val="92D050"/>
                </a:solidFill>
              </a:rPr>
              <a:t>of the</a:t>
            </a:r>
            <a:r>
              <a:rPr spc="-145" dirty="0">
                <a:solidFill>
                  <a:srgbClr val="92D050"/>
                </a:solidFill>
              </a:rPr>
              <a:t> </a:t>
            </a:r>
            <a:r>
              <a:rPr spc="-35" dirty="0">
                <a:solidFill>
                  <a:srgbClr val="92D050"/>
                </a:solidFill>
              </a:rPr>
              <a:t>criteria</a:t>
            </a:r>
            <a:r>
              <a:rPr spc="-160" dirty="0">
                <a:solidFill>
                  <a:srgbClr val="92D050"/>
                </a:solidFill>
              </a:rPr>
              <a:t> </a:t>
            </a:r>
            <a:r>
              <a:rPr spc="-45" dirty="0">
                <a:solidFill>
                  <a:srgbClr val="92D050"/>
                </a:solidFill>
              </a:rPr>
              <a:t>exhibition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916939" y="1793493"/>
            <a:ext cx="9573260" cy="2756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5080" indent="-22796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Level</a:t>
            </a:r>
            <a:r>
              <a:rPr sz="2800" b="1" spc="-4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r>
              <a:rPr sz="2800" b="1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66"/>
                </a:solidFill>
                <a:latin typeface="Calibri"/>
                <a:cs typeface="Calibri"/>
              </a:rPr>
              <a:t>Gravity</a:t>
            </a:r>
            <a:r>
              <a:rPr sz="2800" b="1" spc="-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66"/>
                </a:solidFill>
                <a:latin typeface="Calibri"/>
                <a:cs typeface="Calibri"/>
              </a:rPr>
              <a:t>:</a:t>
            </a:r>
            <a:r>
              <a:rPr sz="2800" b="1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gravity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represented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05 </a:t>
            </a:r>
            <a:r>
              <a:rPr sz="2800" dirty="0">
                <a:latin typeface="Calibri"/>
                <a:cs typeface="Calibri"/>
              </a:rPr>
              <a:t>levels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following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31165" lvl="1" indent="-189865">
              <a:lnSpc>
                <a:spcPts val="2820"/>
              </a:lnSpc>
              <a:buChar char="-"/>
              <a:tabLst>
                <a:tab pos="431165" algn="l"/>
              </a:tabLst>
            </a:pPr>
            <a:r>
              <a:rPr sz="2800" dirty="0">
                <a:latin typeface="Calibri"/>
                <a:cs typeface="Calibri"/>
              </a:rPr>
              <a:t>NG1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Little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of harm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health</a:t>
            </a:r>
            <a:endParaRPr sz="2800">
              <a:latin typeface="Calibri"/>
              <a:cs typeface="Calibri"/>
            </a:endParaRPr>
          </a:p>
          <a:p>
            <a:pPr marL="431800" lvl="1" indent="-190500">
              <a:lnSpc>
                <a:spcPts val="3025"/>
              </a:lnSpc>
              <a:buChar char="-"/>
              <a:tabLst>
                <a:tab pos="431800" algn="l"/>
              </a:tabLst>
            </a:pPr>
            <a:r>
              <a:rPr sz="2800" dirty="0">
                <a:latin typeface="Calibri"/>
                <a:cs typeface="Calibri"/>
              </a:rPr>
              <a:t>NG2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Achievement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reversible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serious</a:t>
            </a:r>
            <a:endParaRPr sz="2800">
              <a:latin typeface="Calibri"/>
              <a:cs typeface="Calibri"/>
            </a:endParaRPr>
          </a:p>
          <a:p>
            <a:pPr marL="431800" lvl="1" indent="-190500">
              <a:lnSpc>
                <a:spcPts val="3025"/>
              </a:lnSpc>
              <a:buChar char="-"/>
              <a:tabLst>
                <a:tab pos="431800" algn="l"/>
              </a:tabLst>
            </a:pPr>
            <a:r>
              <a:rPr sz="2800" dirty="0">
                <a:latin typeface="Calibri"/>
                <a:cs typeface="Calibri"/>
              </a:rPr>
              <a:t>NG3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Achievement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irreversible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without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worsening</a:t>
            </a:r>
            <a:endParaRPr sz="2800">
              <a:latin typeface="Calibri"/>
              <a:cs typeface="Calibri"/>
            </a:endParaRPr>
          </a:p>
          <a:p>
            <a:pPr marL="431800" lvl="1" indent="-190500">
              <a:lnSpc>
                <a:spcPts val="3025"/>
              </a:lnSpc>
              <a:buChar char="-"/>
              <a:tabLst>
                <a:tab pos="431800" algn="l"/>
              </a:tabLst>
            </a:pPr>
            <a:r>
              <a:rPr sz="2800" dirty="0">
                <a:latin typeface="Calibri"/>
                <a:cs typeface="Calibri"/>
              </a:rPr>
              <a:t>NG4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Achievement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irreversible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deterioration</a:t>
            </a:r>
            <a:endParaRPr sz="2800">
              <a:latin typeface="Calibri"/>
              <a:cs typeface="Calibri"/>
            </a:endParaRPr>
          </a:p>
          <a:p>
            <a:pPr marL="431165" lvl="1" indent="-189865">
              <a:lnSpc>
                <a:spcPts val="3190"/>
              </a:lnSpc>
              <a:buChar char="-"/>
              <a:tabLst>
                <a:tab pos="431165" algn="l"/>
              </a:tabLst>
            </a:pPr>
            <a:r>
              <a:rPr sz="2800" dirty="0">
                <a:latin typeface="Calibri"/>
                <a:cs typeface="Calibri"/>
              </a:rPr>
              <a:t>NG5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Dead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0364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92D050"/>
                </a:solidFill>
              </a:rPr>
              <a:t>Definition</a:t>
            </a:r>
            <a:r>
              <a:rPr spc="-170" dirty="0">
                <a:solidFill>
                  <a:srgbClr val="92D050"/>
                </a:solidFill>
              </a:rPr>
              <a:t> </a:t>
            </a:r>
            <a:r>
              <a:rPr dirty="0">
                <a:solidFill>
                  <a:srgbClr val="92D050"/>
                </a:solidFill>
              </a:rPr>
              <a:t>of</a:t>
            </a:r>
            <a:r>
              <a:rPr spc="-155" dirty="0">
                <a:solidFill>
                  <a:srgbClr val="92D050"/>
                </a:solidFill>
              </a:rPr>
              <a:t> </a:t>
            </a:r>
            <a:r>
              <a:rPr spc="-30" dirty="0">
                <a:solidFill>
                  <a:srgbClr val="92D050"/>
                </a:solidFill>
              </a:rPr>
              <a:t>criteria</a:t>
            </a:r>
            <a:r>
              <a:rPr spc="-160" dirty="0">
                <a:solidFill>
                  <a:srgbClr val="92D050"/>
                </a:solidFill>
              </a:rPr>
              <a:t> </a:t>
            </a:r>
            <a:r>
              <a:rPr dirty="0">
                <a:solidFill>
                  <a:srgbClr val="92D050"/>
                </a:solidFill>
              </a:rPr>
              <a:t>of</a:t>
            </a:r>
            <a:r>
              <a:rPr spc="-140" dirty="0">
                <a:solidFill>
                  <a:srgbClr val="92D050"/>
                </a:solidFill>
              </a:rPr>
              <a:t> </a:t>
            </a:r>
            <a:r>
              <a:rPr spc="-25" dirty="0">
                <a:solidFill>
                  <a:srgbClr val="92D050"/>
                </a:solidFill>
              </a:rPr>
              <a:t>gravity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157" y="609676"/>
            <a:ext cx="6634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Definition</a:t>
            </a:r>
            <a:r>
              <a:rPr spc="-17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spc="-25" dirty="0"/>
              <a:t>level</a:t>
            </a:r>
            <a:r>
              <a:rPr spc="-165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spc="-10"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49626"/>
            <a:ext cx="10759440" cy="3350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13605">
              <a:lnSpc>
                <a:spcPct val="120000"/>
              </a:lnSpc>
              <a:spcBef>
                <a:spcPts val="95"/>
              </a:spcBef>
            </a:pP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Afterwards</a:t>
            </a:r>
            <a:r>
              <a:rPr sz="2800" b="1" spc="-6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:</a:t>
            </a:r>
            <a:r>
              <a:rPr sz="2800" b="1" spc="-80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FF"/>
                </a:solidFill>
                <a:latin typeface="Calibri"/>
                <a:cs typeface="Calibri"/>
              </a:rPr>
              <a:t>Determine</a:t>
            </a:r>
            <a:r>
              <a:rPr sz="2800" b="1" spc="-20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Level</a:t>
            </a:r>
            <a:r>
              <a:rPr sz="2800" b="1" spc="-4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900FF"/>
                </a:solidFill>
                <a:latin typeface="Calibri"/>
                <a:cs typeface="Calibri"/>
              </a:rPr>
              <a:t>of</a:t>
            </a:r>
            <a:r>
              <a:rPr sz="2800" b="1" spc="-60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FF"/>
                </a:solidFill>
                <a:latin typeface="Calibri"/>
                <a:cs typeface="Calibri"/>
              </a:rPr>
              <a:t>Risk</a:t>
            </a:r>
            <a:r>
              <a:rPr sz="2800" b="1" dirty="0">
                <a:latin typeface="Calibri"/>
                <a:cs typeface="Calibri"/>
              </a:rPr>
              <a:t>​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Level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Risk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latin typeface="Calibri"/>
                <a:cs typeface="Calibri"/>
              </a:rPr>
              <a:t>It 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combination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Exhibition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Gravity.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40"/>
              </a:spcBef>
              <a:tabLst>
                <a:tab pos="349250" algn="l"/>
                <a:tab pos="831215" algn="l"/>
                <a:tab pos="1975485" algn="l"/>
                <a:tab pos="3909695" algn="l"/>
                <a:tab pos="4439920" algn="l"/>
                <a:tab pos="5821045" algn="l"/>
                <a:tab pos="7272020" algn="l"/>
                <a:tab pos="7930515" algn="l"/>
                <a:tab pos="8706485" algn="l"/>
                <a:tab pos="9839325" algn="l"/>
                <a:tab pos="10377170" algn="l"/>
              </a:tabLst>
            </a:pPr>
            <a:r>
              <a:rPr sz="2800" spc="-25" dirty="0">
                <a:latin typeface="Calibri"/>
                <a:cs typeface="Calibri"/>
              </a:rPr>
              <a:t>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translated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priorities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 shares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(of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more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urgent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P1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at </a:t>
            </a:r>
            <a:r>
              <a:rPr sz="2800" b="1" dirty="0">
                <a:latin typeface="Calibri"/>
                <a:cs typeface="Calibri"/>
              </a:rPr>
              <a:t>least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urgent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P5).</a:t>
            </a:r>
            <a:endParaRPr sz="2800">
              <a:latin typeface="Calibri"/>
              <a:cs typeface="Calibri"/>
            </a:endParaRPr>
          </a:p>
          <a:p>
            <a:pPr marL="12700" marR="6350">
              <a:lnSpc>
                <a:spcPts val="3020"/>
              </a:lnSpc>
              <a:spcBef>
                <a:spcPts val="1019"/>
              </a:spcBef>
            </a:pPr>
            <a:r>
              <a:rPr sz="2800" dirty="0">
                <a:latin typeface="Calibri"/>
                <a:cs typeface="Calibri"/>
              </a:rPr>
              <a:t>He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emergency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treatment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situation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dangerous </a:t>
            </a:r>
            <a:r>
              <a:rPr sz="2800" dirty="0">
                <a:latin typeface="Calibri"/>
                <a:cs typeface="Calibri"/>
              </a:rPr>
              <a:t>as well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kind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answer.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8200" y="4593335"/>
            <a:ext cx="10193655" cy="1629410"/>
            <a:chOff x="838200" y="4593335"/>
            <a:chExt cx="10193655" cy="16294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593335"/>
              <a:ext cx="6147815" cy="16291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6015" y="4774691"/>
              <a:ext cx="4045425" cy="12000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921" y="373761"/>
            <a:ext cx="976185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94385" marR="5080" indent="-78232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THE</a:t>
            </a:r>
            <a:r>
              <a:rPr sz="4000" spc="-135" dirty="0"/>
              <a:t> </a:t>
            </a:r>
            <a:r>
              <a:rPr sz="4000" spc="-30" dirty="0"/>
              <a:t>model</a:t>
            </a:r>
            <a:r>
              <a:rPr sz="4000" spc="-145" dirty="0"/>
              <a:t> </a:t>
            </a:r>
            <a:r>
              <a:rPr sz="4000" dirty="0"/>
              <a:t>of</a:t>
            </a:r>
            <a:r>
              <a:rPr sz="4000" spc="-130" dirty="0"/>
              <a:t> </a:t>
            </a:r>
            <a:r>
              <a:rPr sz="4000" dirty="0"/>
              <a:t>there</a:t>
            </a:r>
            <a:r>
              <a:rPr sz="4000" spc="-125" dirty="0"/>
              <a:t> </a:t>
            </a:r>
            <a:r>
              <a:rPr sz="4000" spc="-35" dirty="0"/>
              <a:t>matrix</a:t>
            </a:r>
            <a:r>
              <a:rPr sz="4000" spc="-145" dirty="0"/>
              <a:t> </a:t>
            </a:r>
            <a:r>
              <a:rPr sz="4000" spc="-40" dirty="0"/>
              <a:t>devaluation</a:t>
            </a:r>
            <a:r>
              <a:rPr sz="4000" spc="-145" dirty="0"/>
              <a:t> </a:t>
            </a:r>
            <a:r>
              <a:rPr sz="4000" dirty="0"/>
              <a:t>of the</a:t>
            </a:r>
            <a:r>
              <a:rPr sz="4000" spc="-135" dirty="0"/>
              <a:t> </a:t>
            </a:r>
            <a:r>
              <a:rPr sz="4000" spc="-45" dirty="0"/>
              <a:t>occupational </a:t>
            </a:r>
            <a:r>
              <a:rPr sz="4000" spc="-10" dirty="0"/>
              <a:t>risks</a:t>
            </a:r>
            <a:r>
              <a:rPr sz="4000" spc="-155" dirty="0"/>
              <a:t> </a:t>
            </a:r>
            <a:r>
              <a:rPr sz="4000" spc="-50" dirty="0"/>
              <a:t>(Reference)</a:t>
            </a:r>
            <a:r>
              <a:rPr sz="4000" spc="-150" dirty="0"/>
              <a:t> </a:t>
            </a:r>
            <a:r>
              <a:rPr sz="4000" spc="-10" dirty="0"/>
              <a:t>SONATRACH)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94103"/>
            <a:ext cx="9611483" cy="48585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863" rIns="0" bIns="0" rtlCol="0">
            <a:spAutoFit/>
          </a:bodyPr>
          <a:lstStyle/>
          <a:p>
            <a:pPr marL="65024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Model</a:t>
            </a:r>
            <a:r>
              <a:rPr spc="-17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dirty="0"/>
              <a:t>plan</a:t>
            </a:r>
            <a:r>
              <a:rPr spc="-170" dirty="0"/>
              <a:t> </a:t>
            </a:r>
            <a:r>
              <a:rPr spc="-75" dirty="0"/>
              <a:t>of shares</a:t>
            </a:r>
            <a:r>
              <a:rPr spc="-15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25" dirty="0"/>
              <a:t>prevention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368552"/>
            <a:ext cx="10402824" cy="51130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570" rIns="0" bIns="0" rtlCol="0">
            <a:spAutoFit/>
          </a:bodyPr>
          <a:lstStyle/>
          <a:p>
            <a:pPr marL="261810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Example</a:t>
            </a:r>
            <a:r>
              <a:rPr spc="-190" dirty="0"/>
              <a:t> </a:t>
            </a:r>
            <a:r>
              <a:rPr spc="-65" dirty="0"/>
              <a:t>application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" y="1452372"/>
            <a:ext cx="9977628" cy="50383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374700" y="42672"/>
            <a:ext cx="10722610" cy="57664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500" dirty="0">
                <a:latin typeface="Calibri"/>
                <a:cs typeface="Calibri"/>
              </a:rPr>
              <a:t>We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have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does </a:t>
            </a:r>
            <a:r>
              <a:rPr sz="1500" spc="-20" dirty="0">
                <a:latin typeface="Calibri"/>
                <a:cs typeface="Calibri"/>
              </a:rPr>
              <a:t>the maintenance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operator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level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 unit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treatment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gas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natural.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given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information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following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b="1" dirty="0">
                <a:latin typeface="Calibri"/>
                <a:cs typeface="Calibri"/>
              </a:rPr>
              <a:t>What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East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your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job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work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am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operator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level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unit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treatment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gas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natural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b="1" dirty="0">
                <a:latin typeface="Calibri"/>
                <a:cs typeface="Calibri"/>
              </a:rPr>
              <a:t>What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are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risks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linked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has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your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stain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fall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height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;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nuisances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linked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noise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;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linked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products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chemicals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(there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solution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amine)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;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fire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;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linked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charge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physical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work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during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there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handling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valves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;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fall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single </a:t>
            </a:r>
            <a:r>
              <a:rPr sz="1500" dirty="0">
                <a:latin typeface="Calibri"/>
                <a:cs typeface="Calibri"/>
              </a:rPr>
              <a:t>level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(ground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slip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water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(oil)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;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related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work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job.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b="1" dirty="0">
                <a:latin typeface="Calibri"/>
                <a:cs typeface="Calibri"/>
              </a:rPr>
              <a:t>How much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hours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YOU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are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exhibits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has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these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risks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Each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exposure </a:t>
            </a:r>
            <a:r>
              <a:rPr sz="1500" dirty="0">
                <a:latin typeface="Calibri"/>
                <a:cs typeface="Calibri"/>
              </a:rPr>
              <a:t>time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but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general,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exposes me </a:t>
            </a:r>
            <a:r>
              <a:rPr sz="1500" dirty="0">
                <a:latin typeface="Calibri"/>
                <a:cs typeface="Calibri"/>
              </a:rPr>
              <a:t>each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hours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course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 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return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supervision.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b="1" spc="-25" dirty="0">
                <a:latin typeface="Calibri"/>
                <a:cs typeface="Calibri"/>
              </a:rPr>
              <a:t>Have </a:t>
            </a:r>
            <a:r>
              <a:rPr sz="1500" b="1" dirty="0">
                <a:latin typeface="Calibri"/>
                <a:cs typeface="Calibri"/>
              </a:rPr>
              <a:t>you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equipment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protection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(collectives)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and/or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individuals)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Yes,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have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equipment</a:t>
            </a:r>
            <a:r>
              <a:rPr sz="1500" spc="-10" dirty="0">
                <a:latin typeface="Calibri"/>
                <a:cs typeface="Calibri"/>
              </a:rPr>
              <a:t>​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protection.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b="1" spc="-25" dirty="0">
                <a:latin typeface="Calibri"/>
                <a:cs typeface="Calibri"/>
              </a:rPr>
              <a:t>Have </a:t>
            </a:r>
            <a:r>
              <a:rPr sz="1500" b="1" dirty="0">
                <a:latin typeface="Calibri"/>
                <a:cs typeface="Calibri"/>
              </a:rPr>
              <a:t>you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received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there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training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necessary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accomplish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this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stain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spc="-10" dirty="0">
                <a:latin typeface="Calibri"/>
                <a:cs typeface="Calibri"/>
              </a:rPr>
              <a:t>- </a:t>
            </a:r>
            <a:r>
              <a:rPr sz="1500" dirty="0">
                <a:latin typeface="Calibri"/>
                <a:cs typeface="Calibri"/>
              </a:rPr>
              <a:t>Yes,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trained.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b="1" dirty="0">
                <a:latin typeface="Calibri"/>
                <a:cs typeface="Calibri"/>
              </a:rPr>
              <a:t>What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East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your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pace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work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-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system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 the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quarters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(2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days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,2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nights,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4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days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rest).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40665" algn="l"/>
              </a:tabLst>
            </a:pPr>
            <a:r>
              <a:rPr sz="1500" b="1" dirty="0">
                <a:latin typeface="Calibri"/>
                <a:cs typeface="Calibri"/>
              </a:rPr>
              <a:t>We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have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taken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as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example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calculate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there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criticality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according to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there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matrix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: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risk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there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preparation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there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solution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amine.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67714" y="827405"/>
          <a:ext cx="9505948" cy="510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730"/>
                <a:gridCol w="5854700"/>
                <a:gridCol w="1588134"/>
                <a:gridCol w="1429384"/>
              </a:tblGrid>
              <a:tr h="4959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81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Criteria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DE1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72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DE2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There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duration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exhibition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78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people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exposed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5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There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the authorization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people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5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equipment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protection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​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EPC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spc="-5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aggravating factors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night,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terms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climatic,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lighting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...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54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0" dirty="0">
                          <a:latin typeface="Calibri"/>
                          <a:cs typeface="Calibri"/>
                        </a:rPr>
                        <a:t>+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Detection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risks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professionals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5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3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0" dirty="0">
                          <a:latin typeface="Cambria Math"/>
                          <a:cs typeface="Cambria Math"/>
                        </a:rPr>
                        <a:t>4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916939" y="1901698"/>
            <a:ext cx="9667240" cy="1378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exhibition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East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DE1</a:t>
            </a:r>
            <a:r>
              <a:rPr sz="2000" b="1" dirty="0">
                <a:latin typeface="Times New Roman"/>
                <a:cs typeface="Times New Roman"/>
              </a:rPr>
              <a:t>​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14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frequency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exhibition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East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FE1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since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solution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prepared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once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all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5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years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exhibition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FE*DE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932" y="3596513"/>
            <a:ext cx="1414780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sz="2000" b="1" spc="-10" dirty="0">
                <a:latin typeface="Times New Roman"/>
                <a:cs typeface="Times New Roman"/>
              </a:rPr>
              <a:t>FE1*DE1=F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7266" y="3573907"/>
            <a:ext cx="4613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5445" indent="-164274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655445" algn="l"/>
              </a:tabLst>
            </a:pPr>
            <a:r>
              <a:rPr sz="2000" b="1" dirty="0">
                <a:latin typeface="Times New Roman"/>
                <a:cs typeface="Times New Roman"/>
              </a:rPr>
              <a:t>(level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exhibition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weak)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4198442"/>
            <a:ext cx="7117080" cy="854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gravity,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doctor 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NG2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2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Level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NG*NE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2215" y="5346598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2879" y="5368925"/>
            <a:ext cx="1222375" cy="31115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30"/>
              </a:lnSpc>
            </a:pPr>
            <a:r>
              <a:rPr sz="2000" b="1" spc="-10" dirty="0">
                <a:latin typeface="Times New Roman"/>
                <a:cs typeface="Times New Roman"/>
              </a:rPr>
              <a:t>NG2*F=P4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2498" y="5346598"/>
            <a:ext cx="3175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(level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risk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dangerous)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3088"/>
            <a:ext cx="11993880" cy="59390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4857" y="-56896"/>
            <a:ext cx="7623809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84885" marR="5080" indent="-972819">
              <a:lnSpc>
                <a:spcPts val="4750"/>
              </a:lnSpc>
              <a:spcBef>
                <a:spcPts val="700"/>
              </a:spcBef>
            </a:pPr>
            <a:r>
              <a:rPr spc="-35" dirty="0"/>
              <a:t>Description</a:t>
            </a:r>
            <a:r>
              <a:rPr spc="-175" dirty="0"/>
              <a:t> </a:t>
            </a:r>
            <a:r>
              <a:rPr dirty="0"/>
              <a:t>of the</a:t>
            </a:r>
            <a:r>
              <a:rPr spc="-155" dirty="0"/>
              <a:t> </a:t>
            </a:r>
            <a:r>
              <a:rPr spc="-20" dirty="0"/>
              <a:t>units</a:t>
            </a:r>
            <a:r>
              <a:rPr spc="-155" dirty="0"/>
              <a:t> </a:t>
            </a:r>
            <a:r>
              <a:rPr dirty="0"/>
              <a:t>of</a:t>
            </a:r>
            <a:r>
              <a:rPr spc="-145" dirty="0"/>
              <a:t> </a:t>
            </a:r>
            <a:r>
              <a:rPr spc="-60" dirty="0"/>
              <a:t>work</a:t>
            </a:r>
            <a:r>
              <a:rPr spc="-155" dirty="0"/>
              <a:t> </a:t>
            </a:r>
            <a:r>
              <a:rPr spc="-25" dirty="0"/>
              <a:t>and </a:t>
            </a:r>
            <a:r>
              <a:rPr spc="-45" dirty="0"/>
              <a:t>census</a:t>
            </a:r>
            <a:r>
              <a:rPr spc="-160" dirty="0"/>
              <a:t> </a:t>
            </a:r>
            <a:r>
              <a:rPr dirty="0"/>
              <a:t>of the</a:t>
            </a:r>
            <a:r>
              <a:rPr spc="-160" dirty="0"/>
              <a:t> </a:t>
            </a:r>
            <a:r>
              <a:rPr spc="-10" dirty="0"/>
              <a:t>dangers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289" y="1246123"/>
            <a:ext cx="11475720" cy="512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sz="2400" spc="-30" dirty="0">
                <a:latin typeface="Calibri"/>
                <a:cs typeface="Calibri"/>
              </a:rPr>
              <a:t>The objective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stage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East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collect,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unit</a:t>
            </a:r>
            <a:r>
              <a:rPr sz="24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work</a:t>
            </a:r>
            <a:r>
              <a:rPr sz="24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(has</a:t>
            </a:r>
            <a:r>
              <a:rPr sz="24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title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014"/>
              </a:lnSpc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For example,</a:t>
            </a:r>
            <a:r>
              <a:rPr sz="2400" spc="2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some</a:t>
            </a:r>
            <a:r>
              <a:rPr sz="2400" spc="2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dangers</a:t>
            </a:r>
            <a:r>
              <a:rPr sz="2400" spc="2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2400" spc="2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nuisances</a:t>
            </a:r>
            <a:r>
              <a:rPr sz="2400" spc="2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(noise,</a:t>
            </a:r>
            <a:r>
              <a:rPr sz="2400" spc="2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vapors,…)</a:t>
            </a:r>
            <a:r>
              <a:rPr sz="2400" spc="2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exceed</a:t>
            </a:r>
            <a:r>
              <a:rPr sz="2400" spc="2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spc="2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perimeter</a:t>
            </a:r>
            <a:r>
              <a:rPr sz="2400" spc="2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2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"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014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job</a:t>
            </a:r>
            <a:r>
              <a:rPr sz="2400" spc="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work</a:t>
            </a:r>
            <a:r>
              <a:rPr sz="2400" spc="2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»</a:t>
            </a:r>
            <a:r>
              <a:rPr sz="2400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2400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can</a:t>
            </a:r>
            <a:r>
              <a:rPr sz="2400" spc="2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concern</a:t>
            </a:r>
            <a:r>
              <a:rPr sz="2400" spc="2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other</a:t>
            </a:r>
            <a:r>
              <a:rPr sz="2400" spc="2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employees</a:t>
            </a:r>
            <a:r>
              <a:rPr sz="2400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relatives</a:t>
            </a:r>
            <a:r>
              <a:rPr sz="2400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this one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2400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2400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This</a:t>
            </a:r>
            <a:r>
              <a:rPr sz="2400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case,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014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 unit</a:t>
            </a:r>
            <a:r>
              <a:rPr sz="2400" spc="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2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work</a:t>
            </a:r>
            <a:r>
              <a:rPr sz="2400" spc="2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could</a:t>
            </a:r>
            <a:r>
              <a:rPr sz="2400" spc="25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2400" spc="25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there</a:t>
            </a:r>
            <a:r>
              <a:rPr sz="2400" spc="2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totality</a:t>
            </a:r>
            <a:r>
              <a:rPr sz="2400" spc="25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2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 workshop</a:t>
            </a:r>
            <a:r>
              <a:rPr sz="2400" spc="2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2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production</a:t>
            </a:r>
            <a:r>
              <a:rPr sz="2400" spc="2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considered)</a:t>
            </a:r>
            <a:r>
              <a:rPr sz="2400" spc="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defined,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 marR="889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situation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work.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DO,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four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phases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conducted simultaneously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83210" indent="-273050">
              <a:lnSpc>
                <a:spcPct val="100000"/>
              </a:lnSpc>
              <a:spcBef>
                <a:spcPts val="135"/>
              </a:spcBef>
              <a:buClr>
                <a:srgbClr val="00AFEF"/>
              </a:buClr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census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posts</a:t>
            </a:r>
            <a:endParaRPr sz="2400">
              <a:latin typeface="Calibri"/>
              <a:cs typeface="Calibri"/>
            </a:endParaRPr>
          </a:p>
          <a:p>
            <a:pPr marL="241300" marR="7620" indent="-231140">
              <a:lnSpc>
                <a:spcPct val="70000"/>
              </a:lnSpc>
              <a:spcBef>
                <a:spcPts val="1005"/>
              </a:spcBef>
              <a:buClr>
                <a:srgbClr val="00AFEF"/>
              </a:buClr>
              <a:buSzPct val="95833"/>
              <a:buFont typeface="Wingdings"/>
              <a:buChar char=""/>
              <a:tabLst>
                <a:tab pos="241300" algn="l"/>
                <a:tab pos="283210" algn="l"/>
                <a:tab pos="715010" algn="l"/>
                <a:tab pos="1701164" algn="l"/>
                <a:tab pos="2283460" algn="l"/>
                <a:tab pos="4014470" algn="l"/>
                <a:tab pos="5359400" algn="l"/>
                <a:tab pos="5895340" algn="l"/>
                <a:tab pos="7379970" algn="l"/>
                <a:tab pos="7851140" algn="l"/>
                <a:tab pos="8689340" algn="l"/>
                <a:tab pos="10018395" algn="l"/>
                <a:tab pos="11148060" algn="l"/>
              </a:tabLst>
            </a:pPr>
            <a:r>
              <a:rPr sz="2400" spc="-2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collection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 whole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job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(schedules,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staff,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authorizations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necessary…)</a:t>
            </a:r>
            <a:endParaRPr sz="2400">
              <a:latin typeface="Calibri"/>
              <a:cs typeface="Calibri"/>
            </a:endParaRPr>
          </a:p>
          <a:p>
            <a:pPr marL="283210" indent="-273050">
              <a:lnSpc>
                <a:spcPct val="100000"/>
              </a:lnSpc>
              <a:spcBef>
                <a:spcPts val="135"/>
              </a:spcBef>
              <a:buClr>
                <a:srgbClr val="00AFEF"/>
              </a:buClr>
              <a:buSzPct val="95833"/>
              <a:buFont typeface="Wingdings"/>
              <a:buChar char=""/>
              <a:tabLst>
                <a:tab pos="28321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census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job</a:t>
            </a:r>
            <a:endParaRPr sz="2400">
              <a:latin typeface="Calibri"/>
              <a:cs typeface="Calibri"/>
            </a:endParaRPr>
          </a:p>
          <a:p>
            <a:pPr marL="241300" marR="5715" indent="-231140">
              <a:lnSpc>
                <a:spcPct val="70000"/>
              </a:lnSpc>
              <a:spcBef>
                <a:spcPts val="994"/>
              </a:spcBef>
              <a:buClr>
                <a:srgbClr val="00AFEF"/>
              </a:buClr>
              <a:buSzPct val="95833"/>
              <a:buFont typeface="Wingdings"/>
              <a:buChar char=""/>
              <a:tabLst>
                <a:tab pos="241300" algn="l"/>
                <a:tab pos="28321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census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artwork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(tools,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products, </a:t>
            </a:r>
            <a:r>
              <a:rPr sz="2400" dirty="0">
                <a:latin typeface="Calibri"/>
                <a:cs typeface="Calibri"/>
              </a:rPr>
              <a:t>equipment)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Thus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features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job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45"/>
              </a:spcBef>
            </a:pPr>
            <a:r>
              <a:rPr sz="2400" dirty="0">
                <a:latin typeface="Calibri"/>
                <a:cs typeface="Calibri"/>
              </a:rPr>
              <a:t>It is appropriate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 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rely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story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the company </a:t>
            </a:r>
            <a:r>
              <a:rPr sz="2400" dirty="0">
                <a:latin typeface="Calibri"/>
                <a:cs typeface="Calibri"/>
              </a:rPr>
              <a:t>in terms 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security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census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5"/>
              </a:spcBef>
              <a:buClr>
                <a:srgbClr val="6F2F9F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accidents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registers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infirmary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30"/>
              </a:spcBef>
              <a:buClr>
                <a:srgbClr val="6F2F9F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reports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verification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(compliance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machines…)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289" y="6360058"/>
            <a:ext cx="828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inspection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95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5795" y="5337047"/>
            <a:ext cx="1520952" cy="1520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153" y="-36194"/>
            <a:ext cx="1102360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08195" marR="5080" indent="-4596130">
              <a:lnSpc>
                <a:spcPts val="4750"/>
              </a:lnSpc>
              <a:spcBef>
                <a:spcPts val="700"/>
              </a:spcBef>
            </a:pPr>
            <a:r>
              <a:rPr spc="-40" dirty="0"/>
              <a:t>Approach</a:t>
            </a:r>
            <a:r>
              <a:rPr spc="-165" dirty="0"/>
              <a:t> </a:t>
            </a:r>
            <a:r>
              <a:rPr spc="-40" dirty="0"/>
              <a:t>devaluation</a:t>
            </a:r>
            <a:r>
              <a:rPr spc="-185" dirty="0"/>
              <a:t> </a:t>
            </a:r>
            <a:r>
              <a:rPr dirty="0"/>
              <a:t>of the</a:t>
            </a:r>
            <a:r>
              <a:rPr spc="-140" dirty="0"/>
              <a:t> </a:t>
            </a:r>
            <a:r>
              <a:rPr spc="-20" dirty="0"/>
              <a:t>risks</a:t>
            </a:r>
            <a:r>
              <a:rPr spc="-200" dirty="0"/>
              <a:t> </a:t>
            </a:r>
            <a:r>
              <a:rPr spc="-40" dirty="0"/>
              <a:t>professionals </a:t>
            </a:r>
            <a:r>
              <a:rPr spc="-10" dirty="0"/>
              <a:t>(stages)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76266"/>
            <a:ext cx="10360025" cy="5291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37820" indent="-325120" algn="just">
              <a:lnSpc>
                <a:spcPct val="100000"/>
              </a:lnSpc>
              <a:spcBef>
                <a:spcPts val="475"/>
              </a:spcBef>
              <a:buAutoNum type="arabicPeriod" startAt="2"/>
              <a:tabLst>
                <a:tab pos="337820" algn="l"/>
              </a:tabLst>
            </a:pP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Identify</a:t>
            </a:r>
            <a:r>
              <a:rPr sz="2600" spc="-7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THE</a:t>
            </a:r>
            <a:r>
              <a:rPr sz="2600" spc="-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risks</a:t>
            </a:r>
            <a:r>
              <a:rPr sz="2600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0066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ts val="2500"/>
              </a:lnSpc>
              <a:spcBef>
                <a:spcPts val="975"/>
              </a:spcBef>
            </a:pPr>
            <a:r>
              <a:rPr sz="2600" dirty="0">
                <a:latin typeface="Calibri"/>
                <a:cs typeface="Calibri"/>
              </a:rPr>
              <a:t>He</a:t>
            </a:r>
            <a:r>
              <a:rPr sz="2600" spc="4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is</a:t>
            </a:r>
            <a:r>
              <a:rPr sz="2600" spc="48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47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spot</a:t>
            </a:r>
            <a:r>
              <a:rPr sz="2600" spc="4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48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dangers</a:t>
            </a:r>
            <a:r>
              <a:rPr sz="2600" spc="4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48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47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se</a:t>
            </a:r>
            <a:r>
              <a:rPr sz="2600" spc="4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pronounce</a:t>
            </a:r>
            <a:r>
              <a:rPr sz="2600" spc="4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r>
              <a:rPr sz="2600" spc="48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 exhibition</a:t>
            </a:r>
            <a:r>
              <a:rPr sz="2600" spc="4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4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these </a:t>
            </a:r>
            <a:r>
              <a:rPr sz="2600" dirty="0">
                <a:latin typeface="Calibri"/>
                <a:cs typeface="Calibri"/>
              </a:rPr>
              <a:t>dangers.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East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necessary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reason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East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</a:t>
            </a:r>
            <a:r>
              <a:rPr sz="2600" spc="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East</a:t>
            </a:r>
            <a:r>
              <a:rPr sz="2600" spc="15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do.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95"/>
              </a:spcBef>
            </a:pPr>
            <a:r>
              <a:rPr sz="2600" spc="-20" dirty="0">
                <a:latin typeface="Calibri"/>
                <a:cs typeface="Calibri"/>
              </a:rPr>
              <a:t>Identification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risks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knowledge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scientists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techniques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37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awareness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realization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potential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Shame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experiences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know </a:t>
            </a:r>
            <a:r>
              <a:rPr sz="2600" dirty="0">
                <a:latin typeface="Calibri"/>
                <a:cs typeface="Calibri"/>
              </a:rPr>
              <a:t>-how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operators</a:t>
            </a:r>
            <a:endParaRPr sz="2600">
              <a:latin typeface="Calibri"/>
              <a:cs typeface="Calibri"/>
            </a:endParaRPr>
          </a:p>
          <a:p>
            <a:pPr marL="271145" lvl="1" indent="-261620"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145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observations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dangers.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500"/>
              </a:lnSpc>
              <a:spcBef>
                <a:spcPts val="969"/>
              </a:spcBef>
            </a:pPr>
            <a:r>
              <a:rPr sz="2600" dirty="0">
                <a:latin typeface="Calibri"/>
                <a:cs typeface="Calibri"/>
              </a:rPr>
              <a:t>This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identification</a:t>
            </a:r>
            <a:r>
              <a:rPr sz="2600" spc="14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need</a:t>
            </a:r>
            <a:r>
              <a:rPr sz="2600" spc="1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rely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1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SKILLS</a:t>
            </a:r>
            <a:r>
              <a:rPr sz="2600" spc="1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internal</a:t>
            </a:r>
            <a:r>
              <a:rPr sz="2600" spc="1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and, </a:t>
            </a:r>
            <a:r>
              <a:rPr sz="2600" dirty="0">
                <a:latin typeface="Calibri"/>
                <a:cs typeface="Calibri"/>
              </a:rPr>
              <a:t>if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necessary,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SKILLS</a:t>
            </a:r>
            <a:r>
              <a:rPr sz="26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external 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2700" marR="6350">
              <a:lnSpc>
                <a:spcPts val="2500"/>
              </a:lnSpc>
              <a:spcBef>
                <a:spcPts val="1000"/>
              </a:spcBef>
              <a:tabLst>
                <a:tab pos="582295" algn="l"/>
                <a:tab pos="2070100" algn="l"/>
                <a:tab pos="3123565" algn="l"/>
                <a:tab pos="3681095" algn="l"/>
                <a:tab pos="5220970" algn="l"/>
                <a:tab pos="6427470" algn="l"/>
                <a:tab pos="7031355" algn="l"/>
                <a:tab pos="8390890" algn="l"/>
                <a:tab pos="9251950" algn="l"/>
              </a:tabLst>
            </a:pPr>
            <a:r>
              <a:rPr sz="2600" spc="-2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methods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based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the approach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security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systems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(APR,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00FF"/>
                </a:solidFill>
                <a:latin typeface="Calibri"/>
                <a:cs typeface="Calibri"/>
              </a:rPr>
              <a:t>FMEA,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AddD</a:t>
            </a:r>
            <a:r>
              <a:rPr sz="26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AdE…)</a:t>
            </a:r>
            <a:r>
              <a:rPr sz="26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effective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during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stage.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0000FF"/>
                </a:solidFill>
                <a:latin typeface="Calibri"/>
                <a:cs typeface="Calibri"/>
              </a:rPr>
              <a:t>The analysis</a:t>
            </a:r>
            <a:r>
              <a:rPr sz="26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r>
              <a:rPr sz="26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accidents</a:t>
            </a:r>
            <a:r>
              <a:rPr sz="26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2600" spc="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00FF"/>
                </a:solidFill>
                <a:latin typeface="Calibri"/>
                <a:cs typeface="Calibri"/>
              </a:rPr>
              <a:t>of the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262217"/>
            <a:ext cx="68306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incidents</a:t>
            </a:r>
            <a:r>
              <a:rPr sz="26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East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Also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useful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identify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risks.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96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0052" y="2307335"/>
            <a:ext cx="1793748" cy="2557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308228"/>
            <a:ext cx="110229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Approach</a:t>
            </a:r>
            <a:r>
              <a:rPr spc="-185" dirty="0"/>
              <a:t> </a:t>
            </a:r>
            <a:r>
              <a:rPr spc="-45" dirty="0"/>
              <a:t>devaluation</a:t>
            </a:r>
            <a:r>
              <a:rPr spc="-204" dirty="0"/>
              <a:t> </a:t>
            </a:r>
            <a:r>
              <a:rPr dirty="0"/>
              <a:t>of the</a:t>
            </a:r>
            <a:r>
              <a:rPr spc="-170" dirty="0"/>
              <a:t> </a:t>
            </a:r>
            <a:r>
              <a:rPr spc="-10" dirty="0"/>
              <a:t>risks</a:t>
            </a:r>
            <a:r>
              <a:rPr spc="-170" dirty="0"/>
              <a:t> </a:t>
            </a:r>
            <a:r>
              <a:rPr spc="-30" dirty="0"/>
              <a:t>professionals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5171" y="911427"/>
            <a:ext cx="18307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33CC33"/>
                </a:solidFill>
                <a:latin typeface="Calibri Light"/>
                <a:cs typeface="Calibri Light"/>
              </a:rPr>
              <a:t>(steps)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383" y="1308938"/>
            <a:ext cx="3167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66"/>
                </a:solidFill>
                <a:latin typeface="Calibri"/>
                <a:cs typeface="Calibri"/>
              </a:rPr>
              <a:t>3.</a:t>
            </a:r>
            <a:r>
              <a:rPr sz="2800" spc="-4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66"/>
                </a:solidFill>
                <a:latin typeface="Calibri"/>
                <a:cs typeface="Calibri"/>
              </a:rPr>
              <a:t>To classify</a:t>
            </a:r>
            <a:r>
              <a:rPr sz="2800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66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66"/>
                </a:solidFill>
                <a:latin typeface="Calibri"/>
                <a:cs typeface="Calibri"/>
              </a:rPr>
              <a:t>risks</a:t>
            </a:r>
            <a:r>
              <a:rPr sz="2800" spc="-2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0066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0383" y="1821561"/>
            <a:ext cx="10358755" cy="37776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80"/>
              </a:spcBef>
            </a:pPr>
            <a:r>
              <a:rPr sz="2800" spc="-20" dirty="0">
                <a:latin typeface="Calibri"/>
                <a:cs typeface="Calibri"/>
              </a:rPr>
              <a:t>The stage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ranking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the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risks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East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essential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8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the EvRP.</a:t>
            </a:r>
            <a:r>
              <a:rPr sz="2800" spc="29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28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ranking</a:t>
            </a:r>
            <a:r>
              <a:rPr sz="2800" spc="29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East</a:t>
            </a:r>
            <a:r>
              <a:rPr sz="2800" spc="29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28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operation</a:t>
            </a:r>
            <a:r>
              <a:rPr sz="2800" spc="28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Who</a:t>
            </a:r>
            <a:r>
              <a:rPr sz="2800" spc="29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29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to have</a:t>
            </a:r>
            <a:r>
              <a:rPr sz="2800" spc="280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characteristics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following:</a:t>
            </a:r>
            <a:endParaRPr sz="2800">
              <a:latin typeface="Calibri"/>
              <a:cs typeface="Calibri"/>
            </a:endParaRPr>
          </a:p>
          <a:p>
            <a:pPr marL="241300" marR="5715" indent="-233045" algn="just">
              <a:lnSpc>
                <a:spcPts val="3020"/>
              </a:lnSpc>
              <a:spcBef>
                <a:spcPts val="101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41300" algn="l"/>
                <a:tab pos="290830" algn="l"/>
              </a:tabLst>
            </a:pPr>
            <a:r>
              <a:rPr sz="2800" dirty="0">
                <a:latin typeface="Calibri"/>
                <a:cs typeface="Calibri"/>
              </a:rPr>
              <a:t>Ranking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"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subjective</a:t>
            </a:r>
            <a:r>
              <a:rPr sz="2800" spc="1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"(do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the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individuals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leave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idea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dirty="0">
                <a:latin typeface="Calibri"/>
                <a:cs typeface="Calibri"/>
              </a:rPr>
              <a:t>he</a:t>
            </a:r>
            <a:r>
              <a:rPr sz="2800" spc="229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make</a:t>
            </a:r>
            <a:r>
              <a:rPr sz="2800" spc="2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29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risk</a:t>
            </a:r>
            <a:r>
              <a:rPr sz="2800" spc="24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2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2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fondant</a:t>
            </a:r>
            <a:r>
              <a:rPr sz="2800" spc="24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2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2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experience</a:t>
            </a:r>
            <a:r>
              <a:rPr sz="2800" spc="2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23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their </a:t>
            </a:r>
            <a:r>
              <a:rPr sz="2800" dirty="0">
                <a:latin typeface="Calibri"/>
                <a:cs typeface="Calibri"/>
              </a:rPr>
              <a:t>knowledge)</a:t>
            </a:r>
            <a:r>
              <a:rPr sz="2800" spc="6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7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"</a:t>
            </a:r>
            <a:r>
              <a:rPr sz="2800" spc="60" dirty="0">
                <a:latin typeface="Calibri"/>
                <a:cs typeface="Calibri"/>
              </a:rPr>
              <a:t> 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objective</a:t>
            </a:r>
            <a:r>
              <a:rPr sz="2800" spc="7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»</a:t>
            </a:r>
            <a:r>
              <a:rPr sz="2800" spc="6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(has</a:t>
            </a:r>
            <a:r>
              <a:rPr sz="2800" spc="7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leave</a:t>
            </a:r>
            <a:r>
              <a:rPr sz="2800" spc="6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6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7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statistics, surveys…)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15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41300" algn="l"/>
                <a:tab pos="372110" algn="l"/>
              </a:tabLst>
            </a:pPr>
            <a:r>
              <a:rPr sz="2800" dirty="0">
                <a:latin typeface="Calibri"/>
                <a:cs typeface="Calibri"/>
              </a:rPr>
              <a:t>ranking</a:t>
            </a:r>
            <a:r>
              <a:rPr sz="2800" spc="26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"</a:t>
            </a:r>
            <a:r>
              <a:rPr sz="2800" spc="270" dirty="0">
                <a:latin typeface="Calibri"/>
                <a:cs typeface="Calibri"/>
              </a:rPr>
              <a:t> 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qualitative</a:t>
            </a:r>
            <a:r>
              <a:rPr sz="2800" spc="265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»</a:t>
            </a:r>
            <a:r>
              <a:rPr sz="2800" spc="26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(establishment</a:t>
            </a:r>
            <a:r>
              <a:rPr sz="2800" spc="27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of a</a:t>
            </a:r>
            <a:r>
              <a:rPr sz="2800" spc="27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system</a:t>
            </a:r>
            <a:r>
              <a:rPr sz="2800" spc="270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(of a comparative order)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"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quantitative</a:t>
            </a: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»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(calculation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probabilities)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4744" y="5692140"/>
            <a:ext cx="5835396" cy="9768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146" y="353009"/>
            <a:ext cx="11026140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07560" marR="5080" indent="-4595495">
              <a:lnSpc>
                <a:spcPts val="4760"/>
              </a:lnSpc>
              <a:spcBef>
                <a:spcPts val="695"/>
              </a:spcBef>
            </a:pPr>
            <a:r>
              <a:rPr spc="-40" dirty="0"/>
              <a:t>Approach</a:t>
            </a:r>
            <a:r>
              <a:rPr spc="-204" dirty="0"/>
              <a:t> </a:t>
            </a:r>
            <a:r>
              <a:rPr spc="-45" dirty="0"/>
              <a:t>devaluation</a:t>
            </a:r>
            <a:r>
              <a:rPr spc="-204" dirty="0"/>
              <a:t> </a:t>
            </a:r>
            <a:r>
              <a:rPr dirty="0"/>
              <a:t>of the</a:t>
            </a:r>
            <a:r>
              <a:rPr spc="-180" dirty="0"/>
              <a:t> </a:t>
            </a:r>
            <a:r>
              <a:rPr spc="-10" dirty="0"/>
              <a:t>risks</a:t>
            </a:r>
            <a:r>
              <a:rPr spc="-180" dirty="0"/>
              <a:t> </a:t>
            </a:r>
            <a:r>
              <a:rPr spc="-35" dirty="0"/>
              <a:t>professionals </a:t>
            </a:r>
            <a:r>
              <a:rPr spc="-10" dirty="0"/>
              <a:t>(stages)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427"/>
            <a:ext cx="10360025" cy="40849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37820" indent="-325120" algn="just">
              <a:lnSpc>
                <a:spcPct val="100000"/>
              </a:lnSpc>
              <a:spcBef>
                <a:spcPts val="470"/>
              </a:spcBef>
              <a:buAutoNum type="arabicPeriod" startAt="4"/>
              <a:tabLst>
                <a:tab pos="337820" algn="l"/>
              </a:tabLst>
            </a:pP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To propose</a:t>
            </a:r>
            <a:r>
              <a:rPr sz="2600" spc="-5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of the</a:t>
            </a:r>
            <a:r>
              <a:rPr sz="2600" spc="-5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shares</a:t>
            </a:r>
            <a:r>
              <a:rPr sz="2600" spc="-4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of</a:t>
            </a:r>
            <a:r>
              <a:rPr sz="2600" spc="-5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66"/>
                </a:solidFill>
                <a:latin typeface="Calibri"/>
                <a:cs typeface="Calibri"/>
              </a:rPr>
              <a:t>prevention</a:t>
            </a:r>
            <a:r>
              <a:rPr sz="2600" spc="-6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0066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994"/>
              </a:spcBef>
            </a:pPr>
            <a:r>
              <a:rPr sz="2600" dirty="0">
                <a:latin typeface="Calibri"/>
                <a:cs typeface="Calibri"/>
              </a:rPr>
              <a:t>Supported</a:t>
            </a:r>
            <a:r>
              <a:rPr sz="2600" spc="3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3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analysis</a:t>
            </a:r>
            <a:r>
              <a:rPr sz="2600" spc="3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3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identification</a:t>
            </a:r>
            <a:r>
              <a:rPr sz="2600" spc="3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3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3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ranking</a:t>
            </a:r>
            <a:r>
              <a:rPr sz="2600" spc="3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3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risks,</a:t>
            </a:r>
            <a:r>
              <a:rPr sz="2600" spc="3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then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notice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1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instances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representative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employees,</a:t>
            </a:r>
            <a:r>
              <a:rPr sz="2600" spc="19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1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shares</a:t>
            </a:r>
            <a:r>
              <a:rPr sz="2600" spc="1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decided</a:t>
            </a:r>
            <a:r>
              <a:rPr sz="2600" spc="1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-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204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will be</a:t>
            </a:r>
            <a:r>
              <a:rPr sz="2600" spc="21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21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22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responsibility</a:t>
            </a:r>
            <a:r>
              <a:rPr sz="2600" spc="21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22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chief</a:t>
            </a:r>
            <a:r>
              <a:rPr sz="2600" spc="21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company-</a:t>
            </a:r>
            <a:r>
              <a:rPr sz="2600" spc="215" dirty="0"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will contribute</a:t>
            </a:r>
            <a:r>
              <a:rPr sz="2600" spc="22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600" spc="-50" dirty="0">
                <a:solidFill>
                  <a:srgbClr val="0000FF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power</a:t>
            </a:r>
            <a:r>
              <a:rPr sz="26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6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plan</a:t>
            </a:r>
            <a:r>
              <a:rPr sz="26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annual</a:t>
            </a:r>
            <a:r>
              <a:rPr sz="26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6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</a:rPr>
              <a:t>prevention.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results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EvRP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gathered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case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recall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271145" lvl="1" indent="-261620">
              <a:lnSpc>
                <a:spcPct val="100000"/>
              </a:lnSpc>
              <a:spcBef>
                <a:spcPts val="37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145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frame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 evaluation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method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analysis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risks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chosen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Thus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tools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artwork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method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ranking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chosen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37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list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risks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identified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evaluated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0100" y="4968239"/>
            <a:ext cx="2216343" cy="18897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353009"/>
            <a:ext cx="11024235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344035" marR="5080" indent="-4331970">
              <a:lnSpc>
                <a:spcPts val="4760"/>
              </a:lnSpc>
              <a:spcBef>
                <a:spcPts val="695"/>
              </a:spcBef>
            </a:pPr>
            <a:r>
              <a:rPr spc="-40" dirty="0"/>
              <a:t>Approach</a:t>
            </a:r>
            <a:r>
              <a:rPr spc="-180" dirty="0"/>
              <a:t> </a:t>
            </a:r>
            <a:r>
              <a:rPr spc="-50" dirty="0"/>
              <a:t>devaluation</a:t>
            </a:r>
            <a:r>
              <a:rPr spc="-200" dirty="0"/>
              <a:t> </a:t>
            </a:r>
            <a:r>
              <a:rPr dirty="0"/>
              <a:t>of the</a:t>
            </a:r>
            <a:r>
              <a:rPr spc="-160" dirty="0"/>
              <a:t> </a:t>
            </a:r>
            <a:r>
              <a:rPr spc="-10" dirty="0"/>
              <a:t>risks</a:t>
            </a:r>
            <a:r>
              <a:rPr spc="-165" dirty="0"/>
              <a:t> </a:t>
            </a:r>
            <a:r>
              <a:rPr spc="-35" dirty="0"/>
              <a:t>professionals </a:t>
            </a:r>
            <a:r>
              <a:rPr spc="-10" dirty="0"/>
              <a:t>(principles)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</a:tabLst>
            </a:pPr>
            <a:r>
              <a:rPr b="1" spc="-10" dirty="0">
                <a:solidFill>
                  <a:srgbClr val="6F2F9F"/>
                </a:solidFill>
                <a:latin typeface="Calibri"/>
                <a:cs typeface="Calibri"/>
              </a:rPr>
              <a:t>Commitment</a:t>
            </a:r>
            <a:r>
              <a:rPr b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b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6F2F9F"/>
                </a:solidFill>
                <a:latin typeface="Calibri"/>
                <a:cs typeface="Calibri"/>
              </a:rPr>
              <a:t>the employer</a:t>
            </a:r>
          </a:p>
          <a:p>
            <a:pPr>
              <a:lnSpc>
                <a:spcPct val="100000"/>
              </a:lnSpc>
              <a:spcBef>
                <a:spcPts val="994"/>
              </a:spcBef>
              <a:buClr>
                <a:srgbClr val="6F2F9F"/>
              </a:buClr>
              <a:buFont typeface="Calibri"/>
              <a:buAutoNum type="arabicPeriod"/>
            </a:pPr>
            <a:endParaRPr b="1" spc="-10" dirty="0">
              <a:solidFill>
                <a:srgbClr val="6F2F9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70100"/>
              </a:lnSpc>
              <a:tabLst>
                <a:tab pos="1768475" algn="l"/>
                <a:tab pos="2304415" algn="l"/>
                <a:tab pos="3056255" algn="l"/>
                <a:tab pos="4446270" algn="l"/>
                <a:tab pos="4868545" algn="l"/>
                <a:tab pos="6099810" algn="l"/>
                <a:tab pos="6574155" algn="l"/>
                <a:tab pos="7701915" algn="l"/>
                <a:tab pos="8348345" algn="l"/>
                <a:tab pos="9879965" algn="l"/>
              </a:tabLst>
            </a:pPr>
            <a:r>
              <a:rPr spc="-10" dirty="0"/>
              <a:t>The employer</a:t>
            </a:r>
            <a:r>
              <a:rPr dirty="0"/>
              <a:t> </a:t>
            </a:r>
            <a:r>
              <a:rPr spc="-25" dirty="0"/>
              <a:t>East</a:t>
            </a:r>
            <a:r>
              <a:rPr dirty="0"/>
              <a:t> </a:t>
            </a:r>
            <a:r>
              <a:rPr spc="-20" dirty="0"/>
              <a:t>tenuous</a:t>
            </a:r>
            <a:r>
              <a:rPr dirty="0"/>
              <a:t> </a:t>
            </a:r>
            <a:r>
              <a:rPr spc="-10" dirty="0"/>
              <a:t>to display</a:t>
            </a:r>
            <a:r>
              <a:rPr dirty="0"/>
              <a:t> </a:t>
            </a:r>
            <a:r>
              <a:rPr spc="-25" dirty="0">
                <a:solidFill>
                  <a:srgbClr val="0000FF"/>
                </a:solidFill>
              </a:rPr>
              <a:t>its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will </a:t>
            </a:r>
            <a:r>
              <a:rPr spc="-10" dirty="0"/>
              <a:t>,</a:t>
            </a:r>
            <a:r>
              <a:rPr dirty="0"/>
              <a:t> </a:t>
            </a:r>
            <a:r>
              <a:rPr spc="-25" dirty="0"/>
              <a:t>of</a:t>
            </a:r>
            <a:r>
              <a:rPr dirty="0"/>
              <a:t> </a:t>
            </a:r>
            <a:r>
              <a:rPr spc="-10" dirty="0"/>
              <a:t>realize</a:t>
            </a:r>
            <a:r>
              <a:rPr dirty="0"/>
              <a:t> </a:t>
            </a:r>
            <a:r>
              <a:rPr spc="-25" dirty="0"/>
              <a:t>a</a:t>
            </a:r>
            <a:r>
              <a:rPr dirty="0"/>
              <a:t> </a:t>
            </a:r>
            <a:r>
              <a:rPr spc="-10" dirty="0"/>
              <a:t>Assessment</a:t>
            </a:r>
            <a:r>
              <a:rPr dirty="0"/>
              <a:t> </a:t>
            </a:r>
            <a:r>
              <a:rPr spc="-25" dirty="0"/>
              <a:t>Risks</a:t>
            </a:r>
            <a:r>
              <a:rPr dirty="0"/>
              <a:t>​</a:t>
            </a:r>
            <a:r>
              <a:rPr spc="-55" dirty="0"/>
              <a:t> </a:t>
            </a:r>
            <a:r>
              <a:rPr spc="-10" dirty="0"/>
              <a:t>Professionals,</a:t>
            </a:r>
            <a:r>
              <a:rPr spc="-65" dirty="0"/>
              <a:t> </a:t>
            </a:r>
            <a:r>
              <a:rPr dirty="0"/>
              <a:t>with</a:t>
            </a:r>
            <a:r>
              <a:rPr spc="-55" dirty="0"/>
              <a:t> </a:t>
            </a:r>
            <a:r>
              <a:rPr dirty="0"/>
              <a:t>of the</a:t>
            </a:r>
            <a:r>
              <a:rPr spc="-50" dirty="0"/>
              <a:t> </a:t>
            </a:r>
            <a:r>
              <a:rPr spc="-10" dirty="0"/>
              <a:t>employees.</a:t>
            </a: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This</a:t>
            </a:r>
            <a:r>
              <a:rPr spc="-35" dirty="0"/>
              <a:t> </a:t>
            </a:r>
            <a:r>
              <a:rPr spc="-10" dirty="0"/>
              <a:t>commitment</a:t>
            </a:r>
            <a:r>
              <a:rPr spc="-50" dirty="0"/>
              <a:t> </a:t>
            </a:r>
            <a:r>
              <a:rPr dirty="0"/>
              <a:t>se</a:t>
            </a:r>
            <a:r>
              <a:rPr spc="-35" dirty="0"/>
              <a:t> </a:t>
            </a:r>
            <a:r>
              <a:rPr dirty="0"/>
              <a:t>decline</a:t>
            </a:r>
            <a:r>
              <a:rPr spc="-55" dirty="0"/>
              <a:t> </a:t>
            </a:r>
            <a:r>
              <a:rPr dirty="0"/>
              <a:t>by</a:t>
            </a:r>
            <a:r>
              <a:rPr spc="-25" dirty="0"/>
              <a:t> </a:t>
            </a:r>
            <a:r>
              <a:rPr spc="-50" dirty="0"/>
              <a:t>:</a:t>
            </a:r>
          </a:p>
          <a:p>
            <a:pPr marL="271780" lvl="1" indent="-262255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presentation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approach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employees</a:t>
            </a:r>
            <a:endParaRPr sz="2600">
              <a:latin typeface="Calibri"/>
              <a:cs typeface="Calibri"/>
            </a:endParaRPr>
          </a:p>
          <a:p>
            <a:pPr marL="271145" lvl="1" indent="-261620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145" algn="l"/>
              </a:tabLst>
            </a:pP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putting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arrangement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resources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75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spc="-40" dirty="0">
                <a:latin typeface="Calibri"/>
                <a:cs typeface="Calibri"/>
              </a:rPr>
              <a:t>The organization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communication</a:t>
            </a:r>
            <a:endParaRPr sz="2600">
              <a:latin typeface="Calibri"/>
              <a:cs typeface="Calibri"/>
            </a:endParaRPr>
          </a:p>
          <a:p>
            <a:pPr marL="271780" lvl="1" indent="-262255">
              <a:lnSpc>
                <a:spcPct val="100000"/>
              </a:lnSpc>
              <a:spcBef>
                <a:spcPts val="60"/>
              </a:spcBef>
              <a:buClr>
                <a:srgbClr val="FF0000"/>
              </a:buClr>
              <a:buSzPct val="96153"/>
              <a:buFont typeface="Wingdings"/>
              <a:buChar char=""/>
              <a:tabLst>
                <a:tab pos="271780" algn="l"/>
              </a:tabLst>
            </a:pPr>
            <a:r>
              <a:rPr sz="2600" spc="-20" dirty="0">
                <a:latin typeface="Calibri"/>
                <a:cs typeface="Calibri"/>
              </a:rPr>
              <a:t>The implication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regular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continues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approach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48547" y="85770"/>
            <a:ext cx="5759450" cy="126020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3600" dirty="0">
                <a:solidFill>
                  <a:srgbClr val="002060"/>
                </a:solidFill>
                <a:latin typeface="+mn-lt"/>
                <a:cs typeface="+mn-cs"/>
              </a:rPr>
              <a:t>Entering the risk assessment process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48547" y="1734097"/>
            <a:ext cx="5759450" cy="72034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3600" dirty="0">
                <a:solidFill>
                  <a:srgbClr val="000066"/>
                </a:solidFill>
                <a:latin typeface="+mn-lt"/>
                <a:cs typeface="+mn-cs"/>
              </a:rPr>
              <a:t>Collective commitment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4" y="2842563"/>
            <a:ext cx="235426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195763"/>
            <a:ext cx="17113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5363" y="5497513"/>
            <a:ext cx="23796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Personalized information for employees</a:t>
            </a:r>
          </a:p>
        </p:txBody>
      </p:sp>
      <p:sp>
        <p:nvSpPr>
          <p:cNvPr id="7" name="Flèche vers le bas 6"/>
          <p:cNvSpPr/>
          <p:nvPr/>
        </p:nvSpPr>
        <p:spPr>
          <a:xfrm rot="2324531">
            <a:off x="3104114" y="2673000"/>
            <a:ext cx="457200" cy="82062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55" y="3276600"/>
            <a:ext cx="14795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vers le bas 8"/>
          <p:cNvSpPr/>
          <p:nvPr/>
        </p:nvSpPr>
        <p:spPr>
          <a:xfrm>
            <a:off x="5231230" y="2573688"/>
            <a:ext cx="457200" cy="70291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20055" y="5650706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First Aid Relay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40" y="308331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78" y="4885530"/>
            <a:ext cx="12795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953426" y="2620218"/>
            <a:ext cx="21415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" altLang="fr-FR" sz="2000" b="1" dirty="0">
                <a:solidFill>
                  <a:srgbClr val="990033"/>
                </a:solidFill>
                <a:latin typeface="Arial" panose="020B0604020202020204" pitchFamily="34" charset="0"/>
              </a:rPr>
              <a:t>Appointment of one or more prevention officers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179678" y="6035288"/>
            <a:ext cx="147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" altLang="fr-FR" sz="2000" b="1" dirty="0">
                <a:solidFill>
                  <a:srgbClr val="990033"/>
                </a:solidFill>
                <a:latin typeface="Arial" panose="020B0604020202020204" pitchFamily="34" charset="0"/>
              </a:rPr>
              <a:t>Training</a:t>
            </a:r>
          </a:p>
        </p:txBody>
      </p:sp>
      <p:sp>
        <p:nvSpPr>
          <p:cNvPr id="15" name="Flèche vers le bas 14"/>
          <p:cNvSpPr/>
          <p:nvPr/>
        </p:nvSpPr>
        <p:spPr>
          <a:xfrm rot="19222940">
            <a:off x="7434440" y="2592120"/>
            <a:ext cx="457200" cy="820620"/>
          </a:xfrm>
          <a:prstGeom prst="downArrow">
            <a:avLst/>
          </a:prstGeom>
          <a:solidFill>
            <a:srgbClr val="9966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Flèche courbée vers la droite 15"/>
          <p:cNvSpPr/>
          <p:nvPr/>
        </p:nvSpPr>
        <p:spPr>
          <a:xfrm rot="19896806">
            <a:off x="8243047" y="4849561"/>
            <a:ext cx="512763" cy="1131887"/>
          </a:xfrm>
          <a:prstGeom prst="curvedRightArrow">
            <a:avLst/>
          </a:prstGeom>
          <a:solidFill>
            <a:srgbClr val="9966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IAP/AEM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59D3-9B69-4B2F-9EB5-9DC98BEA507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0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2861</Words>
  <Application>Microsoft Office PowerPoint</Application>
  <PresentationFormat>Grand écran</PresentationFormat>
  <Paragraphs>309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Andalus</vt:lpstr>
      <vt:lpstr>Arial</vt:lpstr>
      <vt:lpstr>Arial MT</vt:lpstr>
      <vt:lpstr>Calibri</vt:lpstr>
      <vt:lpstr>Calibri Light</vt:lpstr>
      <vt:lpstr>Cambria Math</vt:lpstr>
      <vt:lpstr>Times New Roman</vt:lpstr>
      <vt:lpstr>Wingdings</vt:lpstr>
      <vt:lpstr>Office Theme</vt:lpstr>
      <vt:lpstr>Content of course</vt:lpstr>
      <vt:lpstr>Présentation PowerPoint</vt:lpstr>
      <vt:lpstr>Approach devaluation of the risks professionals (stages)</vt:lpstr>
      <vt:lpstr>Description of the units of work and census of the dangers</vt:lpstr>
      <vt:lpstr>Approach devaluation of the risks professionals (stages)</vt:lpstr>
      <vt:lpstr>Approach devaluation of the risks professionals</vt:lpstr>
      <vt:lpstr>Approach devaluation of the risks professionals (stages)</vt:lpstr>
      <vt:lpstr>Approach devaluation of the risks professionals (principles)</vt:lpstr>
      <vt:lpstr>Présentation PowerPoint</vt:lpstr>
      <vt:lpstr>Approach devaluation of the risks professionals (principles)</vt:lpstr>
      <vt:lpstr>Approach devaluation of the risks professionals (principles)</vt:lpstr>
      <vt:lpstr>Approach devaluation of the risks professionals (principles)</vt:lpstr>
      <vt:lpstr>Model of reference MADS: Methodology​ d ' An a ly s e​​ of the Malfunctions​ In THE Systems​</vt:lpstr>
      <vt:lpstr>Model of reference MADS: Methodology​ d ' An a ly s e​​ of the Malfunctions​ In THE Systems​</vt:lpstr>
      <vt:lpstr>Model of reference MADS: Methodology​ d ' An a ly s e​​ of the Malfunctions​ In THE Systems​</vt:lpstr>
      <vt:lpstr>Model of reference MADS: Methodology​ d ' An a ly s e​​ of the Malfunctions​ In THE Systems​</vt:lpstr>
      <vt:lpstr>Model of reference MADS: Methodology​ d ' An a ly s e​​ of the Malfunctions​ In THE Systems​</vt:lpstr>
      <vt:lpstr>Présentation PowerPoint</vt:lpstr>
      <vt:lpstr>Model of reference MADS: Methodology​ d ' An a ly s e​​ of the Malfunctions​ In THE Systems​</vt:lpstr>
      <vt:lpstr>Présentation PowerPoint</vt:lpstr>
      <vt:lpstr>Model of reference MADS</vt:lpstr>
      <vt:lpstr>Model of reference MADS</vt:lpstr>
      <vt:lpstr>Model of reference MADS</vt:lpstr>
      <vt:lpstr>Assessment</vt:lpstr>
      <vt:lpstr>Model of reference MADS – Special Feature</vt:lpstr>
      <vt:lpstr>Présentation PowerPoint</vt:lpstr>
      <vt:lpstr>The approach</vt:lpstr>
      <vt:lpstr>Présentation PowerPoint</vt:lpstr>
      <vt:lpstr>Definition of the criteria exhibition</vt:lpstr>
      <vt:lpstr>Definition of the criteria exhibition</vt:lpstr>
      <vt:lpstr>Definition of criteria of gravity</vt:lpstr>
      <vt:lpstr>Definition of level of risk</vt:lpstr>
      <vt:lpstr>THE model of there matrix devaluation of the occupational risks (Reference) SONATRACH)</vt:lpstr>
      <vt:lpstr>Model of plan of shares of prevention</vt:lpstr>
      <vt:lpstr>Example application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Cours: Démarche d’évaluation des risques professionnels</dc:title>
  <dc:creator>dell</dc:creator>
  <cp:lastModifiedBy>dell</cp:lastModifiedBy>
  <cp:revision>203</cp:revision>
  <dcterms:created xsi:type="dcterms:W3CDTF">2025-01-08T06:18:33Z</dcterms:created>
  <dcterms:modified xsi:type="dcterms:W3CDTF">2026-04-26T23:42:35Z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2025-01-08T00:00:00Z</vt:filetime>
  </property>
  <property fmtid="{D5CDD505-2E9C-101B-9397-08002B2CF9AE}" pid="5" name="Producer">
    <vt:lpwstr>www.ilovepdf.com</vt:lpwstr>
  </property>
</Properties>
</file>