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media/image25.jpg" ContentType="image/jpeg"/>
  <Override PartName="/ppt/media/image26.jpg" ContentType="image/jpeg"/>
  <Override PartName="/ppt/media/image28.jpg" ContentType="image/jpeg"/>
  <Override PartName="/ppt/media/image53.jpg" ContentType="image/jpeg"/>
  <Override PartName="/ppt/media/image54.jpg" ContentType="image/jpeg"/>
  <Override PartName="/ppt/media/image60.jpg" ContentType="image/jpeg"/>
  <Override PartName="/ppt/media/image98.jpg" ContentType="image/jpeg"/>
  <Override PartName="/ppt/media/image105.jpg" ContentType="image/jpeg"/>
  <Override PartName="/ppt/media/image109.jpg" ContentType="image/jpeg"/>
  <Override PartName="/ppt/media/image14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419" r:id="rId2"/>
    <p:sldId id="272" r:id="rId3"/>
    <p:sldId id="273" r:id="rId4"/>
    <p:sldId id="274" r:id="rId5"/>
    <p:sldId id="275" r:id="rId6"/>
    <p:sldId id="276" r:id="rId7"/>
    <p:sldId id="277" r:id="rId8"/>
    <p:sldId id="278" r:id="rId9"/>
    <p:sldId id="279" r:id="rId10"/>
    <p:sldId id="280" r:id="rId11"/>
    <p:sldId id="421" r:id="rId12"/>
    <p:sldId id="422" r:id="rId13"/>
    <p:sldId id="281" r:id="rId14"/>
    <p:sldId id="282" r:id="rId15"/>
    <p:sldId id="283" r:id="rId16"/>
    <p:sldId id="284" r:id="rId17"/>
    <p:sldId id="423"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424" r:id="rId52"/>
    <p:sldId id="320" r:id="rId53"/>
    <p:sldId id="321" r:id="rId54"/>
    <p:sldId id="322" r:id="rId55"/>
    <p:sldId id="323" r:id="rId56"/>
    <p:sldId id="324" r:id="rId5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2E5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61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95F7E9B-2F6E-4E63-B2B6-D8AD51D89581}" type="datetimeFigureOut">
              <a:rPr lang="fr-FR" smtClean="0"/>
              <a:t>27/04/2026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F0E74B9-7A30-454C-BC3F-30F236522DE6}" type="slidenum">
              <a:rPr lang="fr-FR" smtClean="0"/>
              <a:t>‹N°›</a:t>
            </a:fld>
            <a:endParaRPr lang="fr-FR"/>
          </a:p>
        </p:txBody>
      </p:sp>
    </p:spTree>
    <p:extLst>
      <p:ext uri="{BB962C8B-B14F-4D97-AF65-F5344CB8AC3E}">
        <p14:creationId xmlns:p14="http://schemas.microsoft.com/office/powerpoint/2010/main" val="418384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0E74B9-7A30-454C-BC3F-30F236522DE6}" type="slidenum">
              <a:rPr lang="fr-FR" smtClean="0"/>
              <a:t>3</a:t>
            </a:fld>
            <a:endParaRPr lang="fr-FR"/>
          </a:p>
        </p:txBody>
      </p:sp>
    </p:spTree>
    <p:extLst>
      <p:ext uri="{BB962C8B-B14F-4D97-AF65-F5344CB8AC3E}">
        <p14:creationId xmlns:p14="http://schemas.microsoft.com/office/powerpoint/2010/main" val="199907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52826" y="609676"/>
            <a:ext cx="6086347" cy="697230"/>
          </a:xfrm>
          <a:prstGeom prst="rect">
            <a:avLst/>
          </a:prstGeom>
        </p:spPr>
        <p:txBody>
          <a:bodyPr wrap="square" lIns="0" tIns="0" rIns="0" bIns="0">
            <a:spAutoFit/>
          </a:bodyPr>
          <a:lstStyle>
            <a:lvl1pPr>
              <a:defRPr sz="4400" b="0" i="0">
                <a:solidFill>
                  <a:srgbClr val="33CC33"/>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CC33"/>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CC33"/>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CC33"/>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83030" y="99441"/>
            <a:ext cx="10025938" cy="1183640"/>
          </a:xfrm>
          <a:prstGeom prst="rect">
            <a:avLst/>
          </a:prstGeom>
        </p:spPr>
        <p:txBody>
          <a:bodyPr wrap="square" lIns="0" tIns="0" rIns="0" bIns="0">
            <a:spAutoFit/>
          </a:bodyPr>
          <a:lstStyle>
            <a:lvl1pPr>
              <a:defRPr sz="4400" b="0" i="0">
                <a:solidFill>
                  <a:srgbClr val="33CC33"/>
                </a:solidFill>
                <a:latin typeface="Calibri Light"/>
                <a:cs typeface="Calibri Light"/>
              </a:defRPr>
            </a:lvl1pPr>
          </a:lstStyle>
          <a:p>
            <a:endParaRPr/>
          </a:p>
        </p:txBody>
      </p:sp>
      <p:sp>
        <p:nvSpPr>
          <p:cNvPr id="3" name="Holder 3"/>
          <p:cNvSpPr>
            <a:spLocks noGrp="1"/>
          </p:cNvSpPr>
          <p:nvPr>
            <p:ph type="body" idx="1"/>
          </p:nvPr>
        </p:nvSpPr>
        <p:spPr>
          <a:xfrm>
            <a:off x="916939" y="1766062"/>
            <a:ext cx="10360025" cy="429133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a:xfrm>
            <a:off x="10991088" y="6464680"/>
            <a:ext cx="322579"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8.png"/><Relationship Id="rId1" Type="http://schemas.openxmlformats.org/officeDocument/2006/relationships/slideLayout" Target="../slideLayouts/slideLayout5.xml"/><Relationship Id="rId5" Type="http://schemas.microsoft.com/office/2007/relationships/hdphoto" Target="../media/hdphoto6.wdp"/><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g"/></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39.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jpg"/></Relationships>
</file>

<file path=ppt/slides/_rels/slide4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87.jp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jpg"/><Relationship Id="rId5" Type="http://schemas.openxmlformats.org/officeDocument/2006/relationships/image" Target="../media/image89.jpg"/><Relationship Id="rId4" Type="http://schemas.openxmlformats.org/officeDocument/2006/relationships/image" Target="../media/image88.jpg"/></Relationships>
</file>

<file path=ppt/slides/_rels/slide42.xml.rels><?xml version="1.0" encoding="UTF-8" standalone="yes"?>
<Relationships xmlns="http://schemas.openxmlformats.org/package/2006/relationships"><Relationship Id="rId8" Type="http://schemas.openxmlformats.org/officeDocument/2006/relationships/image" Target="../media/image98.jpg"/><Relationship Id="rId3" Type="http://schemas.openxmlformats.org/officeDocument/2006/relationships/image" Target="../media/image93.png"/><Relationship Id="rId7" Type="http://schemas.openxmlformats.org/officeDocument/2006/relationships/image" Target="../media/image97.jp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jpg"/><Relationship Id="rId5" Type="http://schemas.openxmlformats.org/officeDocument/2006/relationships/image" Target="../media/image95.jpg"/><Relationship Id="rId10" Type="http://schemas.microsoft.com/office/2007/relationships/hdphoto" Target="../media/hdphoto12.wdp"/><Relationship Id="rId4" Type="http://schemas.openxmlformats.org/officeDocument/2006/relationships/image" Target="../media/image94.jpg"/><Relationship Id="rId9"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image" Target="../media/image101.jpg"/><Relationship Id="rId7" Type="http://schemas.openxmlformats.org/officeDocument/2006/relationships/image" Target="../media/image105.jp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jpg"/><Relationship Id="rId5" Type="http://schemas.openxmlformats.org/officeDocument/2006/relationships/image" Target="../media/image103.jpg"/><Relationship Id="rId4" Type="http://schemas.openxmlformats.org/officeDocument/2006/relationships/image" Target="../media/image102.jpg"/></Relationships>
</file>

<file path=ppt/slides/_rels/slide44.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jpg"/><Relationship Id="rId4" Type="http://schemas.openxmlformats.org/officeDocument/2006/relationships/image" Target="../media/image108.jpg"/></Relationships>
</file>

<file path=ppt/slides/_rels/slide45.xml.rels><?xml version="1.0" encoding="UTF-8" standalone="yes"?>
<Relationships xmlns="http://schemas.openxmlformats.org/package/2006/relationships"><Relationship Id="rId8" Type="http://schemas.openxmlformats.org/officeDocument/2006/relationships/image" Target="../media/image116.jpg"/><Relationship Id="rId3" Type="http://schemas.openxmlformats.org/officeDocument/2006/relationships/image" Target="../media/image111.jpg"/><Relationship Id="rId7" Type="http://schemas.openxmlformats.org/officeDocument/2006/relationships/image" Target="../media/image115.jp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jpg"/><Relationship Id="rId5" Type="http://schemas.openxmlformats.org/officeDocument/2006/relationships/image" Target="../media/image113.jpg"/><Relationship Id="rId4" Type="http://schemas.openxmlformats.org/officeDocument/2006/relationships/image" Target="../media/image112.jpg"/><Relationship Id="rId9" Type="http://schemas.openxmlformats.org/officeDocument/2006/relationships/image" Target="../media/image117.jpg"/></Relationships>
</file>

<file path=ppt/slides/_rels/slide46.xml.rels><?xml version="1.0" encoding="UTF-8" standalone="yes"?>
<Relationships xmlns="http://schemas.openxmlformats.org/package/2006/relationships"><Relationship Id="rId3" Type="http://schemas.openxmlformats.org/officeDocument/2006/relationships/image" Target="../media/image119.jpg"/><Relationship Id="rId7" Type="http://schemas.openxmlformats.org/officeDocument/2006/relationships/image" Target="../media/image123.jpg"/><Relationship Id="rId2" Type="http://schemas.openxmlformats.org/officeDocument/2006/relationships/image" Target="../media/image118.png"/><Relationship Id="rId1" Type="http://schemas.openxmlformats.org/officeDocument/2006/relationships/slideLayout" Target="../slideLayouts/slideLayout5.xml"/><Relationship Id="rId6" Type="http://schemas.openxmlformats.org/officeDocument/2006/relationships/image" Target="../media/image122.jpg"/><Relationship Id="rId5" Type="http://schemas.openxmlformats.org/officeDocument/2006/relationships/image" Target="../media/image121.jpg"/><Relationship Id="rId4" Type="http://schemas.openxmlformats.org/officeDocument/2006/relationships/image" Target="../media/image120.jpg"/></Relationships>
</file>

<file path=ppt/slides/_rels/slide47.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jpg"/><Relationship Id="rId4" Type="http://schemas.openxmlformats.org/officeDocument/2006/relationships/image" Target="../media/image126.jpg"/></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131.jpg"/><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jpg"/><Relationship Id="rId4" Type="http://schemas.openxmlformats.org/officeDocument/2006/relationships/image" Target="../media/image13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8.jpg"/><Relationship Id="rId7" Type="http://schemas.openxmlformats.org/officeDocument/2006/relationships/image" Target="../media/image142.jp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jpg"/><Relationship Id="rId5" Type="http://schemas.openxmlformats.org/officeDocument/2006/relationships/image" Target="../media/image140.jpg"/><Relationship Id="rId4" Type="http://schemas.openxmlformats.org/officeDocument/2006/relationships/image" Target="../media/image139.jpg"/></Relationships>
</file>

<file path=ppt/slides/_rels/slide51.xml.rels><?xml version="1.0" encoding="UTF-8" standalone="yes"?>
<Relationships xmlns="http://schemas.openxmlformats.org/package/2006/relationships"><Relationship Id="rId2" Type="http://schemas.openxmlformats.org/officeDocument/2006/relationships/image" Target="../media/image14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5.jpg"/><Relationship Id="rId7" Type="http://schemas.openxmlformats.org/officeDocument/2006/relationships/image" Target="../media/image149.emf"/><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jpg"/><Relationship Id="rId5" Type="http://schemas.openxmlformats.org/officeDocument/2006/relationships/image" Target="../media/image147.png"/><Relationship Id="rId4" Type="http://schemas.openxmlformats.org/officeDocument/2006/relationships/image" Target="../media/image146.jpg"/></Relationships>
</file>

<file path=ppt/slides/_rels/slide5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jpg"/><Relationship Id="rId5" Type="http://schemas.openxmlformats.org/officeDocument/2006/relationships/image" Target="../media/image153.jpg"/><Relationship Id="rId4" Type="http://schemas.openxmlformats.org/officeDocument/2006/relationships/image" Target="../media/image152.jpg"/></Relationships>
</file>

<file path=ppt/slides/_rels/slide54.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jpg"/><Relationship Id="rId5" Type="http://schemas.openxmlformats.org/officeDocument/2006/relationships/image" Target="../media/image158.jpg"/><Relationship Id="rId4" Type="http://schemas.openxmlformats.org/officeDocument/2006/relationships/image" Target="../media/image157.jpg"/></Relationships>
</file>

<file path=ppt/slides/_rels/slide55.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63.jpg"/><Relationship Id="rId4" Type="http://schemas.openxmlformats.org/officeDocument/2006/relationships/image" Target="../media/image162.jpg"/></Relationships>
</file>

<file path=ppt/slides/_rels/slide56.xml.rels><?xml version="1.0" encoding="UTF-8" standalone="yes"?>
<Relationships xmlns="http://schemas.openxmlformats.org/package/2006/relationships"><Relationship Id="rId3" Type="http://schemas.openxmlformats.org/officeDocument/2006/relationships/image" Target="../media/image165.jpg"/><Relationship Id="rId2"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image" Target="../media/image168.jpg"/><Relationship Id="rId5" Type="http://schemas.openxmlformats.org/officeDocument/2006/relationships/image" Target="../media/image167.jpg"/><Relationship Id="rId4" Type="http://schemas.openxmlformats.org/officeDocument/2006/relationships/image" Target="../media/image16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1470" y="244856"/>
            <a:ext cx="3912870" cy="696595"/>
          </a:xfrm>
          <a:prstGeom prst="rect">
            <a:avLst/>
          </a:prstGeom>
        </p:spPr>
        <p:txBody>
          <a:bodyPr vert="horz" wrap="square" lIns="0" tIns="12700" rIns="0" bIns="0" rtlCol="0">
            <a:spAutoFit/>
          </a:bodyPr>
          <a:lstStyle/>
          <a:p>
            <a:pPr marL="12700">
              <a:lnSpc>
                <a:spcPct val="100000"/>
              </a:lnSpc>
              <a:spcBef>
                <a:spcPts val="100"/>
              </a:spcBef>
            </a:pPr>
            <a:r>
              <a:rPr lang="fr-FR" spc="-35" dirty="0" smtClean="0"/>
              <a:t>Course content </a:t>
            </a:r>
            <a:endParaRPr spc="-35" dirty="0"/>
          </a:p>
        </p:txBody>
      </p:sp>
      <p:sp>
        <p:nvSpPr>
          <p:cNvPr id="3" name="object 3"/>
          <p:cNvSpPr txBox="1"/>
          <p:nvPr/>
        </p:nvSpPr>
        <p:spPr>
          <a:xfrm>
            <a:off x="937005" y="929211"/>
            <a:ext cx="10356850" cy="5761834"/>
          </a:xfrm>
          <a:prstGeom prst="rect">
            <a:avLst/>
          </a:prstGeom>
        </p:spPr>
        <p:txBody>
          <a:bodyPr vert="horz" wrap="square" lIns="0" tIns="97790" rIns="0" bIns="0" rtlCol="0">
            <a:spAutoFit/>
          </a:bodyPr>
          <a:lstStyle/>
          <a:p>
            <a:pPr marL="8890">
              <a:spcBef>
                <a:spcPts val="770"/>
              </a:spcBef>
              <a:buClr>
                <a:srgbClr val="C00000"/>
              </a:buClr>
              <a:buSzPct val="96428"/>
              <a:tabLst>
                <a:tab pos="294640" algn="l"/>
              </a:tabLst>
            </a:pPr>
            <a:endParaRPr lang="en-US" sz="2800" b="1" spc="-10" dirty="0">
              <a:solidFill>
                <a:srgbClr val="2E5496"/>
              </a:solidFill>
              <a:latin typeface="Calibri"/>
              <a:cs typeface="Calibri"/>
            </a:endParaRP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Introduction</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Regulatory texts governing occupational health and safety</a:t>
            </a:r>
          </a:p>
          <a:p>
            <a:pPr marL="294640" indent="-285750">
              <a:spcBef>
                <a:spcPts val="770"/>
              </a:spcBef>
              <a:buClr>
                <a:srgbClr val="C00000"/>
              </a:buClr>
              <a:buSzPct val="96428"/>
              <a:buFont typeface="Wingdings"/>
              <a:buChar char=""/>
              <a:tabLst>
                <a:tab pos="294640" algn="l"/>
              </a:tabLst>
            </a:pPr>
            <a:r>
              <a:rPr lang="en-US" sz="2800" b="1" spc="-10" dirty="0">
                <a:solidFill>
                  <a:srgbClr val="FF00FF"/>
                </a:solidFill>
                <a:latin typeface="Calibri"/>
                <a:cs typeface="Calibri"/>
              </a:rPr>
              <a:t>Basic concepts</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Occupational risk prevention approach</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Occupational risk assessment approach </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Single occupational risk assessment document: development, implementation and follow-up, critical analysis, re-evaluation</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Promotion of workplace health</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Consideration of high-risk workers, enhanced medical surveillance</a:t>
            </a:r>
          </a:p>
          <a:p>
            <a:pPr marL="294640" indent="-285750">
              <a:spcBef>
                <a:spcPts val="770"/>
              </a:spcBef>
              <a:buClr>
                <a:srgbClr val="C00000"/>
              </a:buClr>
              <a:buSzPct val="96428"/>
              <a:buFont typeface="Wingdings"/>
              <a:buChar char=""/>
              <a:tabLst>
                <a:tab pos="294640" algn="l"/>
              </a:tabLst>
            </a:pPr>
            <a:endParaRPr lang="en-US" sz="2800" b="1" spc="-10" dirty="0">
              <a:solidFill>
                <a:srgbClr val="2E5496"/>
              </a:solidFill>
              <a:latin typeface="Calibri"/>
              <a:cs typeface="Calibri"/>
            </a:endParaRPr>
          </a:p>
        </p:txBody>
      </p:sp>
      <p:sp>
        <p:nvSpPr>
          <p:cNvPr id="4" name="object 4"/>
          <p:cNvSpPr txBox="1"/>
          <p:nvPr/>
        </p:nvSpPr>
        <p:spPr>
          <a:xfrm>
            <a:off x="916939" y="6151270"/>
            <a:ext cx="1914525" cy="452120"/>
          </a:xfrm>
          <a:prstGeom prst="rect">
            <a:avLst/>
          </a:prstGeom>
        </p:spPr>
        <p:txBody>
          <a:bodyPr vert="horz" wrap="square" lIns="0" tIns="12065" rIns="0" bIns="0" rtlCol="0">
            <a:spAutoFit/>
          </a:bodyPr>
          <a:lstStyle/>
          <a:p>
            <a:pPr marL="294640" indent="-285750">
              <a:spcBef>
                <a:spcPts val="95"/>
              </a:spcBef>
              <a:buClr>
                <a:srgbClr val="C00000"/>
              </a:buClr>
              <a:buSzPct val="96428"/>
              <a:buFont typeface="Wingdings"/>
              <a:buChar char=""/>
              <a:tabLst>
                <a:tab pos="294640" algn="l"/>
              </a:tabLst>
            </a:pPr>
            <a:r>
              <a:rPr sz="2800" b="1" spc="-10" dirty="0">
                <a:solidFill>
                  <a:srgbClr val="2E5496"/>
                </a:solidFill>
                <a:latin typeface="Calibri"/>
                <a:cs typeface="Calibri"/>
              </a:rPr>
              <a:t>Conclusion</a:t>
            </a:r>
            <a:endParaRPr sz="2800">
              <a:latin typeface="Calibri"/>
              <a:cs typeface="Calibri"/>
            </a:endParaRPr>
          </a:p>
        </p:txBody>
      </p:sp>
      <p:sp>
        <p:nvSpPr>
          <p:cNvPr id="5" name="object 5"/>
          <p:cNvSpPr txBox="1"/>
          <p:nvPr/>
        </p:nvSpPr>
        <p:spPr>
          <a:xfrm>
            <a:off x="11171935" y="6426504"/>
            <a:ext cx="102870" cy="208915"/>
          </a:xfrm>
          <a:prstGeom prst="rect">
            <a:avLst/>
          </a:prstGeom>
        </p:spPr>
        <p:txBody>
          <a:bodyPr vert="horz" wrap="square" lIns="0" tIns="12700" rIns="0" bIns="0" rtlCol="0">
            <a:spAutoFit/>
          </a:bodyPr>
          <a:lstStyle/>
          <a:p>
            <a:pPr marL="12700">
              <a:spcBef>
                <a:spcPts val="100"/>
              </a:spcBef>
            </a:pPr>
            <a:r>
              <a:rPr sz="1200" spc="-50" dirty="0">
                <a:solidFill>
                  <a:srgbClr val="888888"/>
                </a:solidFill>
                <a:latin typeface="Calibri"/>
                <a:cs typeface="Calibri"/>
              </a:rPr>
              <a:t>5</a:t>
            </a:r>
            <a:endParaRPr sz="1200">
              <a:latin typeface="Calibri"/>
              <a:cs typeface="Calibri"/>
            </a:endParaRPr>
          </a:p>
        </p:txBody>
      </p:sp>
    </p:spTree>
    <p:extLst>
      <p:ext uri="{BB962C8B-B14F-4D97-AF65-F5344CB8AC3E}">
        <p14:creationId xmlns:p14="http://schemas.microsoft.com/office/powerpoint/2010/main" val="2629530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871470">
              <a:lnSpc>
                <a:spcPct val="100000"/>
              </a:lnSpc>
              <a:spcBef>
                <a:spcPts val="105"/>
              </a:spcBef>
            </a:pPr>
            <a:r>
              <a:rPr lang="fr-FR" spc="-35" dirty="0"/>
              <a:t>Basic concepts </a:t>
            </a:r>
            <a:r>
              <a:rPr spc="-25" dirty="0" smtClean="0"/>
              <a:t>(</a:t>
            </a:r>
            <a:r>
              <a:rPr spc="-25" dirty="0"/>
              <a:t>4)</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10</a:t>
            </a:fld>
            <a:endParaRPr spc="-25" dirty="0"/>
          </a:p>
        </p:txBody>
      </p:sp>
      <p:pic>
        <p:nvPicPr>
          <p:cNvPr id="11" name="Image 10"/>
          <p:cNvPicPr>
            <a:picLocks noChangeAspect="1"/>
          </p:cNvPicPr>
          <p:nvPr/>
        </p:nvPicPr>
        <p:blipFill>
          <a:blip r:embed="rId2"/>
          <a:stretch>
            <a:fillRect/>
          </a:stretch>
        </p:blipFill>
        <p:spPr>
          <a:xfrm>
            <a:off x="0" y="2057400"/>
            <a:ext cx="7620000" cy="2924175"/>
          </a:xfrm>
          <a:prstGeom prst="rect">
            <a:avLst/>
          </a:prstGeom>
        </p:spPr>
      </p:pic>
      <p:pic>
        <p:nvPicPr>
          <p:cNvPr id="12" name="Image 11"/>
          <p:cNvPicPr>
            <a:picLocks noChangeAspect="1"/>
          </p:cNvPicPr>
          <p:nvPr/>
        </p:nvPicPr>
        <p:blipFill>
          <a:blip r:embed="rId3"/>
          <a:stretch>
            <a:fillRect/>
          </a:stretch>
        </p:blipFill>
        <p:spPr>
          <a:xfrm>
            <a:off x="7620000" y="1676400"/>
            <a:ext cx="4201421" cy="41856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3030" y="99441"/>
            <a:ext cx="10025938" cy="677108"/>
          </a:xfrm>
        </p:spPr>
        <p:txBody>
          <a:bodyPr/>
          <a:lstStyle/>
          <a:p>
            <a:pPr algn="ctr"/>
            <a:r>
              <a:rPr lang="fr-FR" dirty="0" err="1" smtClean="0"/>
              <a:t>Unsafe</a:t>
            </a:r>
            <a:r>
              <a:rPr lang="fr-FR" dirty="0" smtClean="0"/>
              <a:t> </a:t>
            </a:r>
            <a:r>
              <a:rPr lang="fr-FR" dirty="0" err="1" smtClean="0"/>
              <a:t>act</a:t>
            </a:r>
            <a:r>
              <a:rPr lang="fr-FR" dirty="0" smtClean="0"/>
              <a:t> and </a:t>
            </a:r>
            <a:r>
              <a:rPr lang="fr-FR" dirty="0" err="1" smtClean="0"/>
              <a:t>unsafe</a:t>
            </a:r>
            <a:r>
              <a:rPr lang="fr-FR" dirty="0" smtClean="0"/>
              <a:t> condition</a:t>
            </a:r>
            <a:endParaRPr lang="fr-FR" dirty="0"/>
          </a:p>
        </p:txBody>
      </p:sp>
      <p:pic>
        <p:nvPicPr>
          <p:cNvPr id="4" name="Image 3"/>
          <p:cNvPicPr>
            <a:picLocks noChangeAspect="1"/>
          </p:cNvPicPr>
          <p:nvPr/>
        </p:nvPicPr>
        <p:blipFill>
          <a:blip r:embed="rId2"/>
          <a:stretch>
            <a:fillRect/>
          </a:stretch>
        </p:blipFill>
        <p:spPr>
          <a:xfrm>
            <a:off x="2038349" y="1276350"/>
            <a:ext cx="8115300" cy="5581650"/>
          </a:xfrm>
          <a:prstGeom prst="rect">
            <a:avLst/>
          </a:prstGeom>
        </p:spPr>
      </p:pic>
    </p:spTree>
    <p:extLst>
      <p:ext uri="{BB962C8B-B14F-4D97-AF65-F5344CB8AC3E}">
        <p14:creationId xmlns:p14="http://schemas.microsoft.com/office/powerpoint/2010/main" val="410903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3030" y="99441"/>
            <a:ext cx="10025938" cy="677108"/>
          </a:xfrm>
        </p:spPr>
        <p:txBody>
          <a:bodyPr/>
          <a:lstStyle/>
          <a:p>
            <a:pPr algn="ctr"/>
            <a:r>
              <a:rPr lang="fr-FR" dirty="0" err="1" smtClean="0"/>
              <a:t>Near</a:t>
            </a:r>
            <a:r>
              <a:rPr lang="fr-FR" dirty="0" smtClean="0"/>
              <a:t> miss</a:t>
            </a:r>
            <a:endParaRPr lang="fr-FR" dirty="0"/>
          </a:p>
        </p:txBody>
      </p:sp>
      <p:pic>
        <p:nvPicPr>
          <p:cNvPr id="4" name="Image 3"/>
          <p:cNvPicPr>
            <a:picLocks noChangeAspect="1"/>
          </p:cNvPicPr>
          <p:nvPr/>
        </p:nvPicPr>
        <p:blipFill>
          <a:blip r:embed="rId2"/>
          <a:stretch>
            <a:fillRect/>
          </a:stretch>
        </p:blipFill>
        <p:spPr>
          <a:xfrm>
            <a:off x="456711" y="1752600"/>
            <a:ext cx="11278575" cy="4807713"/>
          </a:xfrm>
          <a:prstGeom prst="rect">
            <a:avLst/>
          </a:prstGeom>
        </p:spPr>
      </p:pic>
    </p:spTree>
    <p:extLst>
      <p:ext uri="{BB962C8B-B14F-4D97-AF65-F5344CB8AC3E}">
        <p14:creationId xmlns:p14="http://schemas.microsoft.com/office/powerpoint/2010/main" val="362073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13</a:t>
            </a:fld>
            <a:endParaRPr spc="-25" dirty="0"/>
          </a:p>
        </p:txBody>
      </p:sp>
      <p:sp>
        <p:nvSpPr>
          <p:cNvPr id="2" name="object 2"/>
          <p:cNvSpPr txBox="1">
            <a:spLocks noGrp="1"/>
          </p:cNvSpPr>
          <p:nvPr>
            <p:ph type="title"/>
          </p:nvPr>
        </p:nvSpPr>
        <p:spPr>
          <a:xfrm>
            <a:off x="1493900" y="609676"/>
            <a:ext cx="9208770" cy="697230"/>
          </a:xfrm>
          <a:prstGeom prst="rect">
            <a:avLst/>
          </a:prstGeom>
        </p:spPr>
        <p:txBody>
          <a:bodyPr vert="horz" wrap="square" lIns="0" tIns="13335" rIns="0" bIns="0" rtlCol="0">
            <a:spAutoFit/>
          </a:bodyPr>
          <a:lstStyle/>
          <a:p>
            <a:pPr marL="12700">
              <a:lnSpc>
                <a:spcPct val="100000"/>
              </a:lnSpc>
              <a:spcBef>
                <a:spcPts val="105"/>
              </a:spcBef>
            </a:pPr>
            <a:r>
              <a:rPr lang="fr-FR" spc="-35" dirty="0"/>
              <a:t>Basic concepts </a:t>
            </a:r>
            <a:r>
              <a:rPr dirty="0" smtClean="0"/>
              <a:t>(</a:t>
            </a:r>
            <a:r>
              <a:rPr dirty="0"/>
              <a:t>5)</a:t>
            </a:r>
            <a:r>
              <a:rPr spc="-145" dirty="0"/>
              <a:t> </a:t>
            </a:r>
            <a:r>
              <a:rPr dirty="0"/>
              <a:t>–</a:t>
            </a:r>
            <a:r>
              <a:rPr spc="-125" dirty="0"/>
              <a:t> </a:t>
            </a:r>
            <a:r>
              <a:rPr spc="-40" dirty="0" smtClean="0"/>
              <a:t>Ex</a:t>
            </a:r>
            <a:r>
              <a:rPr lang="fr-FR" spc="-40" dirty="0" smtClean="0"/>
              <a:t>a</a:t>
            </a:r>
            <a:r>
              <a:rPr spc="-40" dirty="0" err="1" smtClean="0"/>
              <a:t>mple</a:t>
            </a:r>
            <a:r>
              <a:rPr spc="-170" dirty="0" smtClean="0"/>
              <a:t> </a:t>
            </a:r>
            <a:r>
              <a:rPr lang="fr-FR" dirty="0" smtClean="0"/>
              <a:t>of severity</a:t>
            </a:r>
            <a:endParaRPr spc="-10" dirty="0"/>
          </a:p>
        </p:txBody>
      </p:sp>
      <p:sp>
        <p:nvSpPr>
          <p:cNvPr id="3" name="object 3"/>
          <p:cNvSpPr txBox="1"/>
          <p:nvPr/>
        </p:nvSpPr>
        <p:spPr>
          <a:xfrm>
            <a:off x="916939" y="1707918"/>
            <a:ext cx="10034905" cy="2663550"/>
          </a:xfrm>
          <a:prstGeom prst="rect">
            <a:avLst/>
          </a:prstGeom>
        </p:spPr>
        <p:txBody>
          <a:bodyPr vert="horz" wrap="square" lIns="0" tIns="97790" rIns="0" bIns="0" rtlCol="0">
            <a:spAutoFit/>
          </a:bodyPr>
          <a:lstStyle/>
          <a:p>
            <a:pPr marL="329565" indent="-317500" algn="just">
              <a:lnSpc>
                <a:spcPct val="100000"/>
              </a:lnSpc>
              <a:spcBef>
                <a:spcPts val="770"/>
              </a:spcBef>
              <a:buClr>
                <a:srgbClr val="6F2F9F"/>
              </a:buClr>
              <a:buSzPct val="96428"/>
              <a:buFont typeface="Wingdings"/>
              <a:buChar char=""/>
              <a:tabLst>
                <a:tab pos="329565" algn="l"/>
              </a:tabLst>
            </a:pPr>
            <a:r>
              <a:rPr lang="en-US" sz="2800" b="1" dirty="0" smtClean="0">
                <a:latin typeface="Calibri"/>
                <a:cs typeface="Calibri"/>
              </a:rPr>
              <a:t>To assess the severity of a risk, there are four levels of severity:</a:t>
            </a:r>
          </a:p>
          <a:p>
            <a:pPr marL="12065" algn="just">
              <a:lnSpc>
                <a:spcPct val="100000"/>
              </a:lnSpc>
              <a:spcBef>
                <a:spcPts val="770"/>
              </a:spcBef>
              <a:buClr>
                <a:srgbClr val="6F2F9F"/>
              </a:buClr>
              <a:buSzPct val="96428"/>
              <a:tabLst>
                <a:tab pos="329565" algn="l"/>
              </a:tabLst>
            </a:pPr>
            <a:r>
              <a:rPr lang="en-US" sz="2800" b="1" dirty="0" smtClean="0">
                <a:solidFill>
                  <a:srgbClr val="FF00FF"/>
                </a:solidFill>
                <a:latin typeface="Calibri"/>
                <a:cs typeface="Calibri"/>
              </a:rPr>
              <a:t>Low:</a:t>
            </a:r>
            <a:r>
              <a:rPr lang="en-US" sz="2800" b="1" dirty="0" smtClean="0">
                <a:latin typeface="Calibri"/>
                <a:cs typeface="Calibri"/>
              </a:rPr>
              <a:t> accident without work stoppage</a:t>
            </a:r>
          </a:p>
          <a:p>
            <a:pPr marL="12065" algn="just">
              <a:lnSpc>
                <a:spcPct val="100000"/>
              </a:lnSpc>
              <a:spcBef>
                <a:spcPts val="770"/>
              </a:spcBef>
              <a:buClr>
                <a:srgbClr val="6F2F9F"/>
              </a:buClr>
              <a:buSzPct val="96428"/>
              <a:tabLst>
                <a:tab pos="329565" algn="l"/>
              </a:tabLst>
            </a:pPr>
            <a:r>
              <a:rPr lang="en-US" sz="2800" b="1" dirty="0" smtClean="0">
                <a:solidFill>
                  <a:srgbClr val="FF00FF"/>
                </a:solidFill>
                <a:latin typeface="Calibri"/>
                <a:cs typeface="Calibri"/>
              </a:rPr>
              <a:t>Medium: </a:t>
            </a:r>
            <a:r>
              <a:rPr lang="en-US" sz="2800" b="1" dirty="0" smtClean="0">
                <a:latin typeface="Calibri"/>
                <a:cs typeface="Calibri"/>
              </a:rPr>
              <a:t>accident with work stoppage</a:t>
            </a:r>
          </a:p>
          <a:p>
            <a:pPr marL="12065" algn="just">
              <a:lnSpc>
                <a:spcPct val="100000"/>
              </a:lnSpc>
              <a:spcBef>
                <a:spcPts val="770"/>
              </a:spcBef>
              <a:buClr>
                <a:srgbClr val="6F2F9F"/>
              </a:buClr>
              <a:buSzPct val="96428"/>
              <a:tabLst>
                <a:tab pos="329565" algn="l"/>
              </a:tabLst>
            </a:pPr>
            <a:r>
              <a:rPr lang="en-US" sz="2800" b="1" dirty="0" smtClean="0">
                <a:solidFill>
                  <a:srgbClr val="FF00FF"/>
                </a:solidFill>
                <a:latin typeface="Calibri"/>
                <a:cs typeface="Calibri"/>
              </a:rPr>
              <a:t>Serious: </a:t>
            </a:r>
            <a:r>
              <a:rPr lang="en-US" sz="2800" b="1" dirty="0" smtClean="0">
                <a:latin typeface="Calibri"/>
                <a:cs typeface="Calibri"/>
              </a:rPr>
              <a:t>accident resulting in permanent disability</a:t>
            </a:r>
          </a:p>
          <a:p>
            <a:pPr marL="12065" algn="just">
              <a:lnSpc>
                <a:spcPct val="100000"/>
              </a:lnSpc>
              <a:spcBef>
                <a:spcPts val="770"/>
              </a:spcBef>
              <a:buClr>
                <a:srgbClr val="6F2F9F"/>
              </a:buClr>
              <a:buSzPct val="96428"/>
              <a:tabLst>
                <a:tab pos="329565" algn="l"/>
              </a:tabLst>
            </a:pPr>
            <a:r>
              <a:rPr lang="en-US" sz="2800" b="1" dirty="0" smtClean="0">
                <a:solidFill>
                  <a:srgbClr val="FF00FF"/>
                </a:solidFill>
                <a:latin typeface="Calibri"/>
                <a:cs typeface="Calibri"/>
              </a:rPr>
              <a:t>Very serious: </a:t>
            </a:r>
            <a:r>
              <a:rPr lang="en-US" sz="2800" b="1" dirty="0" smtClean="0">
                <a:latin typeface="Calibri"/>
                <a:cs typeface="Calibri"/>
              </a:rPr>
              <a:t>death</a:t>
            </a:r>
            <a:endParaRPr lang="en-US" sz="2800" b="1" dirty="0">
              <a:latin typeface="Calibri"/>
              <a:cs typeface="Calibri"/>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141" y="4723504"/>
            <a:ext cx="7818500" cy="190616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95885">
              <a:lnSpc>
                <a:spcPct val="100000"/>
              </a:lnSpc>
              <a:spcBef>
                <a:spcPts val="105"/>
              </a:spcBef>
            </a:pPr>
            <a:r>
              <a:rPr lang="fr-FR" spc="-35" dirty="0"/>
              <a:t>Basic concepts </a:t>
            </a:r>
            <a:r>
              <a:rPr dirty="0" smtClean="0"/>
              <a:t>(</a:t>
            </a:r>
            <a:r>
              <a:rPr dirty="0"/>
              <a:t>5)-</a:t>
            </a:r>
            <a:r>
              <a:rPr spc="-160" dirty="0"/>
              <a:t> </a:t>
            </a:r>
            <a:r>
              <a:rPr spc="-50" dirty="0" smtClean="0"/>
              <a:t>ex</a:t>
            </a:r>
            <a:r>
              <a:rPr lang="fr-FR" spc="-50" dirty="0" smtClean="0"/>
              <a:t>a</a:t>
            </a:r>
            <a:r>
              <a:rPr spc="-50" dirty="0" err="1" smtClean="0"/>
              <a:t>mple</a:t>
            </a:r>
            <a:r>
              <a:rPr spc="-180" dirty="0" smtClean="0"/>
              <a:t> </a:t>
            </a:r>
            <a:r>
              <a:rPr lang="fr-FR" dirty="0" smtClean="0"/>
              <a:t>of</a:t>
            </a:r>
            <a:r>
              <a:rPr spc="-160" dirty="0" smtClean="0"/>
              <a:t> </a:t>
            </a:r>
            <a:r>
              <a:rPr spc="-20" dirty="0" err="1" smtClean="0"/>
              <a:t>probabilit</a:t>
            </a:r>
            <a:r>
              <a:rPr lang="fr-FR" spc="-20" dirty="0" smtClean="0"/>
              <a:t>y</a:t>
            </a:r>
            <a:endParaRPr spc="-20" dirty="0"/>
          </a:p>
        </p:txBody>
      </p:sp>
      <p:sp>
        <p:nvSpPr>
          <p:cNvPr id="4" name="object 4"/>
          <p:cNvSpPr txBox="1"/>
          <p:nvPr/>
        </p:nvSpPr>
        <p:spPr>
          <a:xfrm>
            <a:off x="1671827" y="1387041"/>
            <a:ext cx="9480550" cy="391160"/>
          </a:xfrm>
          <a:prstGeom prst="rect">
            <a:avLst/>
          </a:prstGeom>
        </p:spPr>
        <p:txBody>
          <a:bodyPr vert="horz" wrap="square" lIns="0" tIns="12700" rIns="0" bIns="0" rtlCol="0">
            <a:spAutoFit/>
          </a:bodyPr>
          <a:lstStyle/>
          <a:p>
            <a:pPr marL="354965" indent="-342265">
              <a:lnSpc>
                <a:spcPct val="100000"/>
              </a:lnSpc>
              <a:spcBef>
                <a:spcPts val="100"/>
              </a:spcBef>
              <a:buClr>
                <a:srgbClr val="6F2F9F"/>
              </a:buClr>
              <a:buFont typeface="Wingdings"/>
              <a:buChar char=""/>
              <a:tabLst>
                <a:tab pos="354965" algn="l"/>
              </a:tabLst>
            </a:pPr>
            <a:r>
              <a:rPr lang="en-US" sz="2400" dirty="0" smtClean="0">
                <a:latin typeface="Calibri"/>
                <a:cs typeface="Calibri"/>
              </a:rPr>
              <a:t>To assess the likelihood of a risk, there are four levels of probability:</a:t>
            </a:r>
            <a:endParaRPr lang="en-US" sz="24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14</a:t>
            </a:fld>
            <a:endParaRPr spc="-25"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384" y="1961751"/>
            <a:ext cx="7691436" cy="4681363"/>
          </a:xfrm>
          <a:prstGeom prst="rect">
            <a:avLst/>
          </a:prstGeom>
        </p:spPr>
      </p:pic>
      <p:pic>
        <p:nvPicPr>
          <p:cNvPr id="3" name="Image 2"/>
          <p:cNvPicPr>
            <a:picLocks noChangeAspect="1"/>
          </p:cNvPicPr>
          <p:nvPr/>
        </p:nvPicPr>
        <p:blipFill>
          <a:blip r:embed="rId3"/>
          <a:stretch>
            <a:fillRect/>
          </a:stretch>
        </p:blipFill>
        <p:spPr>
          <a:xfrm>
            <a:off x="152400" y="3229443"/>
            <a:ext cx="2145978" cy="21459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457200" y="2172238"/>
            <a:ext cx="6244590" cy="4574201"/>
          </a:xfrm>
          <a:prstGeom prst="rect">
            <a:avLst/>
          </a:prstGeom>
        </p:spPr>
        <p:txBody>
          <a:bodyPr vert="horz" wrap="square" lIns="0" tIns="92075" rIns="0" bIns="0" rtlCol="0">
            <a:spAutoFit/>
          </a:bodyPr>
          <a:lstStyle/>
          <a:p>
            <a:pPr marL="12700" marR="5080" algn="just">
              <a:lnSpc>
                <a:spcPct val="80000"/>
              </a:lnSpc>
              <a:spcBef>
                <a:spcPts val="725"/>
              </a:spcBef>
            </a:pPr>
            <a:r>
              <a:rPr lang="en-US" sz="2600" dirty="0" smtClean="0">
                <a:solidFill>
                  <a:srgbClr val="C00000"/>
                </a:solidFill>
                <a:latin typeface="Calibri"/>
                <a:cs typeface="Calibri"/>
              </a:rPr>
              <a:t>Concept of Criticality / Criticality Grid: </a:t>
            </a:r>
            <a:r>
              <a:rPr lang="en-US" sz="2600" dirty="0" smtClean="0">
                <a:latin typeface="Calibri"/>
                <a:cs typeface="Calibri"/>
              </a:rPr>
              <a:t>This concept is defined as the result of combining two dimensions — </a:t>
            </a:r>
            <a:r>
              <a:rPr lang="en-US" sz="2600" dirty="0" smtClean="0">
                <a:solidFill>
                  <a:srgbClr val="0000FF"/>
                </a:solidFill>
                <a:latin typeface="Calibri"/>
                <a:cs typeface="Calibri"/>
              </a:rPr>
              <a:t>severity</a:t>
            </a:r>
            <a:r>
              <a:rPr lang="en-US" sz="2600" dirty="0" smtClean="0">
                <a:latin typeface="Calibri"/>
                <a:cs typeface="Calibri"/>
              </a:rPr>
              <a:t> and </a:t>
            </a:r>
            <a:r>
              <a:rPr lang="en-US" sz="2600" dirty="0" smtClean="0">
                <a:solidFill>
                  <a:srgbClr val="0000FF"/>
                </a:solidFill>
                <a:latin typeface="Calibri"/>
                <a:cs typeface="Calibri"/>
              </a:rPr>
              <a:t>probability</a:t>
            </a:r>
            <a:r>
              <a:rPr lang="en-US" sz="2600" dirty="0" smtClean="0">
                <a:latin typeface="Calibri"/>
                <a:cs typeface="Calibri"/>
              </a:rPr>
              <a:t> of occurrence. It makes it possible to </a:t>
            </a:r>
            <a:r>
              <a:rPr lang="en-US" sz="2600" dirty="0" smtClean="0">
                <a:solidFill>
                  <a:srgbClr val="0000FF"/>
                </a:solidFill>
                <a:latin typeface="Calibri"/>
                <a:cs typeface="Calibri"/>
              </a:rPr>
              <a:t>assess the magnitude of a risk</a:t>
            </a:r>
            <a:r>
              <a:rPr lang="en-US" sz="2600" dirty="0" smtClean="0">
                <a:latin typeface="Calibri"/>
                <a:cs typeface="Calibri"/>
              </a:rPr>
              <a:t>. </a:t>
            </a:r>
            <a:r>
              <a:rPr lang="en-US" sz="2600" spc="40" dirty="0" smtClean="0">
                <a:latin typeface="Calibri"/>
                <a:cs typeface="Calibri"/>
              </a:rPr>
              <a:t>All risk levels are adjusted proportionally according to the importance of two dimensions — probability and severity — within a chart called the </a:t>
            </a:r>
            <a:r>
              <a:rPr lang="en-US" sz="2600" spc="40" dirty="0" smtClean="0">
                <a:solidFill>
                  <a:srgbClr val="0000FF"/>
                </a:solidFill>
                <a:latin typeface="Calibri"/>
                <a:cs typeface="Calibri"/>
              </a:rPr>
              <a:t>criticality grid</a:t>
            </a:r>
            <a:r>
              <a:rPr lang="en-US" sz="2600" spc="40" dirty="0" smtClean="0">
                <a:latin typeface="Calibri"/>
                <a:cs typeface="Calibri"/>
              </a:rPr>
              <a:t>. This grid serves as a kind of balance that allows us to </a:t>
            </a:r>
            <a:r>
              <a:rPr lang="en-US" sz="2600" spc="40" dirty="0" smtClean="0">
                <a:solidFill>
                  <a:srgbClr val="0000FF"/>
                </a:solidFill>
                <a:latin typeface="Calibri"/>
                <a:cs typeface="Calibri"/>
              </a:rPr>
              <a:t>weigh the risk</a:t>
            </a:r>
            <a:r>
              <a:rPr lang="en-US" sz="2600" spc="40" dirty="0" smtClean="0">
                <a:latin typeface="Calibri"/>
                <a:cs typeface="Calibri"/>
              </a:rPr>
              <a:t> and determine whether it is </a:t>
            </a:r>
            <a:r>
              <a:rPr lang="en-US" sz="2600" spc="40" dirty="0" smtClean="0">
                <a:solidFill>
                  <a:srgbClr val="0000FF"/>
                </a:solidFill>
                <a:latin typeface="Calibri"/>
                <a:cs typeface="Calibri"/>
              </a:rPr>
              <a:t>acceptable or unacceptable</a:t>
            </a:r>
            <a:r>
              <a:rPr lang="en-US" sz="2600" spc="40" dirty="0" smtClean="0">
                <a:latin typeface="Calibri"/>
                <a:cs typeface="Calibri"/>
              </a:rPr>
              <a:t>. Based on the results, a decision is made regarding the </a:t>
            </a:r>
            <a:r>
              <a:rPr lang="en-US" sz="2600" spc="40" dirty="0" smtClean="0">
                <a:solidFill>
                  <a:srgbClr val="0000FF"/>
                </a:solidFill>
                <a:latin typeface="Calibri"/>
                <a:cs typeface="Calibri"/>
              </a:rPr>
              <a:t>appropriate measures needed to control the risk</a:t>
            </a:r>
            <a:r>
              <a:rPr lang="en-US" sz="2600" spc="40" dirty="0" smtClean="0">
                <a:latin typeface="Calibri"/>
                <a:cs typeface="Calibri"/>
              </a:rPr>
              <a:t>.</a:t>
            </a:r>
            <a:endParaRPr lang="en-US" sz="2600" spc="40" dirty="0">
              <a:latin typeface="Calibri"/>
              <a:cs typeface="Calibri"/>
            </a:endParaRPr>
          </a:p>
        </p:txBody>
      </p:sp>
      <p:sp>
        <p:nvSpPr>
          <p:cNvPr id="8" name="object 8"/>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871470">
              <a:lnSpc>
                <a:spcPct val="100000"/>
              </a:lnSpc>
              <a:spcBef>
                <a:spcPts val="105"/>
              </a:spcBef>
            </a:pPr>
            <a:r>
              <a:rPr lang="fr-FR" spc="-35" dirty="0"/>
              <a:t>Basic concepts </a:t>
            </a:r>
            <a:r>
              <a:rPr spc="-25" dirty="0" smtClean="0"/>
              <a:t>(</a:t>
            </a:r>
            <a:r>
              <a:rPr spc="-25" dirty="0"/>
              <a:t>7)</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15</a:t>
            </a:fld>
            <a:endParaRPr spc="-25"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133863"/>
            <a:ext cx="4495800" cy="4330817"/>
          </a:xfrm>
          <a:prstGeom prst="rect">
            <a:avLst/>
          </a:prstGeom>
        </p:spPr>
      </p:pic>
      <p:pic>
        <p:nvPicPr>
          <p:cNvPr id="3" name="Image 2"/>
          <p:cNvPicPr>
            <a:picLocks noChangeAspect="1"/>
          </p:cNvPicPr>
          <p:nvPr/>
        </p:nvPicPr>
        <p:blipFill>
          <a:blip r:embed="rId3"/>
          <a:stretch>
            <a:fillRect/>
          </a:stretch>
        </p:blipFill>
        <p:spPr>
          <a:xfrm>
            <a:off x="8281987" y="328040"/>
            <a:ext cx="2714625" cy="16859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3885" y="609676"/>
            <a:ext cx="1829435" cy="697230"/>
          </a:xfrm>
          <a:prstGeom prst="rect">
            <a:avLst/>
          </a:prstGeom>
        </p:spPr>
        <p:txBody>
          <a:bodyPr vert="horz" wrap="square" lIns="0" tIns="13335" rIns="0" bIns="0" rtlCol="0">
            <a:spAutoFit/>
          </a:bodyPr>
          <a:lstStyle/>
          <a:p>
            <a:pPr marL="12700">
              <a:lnSpc>
                <a:spcPct val="100000"/>
              </a:lnSpc>
              <a:spcBef>
                <a:spcPts val="105"/>
              </a:spcBef>
            </a:pPr>
            <a:r>
              <a:rPr spc="-40" dirty="0" err="1" smtClean="0"/>
              <a:t>Exerci</a:t>
            </a:r>
            <a:r>
              <a:rPr lang="fr-FR" spc="-40" dirty="0" smtClean="0"/>
              <a:t>s</a:t>
            </a:r>
            <a:r>
              <a:rPr spc="-40" dirty="0" smtClean="0"/>
              <a:t>e</a:t>
            </a:r>
            <a:endParaRPr spc="-40" dirty="0"/>
          </a:p>
        </p:txBody>
      </p:sp>
      <p:sp>
        <p:nvSpPr>
          <p:cNvPr id="3" name="object 3"/>
          <p:cNvSpPr txBox="1"/>
          <p:nvPr/>
        </p:nvSpPr>
        <p:spPr>
          <a:xfrm>
            <a:off x="916939" y="1411350"/>
            <a:ext cx="9695815" cy="452120"/>
          </a:xfrm>
          <a:prstGeom prst="rect">
            <a:avLst/>
          </a:prstGeom>
        </p:spPr>
        <p:txBody>
          <a:bodyPr vert="horz" wrap="square" lIns="0" tIns="12065" rIns="0" bIns="0" rtlCol="0">
            <a:spAutoFit/>
          </a:bodyPr>
          <a:lstStyle/>
          <a:p>
            <a:pPr marL="240665" indent="-227965">
              <a:lnSpc>
                <a:spcPct val="100000"/>
              </a:lnSpc>
              <a:spcBef>
                <a:spcPts val="95"/>
              </a:spcBef>
              <a:buFont typeface="Arial MT"/>
              <a:buChar char="•"/>
              <a:tabLst>
                <a:tab pos="240665" algn="l"/>
              </a:tabLst>
            </a:pPr>
            <a:r>
              <a:rPr lang="en-US" sz="2800" spc="-10" dirty="0" smtClean="0">
                <a:solidFill>
                  <a:srgbClr val="6F2F9F"/>
                </a:solidFill>
                <a:latin typeface="Calibri"/>
                <a:cs typeface="Calibri"/>
              </a:rPr>
              <a:t>Place a cross in the box corresponding to the correct answer:</a:t>
            </a:r>
            <a:endParaRPr lang="en-US" sz="2800" spc="-10" dirty="0">
              <a:solidFill>
                <a:srgbClr val="6F2F9F"/>
              </a:solidFill>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94571654"/>
              </p:ext>
            </p:extLst>
          </p:nvPr>
        </p:nvGraphicFramePr>
        <p:xfrm>
          <a:off x="648741" y="1958975"/>
          <a:ext cx="11177268" cy="4862195"/>
        </p:xfrm>
        <a:graphic>
          <a:graphicData uri="http://schemas.openxmlformats.org/drawingml/2006/table">
            <a:tbl>
              <a:tblPr firstRow="1" bandRow="1">
                <a:tableStyleId>{2D5ABB26-0587-4C30-8999-92F81FD0307C}</a:tableStyleId>
              </a:tblPr>
              <a:tblGrid>
                <a:gridCol w="4622800"/>
                <a:gridCol w="939800"/>
                <a:gridCol w="1049020"/>
                <a:gridCol w="3345814"/>
                <a:gridCol w="1219834"/>
              </a:tblGrid>
              <a:tr h="572770">
                <a:tc>
                  <a:txBody>
                    <a:bodyPr/>
                    <a:lstStyle/>
                    <a:p>
                      <a:pPr>
                        <a:lnSpc>
                          <a:spcPct val="100000"/>
                        </a:lnSpc>
                      </a:pP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0805">
                        <a:lnSpc>
                          <a:spcPct val="100000"/>
                        </a:lnSpc>
                        <a:spcBef>
                          <a:spcPts val="700"/>
                        </a:spcBef>
                      </a:pPr>
                      <a:r>
                        <a:rPr lang="fr-FR" sz="2000" b="1" spc="-10" dirty="0" err="1" smtClean="0">
                          <a:latin typeface="Calibri"/>
                          <a:cs typeface="Calibri"/>
                        </a:rPr>
                        <a:t>Hazard</a:t>
                      </a:r>
                      <a:endParaRPr sz="2000" dirty="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70180">
                        <a:lnSpc>
                          <a:spcPct val="100000"/>
                        </a:lnSpc>
                        <a:spcBef>
                          <a:spcPts val="700"/>
                        </a:spcBef>
                      </a:pPr>
                      <a:r>
                        <a:rPr sz="2000" b="1" spc="-10" dirty="0" err="1" smtClean="0">
                          <a:latin typeface="Calibri"/>
                          <a:cs typeface="Calibri"/>
                        </a:rPr>
                        <a:t>Ris</a:t>
                      </a:r>
                      <a:r>
                        <a:rPr lang="fr-FR" sz="2000" b="1" spc="-10" dirty="0" smtClean="0">
                          <a:latin typeface="Calibri"/>
                          <a:cs typeface="Calibri"/>
                        </a:rPr>
                        <a:t>k</a:t>
                      </a:r>
                      <a:endParaRPr sz="2000" dirty="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700"/>
                        </a:spcBef>
                      </a:pPr>
                      <a:r>
                        <a:rPr lang="fr-FR" sz="2000" b="1" dirty="0" err="1" smtClean="0">
                          <a:latin typeface="Calibri"/>
                          <a:cs typeface="Calibri"/>
                        </a:rPr>
                        <a:t>Occupational</a:t>
                      </a:r>
                      <a:r>
                        <a:rPr lang="fr-FR" sz="2000" b="1" baseline="0" dirty="0" smtClean="0">
                          <a:latin typeface="+mn-lt"/>
                          <a:cs typeface="Calibri"/>
                        </a:rPr>
                        <a:t> </a:t>
                      </a:r>
                      <a:r>
                        <a:rPr lang="fr-FR" sz="2000" b="1" baseline="0" dirty="0" err="1" smtClean="0">
                          <a:latin typeface="+mn-lt"/>
                          <a:cs typeface="Calibri"/>
                        </a:rPr>
                        <a:t>disease</a:t>
                      </a:r>
                      <a:endParaRPr lang="fr-FR" sz="2000" b="1" baseline="0" dirty="0" smtClean="0">
                        <a:latin typeface="+mn-lt"/>
                        <a:cs typeface="Calibri"/>
                      </a:endParaRPr>
                    </a:p>
                    <a:p>
                      <a:pPr algn="ctr">
                        <a:lnSpc>
                          <a:spcPct val="100000"/>
                        </a:lnSpc>
                        <a:spcBef>
                          <a:spcPts val="700"/>
                        </a:spcBef>
                      </a:pPr>
                      <a:endParaRPr sz="2000" dirty="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905" algn="ctr">
                        <a:lnSpc>
                          <a:spcPct val="100000"/>
                        </a:lnSpc>
                        <a:spcBef>
                          <a:spcPts val="700"/>
                        </a:spcBef>
                      </a:pPr>
                      <a:r>
                        <a:rPr lang="en-US" sz="2000" b="1" spc="-10" dirty="0" smtClean="0">
                          <a:latin typeface="+mn-lt"/>
                          <a:cs typeface="Calibri"/>
                        </a:rPr>
                        <a:t>Damage</a:t>
                      </a:r>
                      <a:endParaRPr lang="en-US" sz="2000" b="1" spc="-10" dirty="0">
                        <a:latin typeface="+mn-lt"/>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r>
              <a:tr h="457200">
                <a:tc>
                  <a:txBody>
                    <a:bodyPr/>
                    <a:lstStyle/>
                    <a:p>
                      <a:pPr algn="ctr">
                        <a:lnSpc>
                          <a:spcPct val="100000"/>
                        </a:lnSpc>
                        <a:spcBef>
                          <a:spcPts val="705"/>
                        </a:spcBef>
                      </a:pPr>
                      <a:r>
                        <a:rPr sz="2000" b="1" spc="-10" dirty="0" smtClean="0">
                          <a:latin typeface="Calibri"/>
                          <a:cs typeface="Calibri"/>
                        </a:rPr>
                        <a:t>Benz</a:t>
                      </a:r>
                      <a:r>
                        <a:rPr lang="fr-FR" sz="2000" b="1" spc="-10" dirty="0" smtClean="0">
                          <a:latin typeface="Calibri"/>
                          <a:cs typeface="Calibri"/>
                        </a:rPr>
                        <a:t>e</a:t>
                      </a:r>
                      <a:r>
                        <a:rPr sz="2000" b="1" spc="-10" dirty="0" smtClean="0">
                          <a:latin typeface="Calibri"/>
                          <a:cs typeface="Calibri"/>
                        </a:rPr>
                        <a:t>ne</a:t>
                      </a:r>
                      <a:endParaRPr sz="2000" dirty="0">
                        <a:latin typeface="Calibri"/>
                        <a:cs typeface="Calibri"/>
                      </a:endParaRPr>
                    </a:p>
                  </a:txBody>
                  <a:tcPr marL="0" marR="0" marT="8953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r>
              <a:tr h="457200">
                <a:tc>
                  <a:txBody>
                    <a:bodyPr/>
                    <a:lstStyle/>
                    <a:p>
                      <a:pPr algn="ctr">
                        <a:lnSpc>
                          <a:spcPct val="100000"/>
                        </a:lnSpc>
                        <a:spcBef>
                          <a:spcPts val="705"/>
                        </a:spcBef>
                      </a:pPr>
                      <a:r>
                        <a:rPr lang="fr-FR" sz="2000" b="1" dirty="0" smtClean="0">
                          <a:latin typeface="+mn-lt"/>
                          <a:cs typeface="Calibri"/>
                        </a:rPr>
                        <a:t>Dispersion of </a:t>
                      </a:r>
                      <a:r>
                        <a:rPr lang="fr-FR" sz="2000" b="1" dirty="0" err="1" smtClean="0">
                          <a:latin typeface="+mn-lt"/>
                          <a:cs typeface="Calibri"/>
                        </a:rPr>
                        <a:t>toxic</a:t>
                      </a:r>
                      <a:r>
                        <a:rPr lang="fr-FR" sz="2000" b="1" dirty="0" smtClean="0">
                          <a:latin typeface="+mn-lt"/>
                          <a:cs typeface="Calibri"/>
                        </a:rPr>
                        <a:t> substances</a:t>
                      </a:r>
                      <a:endParaRPr lang="fr-FR" sz="2000" b="1" dirty="0">
                        <a:latin typeface="+mn-lt"/>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algn="ctr">
                        <a:lnSpc>
                          <a:spcPct val="100000"/>
                        </a:lnSpc>
                        <a:spcBef>
                          <a:spcPts val="705"/>
                        </a:spcBef>
                      </a:pPr>
                      <a:r>
                        <a:rPr lang="fr-FR" sz="2000" b="1" spc="-10" dirty="0" smtClean="0">
                          <a:latin typeface="Calibri"/>
                          <a:cs typeface="Calibri"/>
                        </a:rPr>
                        <a:t>Burns</a:t>
                      </a:r>
                      <a:endParaRPr sz="2000" dirty="0">
                        <a:latin typeface="Calibri"/>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r h="457200">
                <a:tc>
                  <a:txBody>
                    <a:bodyPr/>
                    <a:lstStyle/>
                    <a:p>
                      <a:pPr algn="ctr">
                        <a:lnSpc>
                          <a:spcPct val="100000"/>
                        </a:lnSpc>
                        <a:spcBef>
                          <a:spcPts val="705"/>
                        </a:spcBef>
                      </a:pPr>
                      <a:r>
                        <a:rPr lang="fr-FR" sz="2000" b="1" spc="-10" dirty="0" err="1" smtClean="0">
                          <a:latin typeface="+mn-lt"/>
                          <a:cs typeface="Calibri"/>
                        </a:rPr>
                        <a:t>Tetanus</a:t>
                      </a:r>
                      <a:endParaRPr lang="fr-FR" sz="2000" b="1" spc="-10" dirty="0">
                        <a:latin typeface="+mn-lt"/>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marL="635" algn="ctr">
                        <a:lnSpc>
                          <a:spcPct val="100000"/>
                        </a:lnSpc>
                        <a:spcBef>
                          <a:spcPts val="705"/>
                        </a:spcBef>
                      </a:pPr>
                      <a:r>
                        <a:rPr lang="fr-FR" sz="2000" b="1" dirty="0" smtClean="0">
                          <a:latin typeface="+mn-lt"/>
                          <a:cs typeface="Calibri"/>
                        </a:rPr>
                        <a:t>Corrosive substance</a:t>
                      </a:r>
                      <a:endParaRPr lang="fr-FR" sz="2000" b="1" dirty="0">
                        <a:latin typeface="+mn-lt"/>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r h="457200">
                <a:tc>
                  <a:txBody>
                    <a:bodyPr/>
                    <a:lstStyle/>
                    <a:p>
                      <a:pPr algn="ctr">
                        <a:lnSpc>
                          <a:spcPct val="100000"/>
                        </a:lnSpc>
                        <a:spcBef>
                          <a:spcPts val="710"/>
                        </a:spcBef>
                      </a:pPr>
                      <a:r>
                        <a:rPr lang="fr-FR" sz="2000" b="1" spc="-10" dirty="0" err="1" smtClean="0">
                          <a:latin typeface="Calibri"/>
                          <a:cs typeface="Calibri"/>
                        </a:rPr>
                        <a:t>Fire</a:t>
                      </a:r>
                      <a:endParaRPr sz="2000" dirty="0">
                        <a:latin typeface="Calibri"/>
                        <a:cs typeface="Calibri"/>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43865">
                <a:tc>
                  <a:txBody>
                    <a:bodyPr/>
                    <a:lstStyle/>
                    <a:p>
                      <a:pPr algn="ctr">
                        <a:lnSpc>
                          <a:spcPct val="100000"/>
                        </a:lnSpc>
                        <a:spcBef>
                          <a:spcPts val="645"/>
                        </a:spcBef>
                      </a:pPr>
                      <a:r>
                        <a:rPr lang="fr-FR" sz="1800" b="1" dirty="0" smtClean="0">
                          <a:latin typeface="+mn-lt"/>
                          <a:cs typeface="Calibri"/>
                        </a:rPr>
                        <a:t>Skin irritation</a:t>
                      </a:r>
                      <a:endParaRPr lang="fr-FR" sz="1800" b="1" dirty="0">
                        <a:latin typeface="+mn-lt"/>
                        <a:cs typeface="Calibri"/>
                      </a:endParaRPr>
                    </a:p>
                  </a:txBody>
                  <a:tcPr marL="0" marR="0" marT="81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r h="443865">
                <a:tc>
                  <a:txBody>
                    <a:bodyPr/>
                    <a:lstStyle/>
                    <a:p>
                      <a:pPr algn="ctr">
                        <a:lnSpc>
                          <a:spcPct val="100000"/>
                        </a:lnSpc>
                        <a:spcBef>
                          <a:spcPts val="645"/>
                        </a:spcBef>
                      </a:pPr>
                      <a:r>
                        <a:rPr lang="fr-FR" sz="1800" b="1" spc="-10" dirty="0" err="1" smtClean="0">
                          <a:latin typeface="+mn-lt"/>
                          <a:cs typeface="Calibri"/>
                        </a:rPr>
                        <a:t>Microorganism</a:t>
                      </a:r>
                      <a:r>
                        <a:rPr lang="fr-FR" sz="1800" b="1" spc="-10" dirty="0" smtClean="0">
                          <a:latin typeface="+mn-lt"/>
                          <a:cs typeface="Calibri"/>
                        </a:rPr>
                        <a:t> </a:t>
                      </a:r>
                      <a:r>
                        <a:rPr lang="fr-FR" sz="1800" b="1" spc="-10" dirty="0" err="1" smtClean="0">
                          <a:latin typeface="+mn-lt"/>
                          <a:cs typeface="Calibri"/>
                        </a:rPr>
                        <a:t>with</a:t>
                      </a:r>
                      <a:r>
                        <a:rPr lang="fr-FR" sz="1800" b="1" spc="-10" dirty="0" smtClean="0">
                          <a:latin typeface="+mn-lt"/>
                          <a:cs typeface="Calibri"/>
                        </a:rPr>
                        <a:t> </a:t>
                      </a:r>
                      <a:r>
                        <a:rPr lang="fr-FR" sz="1800" b="1" spc="-10" dirty="0" err="1" smtClean="0">
                          <a:latin typeface="+mn-lt"/>
                          <a:cs typeface="Calibri"/>
                        </a:rPr>
                        <a:t>infectious</a:t>
                      </a:r>
                      <a:r>
                        <a:rPr lang="fr-FR" sz="1800" b="1" spc="-10" dirty="0" smtClean="0">
                          <a:latin typeface="+mn-lt"/>
                          <a:cs typeface="Calibri"/>
                        </a:rPr>
                        <a:t> </a:t>
                      </a:r>
                      <a:r>
                        <a:rPr lang="fr-FR" sz="1800" b="1" spc="-10" dirty="0" err="1" smtClean="0">
                          <a:latin typeface="+mn-lt"/>
                          <a:cs typeface="Calibri"/>
                        </a:rPr>
                        <a:t>properties</a:t>
                      </a:r>
                      <a:endParaRPr lang="fr-FR" sz="1800" b="1" spc="-10" dirty="0">
                        <a:latin typeface="+mn-lt"/>
                        <a:cs typeface="Calibri"/>
                      </a:endParaRPr>
                    </a:p>
                  </a:txBody>
                  <a:tcPr marL="0" marR="0" marT="81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43865">
                <a:tc>
                  <a:txBody>
                    <a:bodyPr/>
                    <a:lstStyle/>
                    <a:p>
                      <a:pPr marL="1270" algn="ctr">
                        <a:lnSpc>
                          <a:spcPct val="100000"/>
                        </a:lnSpc>
                        <a:spcBef>
                          <a:spcPts val="645"/>
                        </a:spcBef>
                      </a:pPr>
                      <a:r>
                        <a:rPr lang="fr-FR" sz="1800" b="1" dirty="0" err="1" smtClean="0">
                          <a:latin typeface="+mn-lt"/>
                          <a:cs typeface="Calibri"/>
                        </a:rPr>
                        <a:t>Post-traumatic</a:t>
                      </a:r>
                      <a:r>
                        <a:rPr lang="fr-FR" sz="1800" b="1" dirty="0" smtClean="0">
                          <a:latin typeface="+mn-lt"/>
                          <a:cs typeface="Calibri"/>
                        </a:rPr>
                        <a:t> stress </a:t>
                      </a:r>
                      <a:r>
                        <a:rPr lang="fr-FR" sz="1800" b="1" dirty="0" err="1" smtClean="0">
                          <a:latin typeface="+mn-lt"/>
                          <a:cs typeface="Calibri"/>
                        </a:rPr>
                        <a:t>disorder</a:t>
                      </a:r>
                      <a:r>
                        <a:rPr lang="fr-FR" sz="1800" b="1" dirty="0" smtClean="0">
                          <a:latin typeface="+mn-lt"/>
                          <a:cs typeface="Calibri"/>
                        </a:rPr>
                        <a:t> (PTSD)</a:t>
                      </a:r>
                      <a:endParaRPr lang="fr-FR" sz="1800" b="1" dirty="0">
                        <a:latin typeface="+mn-lt"/>
                        <a:cs typeface="Calibri"/>
                      </a:endParaRPr>
                    </a:p>
                  </a:txBody>
                  <a:tcPr marL="0" marR="0" marT="81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pPr>
                      <a:endParaRPr sz="2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nSpc>
                          <a:spcPct val="100000"/>
                        </a:lnSpc>
                        <a:spcBef>
                          <a:spcPts val="740"/>
                        </a:spcBef>
                      </a:pPr>
                      <a:endParaRPr sz="1200" dirty="0">
                        <a:latin typeface="Times New Roman"/>
                        <a:cs typeface="Times New Roman"/>
                      </a:endParaRPr>
                    </a:p>
                    <a:p>
                      <a:pPr marR="67945" algn="ctr">
                        <a:lnSpc>
                          <a:spcPts val="1270"/>
                        </a:lnSpc>
                        <a:spcBef>
                          <a:spcPts val="5"/>
                        </a:spcBef>
                      </a:pPr>
                      <a:r>
                        <a:rPr sz="1200" spc="-25" dirty="0">
                          <a:solidFill>
                            <a:srgbClr val="888888"/>
                          </a:solidFill>
                          <a:latin typeface="Calibri"/>
                          <a:cs typeface="Calibri"/>
                        </a:rPr>
                        <a:t>29</a:t>
                      </a:r>
                      <a:endParaRPr sz="1200" dirty="0">
                        <a:latin typeface="Calibri"/>
                        <a:cs typeface="Calibri"/>
                      </a:endParaRP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bl>
          </a:graphicData>
        </a:graphic>
      </p:graphicFrame>
      <p:pic>
        <p:nvPicPr>
          <p:cNvPr id="5" name="Image 4"/>
          <p:cNvPicPr>
            <a:picLocks noChangeAspect="1"/>
          </p:cNvPicPr>
          <p:nvPr/>
        </p:nvPicPr>
        <p:blipFill>
          <a:blip r:embed="rId2"/>
          <a:stretch>
            <a:fillRect/>
          </a:stretch>
        </p:blipFill>
        <p:spPr>
          <a:xfrm>
            <a:off x="2895600" y="61791"/>
            <a:ext cx="1512504" cy="13773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767775401"/>
              </p:ext>
            </p:extLst>
          </p:nvPr>
        </p:nvGraphicFramePr>
        <p:xfrm>
          <a:off x="533400" y="1447800"/>
          <a:ext cx="11177268" cy="5005705"/>
        </p:xfrm>
        <a:graphic>
          <a:graphicData uri="http://schemas.openxmlformats.org/drawingml/2006/table">
            <a:tbl>
              <a:tblPr firstRow="1" bandRow="1">
                <a:tableStyleId>{2D5ABB26-0587-4C30-8999-92F81FD0307C}</a:tableStyleId>
              </a:tblPr>
              <a:tblGrid>
                <a:gridCol w="4622800"/>
                <a:gridCol w="939800"/>
                <a:gridCol w="1049020"/>
                <a:gridCol w="3345814"/>
                <a:gridCol w="1219834"/>
              </a:tblGrid>
              <a:tr h="841375">
                <a:tc>
                  <a:txBody>
                    <a:bodyPr/>
                    <a:lstStyle/>
                    <a:p>
                      <a:pPr>
                        <a:lnSpc>
                          <a:spcPct val="100000"/>
                        </a:lnSpc>
                      </a:pP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0805">
                        <a:lnSpc>
                          <a:spcPct val="100000"/>
                        </a:lnSpc>
                        <a:spcBef>
                          <a:spcPts val="700"/>
                        </a:spcBef>
                      </a:pPr>
                      <a:r>
                        <a:rPr lang="fr-FR" sz="2000" b="1" spc="-10" dirty="0" err="1" smtClean="0">
                          <a:latin typeface="Calibri"/>
                          <a:cs typeface="Calibri"/>
                        </a:rPr>
                        <a:t>Hazard</a:t>
                      </a:r>
                      <a:endParaRPr sz="2000" dirty="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70180">
                        <a:lnSpc>
                          <a:spcPct val="100000"/>
                        </a:lnSpc>
                        <a:spcBef>
                          <a:spcPts val="700"/>
                        </a:spcBef>
                      </a:pPr>
                      <a:r>
                        <a:rPr sz="2000" b="1" spc="-10" dirty="0" err="1" smtClean="0">
                          <a:latin typeface="Calibri"/>
                          <a:cs typeface="Calibri"/>
                        </a:rPr>
                        <a:t>Ris</a:t>
                      </a:r>
                      <a:r>
                        <a:rPr lang="fr-FR" sz="2000" b="1" spc="-10" dirty="0" smtClean="0">
                          <a:latin typeface="Calibri"/>
                          <a:cs typeface="Calibri"/>
                        </a:rPr>
                        <a:t>k</a:t>
                      </a:r>
                      <a:endParaRPr sz="2000" dirty="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700"/>
                        </a:spcBef>
                      </a:pPr>
                      <a:r>
                        <a:rPr lang="fr-FR" sz="2000" b="1" dirty="0" err="1" smtClean="0">
                          <a:latin typeface="Calibri"/>
                          <a:cs typeface="Calibri"/>
                        </a:rPr>
                        <a:t>Occupational</a:t>
                      </a:r>
                      <a:r>
                        <a:rPr lang="fr-FR" sz="2000" b="1" baseline="0" dirty="0" smtClean="0">
                          <a:latin typeface="+mn-lt"/>
                          <a:cs typeface="Calibri"/>
                        </a:rPr>
                        <a:t> </a:t>
                      </a:r>
                      <a:r>
                        <a:rPr lang="fr-FR" sz="2000" b="1" baseline="0" dirty="0" err="1" smtClean="0">
                          <a:latin typeface="+mn-lt"/>
                          <a:cs typeface="Calibri"/>
                        </a:rPr>
                        <a:t>disease</a:t>
                      </a:r>
                      <a:endParaRPr lang="fr-FR" sz="2000" b="1" baseline="0" dirty="0" smtClean="0">
                        <a:latin typeface="+mn-lt"/>
                        <a:cs typeface="Calibri"/>
                      </a:endParaRPr>
                    </a:p>
                    <a:p>
                      <a:pPr algn="ctr">
                        <a:lnSpc>
                          <a:spcPct val="100000"/>
                        </a:lnSpc>
                        <a:spcBef>
                          <a:spcPts val="700"/>
                        </a:spcBef>
                      </a:pPr>
                      <a:endParaRPr sz="2000" dirty="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905" algn="ctr">
                        <a:lnSpc>
                          <a:spcPct val="100000"/>
                        </a:lnSpc>
                        <a:spcBef>
                          <a:spcPts val="700"/>
                        </a:spcBef>
                      </a:pPr>
                      <a:r>
                        <a:rPr lang="en-US" sz="2000" b="1" spc="-10" dirty="0" smtClean="0">
                          <a:latin typeface="+mn-lt"/>
                          <a:cs typeface="Calibri"/>
                        </a:rPr>
                        <a:t>Damage</a:t>
                      </a:r>
                      <a:endParaRPr lang="en-US" sz="2000" b="1" spc="-10" dirty="0">
                        <a:latin typeface="+mn-lt"/>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r>
              <a:tr h="457200">
                <a:tc>
                  <a:txBody>
                    <a:bodyPr/>
                    <a:lstStyle/>
                    <a:p>
                      <a:pPr algn="ctr">
                        <a:lnSpc>
                          <a:spcPct val="100000"/>
                        </a:lnSpc>
                        <a:spcBef>
                          <a:spcPts val="705"/>
                        </a:spcBef>
                      </a:pPr>
                      <a:r>
                        <a:rPr sz="2000" b="1" spc="-10" dirty="0" smtClean="0">
                          <a:latin typeface="Calibri"/>
                          <a:cs typeface="Calibri"/>
                        </a:rPr>
                        <a:t>Benz</a:t>
                      </a:r>
                      <a:r>
                        <a:rPr lang="fr-FR" sz="2000" b="1" spc="-10" dirty="0" smtClean="0">
                          <a:latin typeface="Calibri"/>
                          <a:cs typeface="Calibri"/>
                        </a:rPr>
                        <a:t>e</a:t>
                      </a:r>
                      <a:r>
                        <a:rPr sz="2000" b="1" spc="-10" dirty="0" smtClean="0">
                          <a:latin typeface="Calibri"/>
                          <a:cs typeface="Calibri"/>
                        </a:rPr>
                        <a:t>ne</a:t>
                      </a:r>
                      <a:endParaRPr sz="2000" dirty="0">
                        <a:latin typeface="Calibri"/>
                        <a:cs typeface="Calibri"/>
                      </a:endParaRPr>
                    </a:p>
                  </a:txBody>
                  <a:tcPr marL="0" marR="0" marT="8953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000000">
                        <a:alpha val="19999"/>
                      </a:srgbClr>
                    </a:solidFill>
                  </a:tcPr>
                </a:tc>
              </a:tr>
              <a:tr h="457200">
                <a:tc>
                  <a:txBody>
                    <a:bodyPr/>
                    <a:lstStyle/>
                    <a:p>
                      <a:pPr algn="ctr">
                        <a:lnSpc>
                          <a:spcPct val="100000"/>
                        </a:lnSpc>
                        <a:spcBef>
                          <a:spcPts val="705"/>
                        </a:spcBef>
                      </a:pPr>
                      <a:r>
                        <a:rPr lang="fr-FR" sz="2000" b="1" dirty="0" smtClean="0">
                          <a:latin typeface="+mn-lt"/>
                          <a:cs typeface="Calibri"/>
                        </a:rPr>
                        <a:t>Dispersion of </a:t>
                      </a:r>
                      <a:r>
                        <a:rPr lang="fr-FR" sz="2000" b="1" dirty="0" err="1" smtClean="0">
                          <a:latin typeface="+mn-lt"/>
                          <a:cs typeface="Calibri"/>
                        </a:rPr>
                        <a:t>toxic</a:t>
                      </a:r>
                      <a:r>
                        <a:rPr lang="fr-FR" sz="2000" b="1" dirty="0" smtClean="0">
                          <a:latin typeface="+mn-lt"/>
                          <a:cs typeface="Calibri"/>
                        </a:rPr>
                        <a:t> substances</a:t>
                      </a:r>
                      <a:endParaRPr lang="fr-FR" sz="2000" b="1" dirty="0">
                        <a:latin typeface="+mn-lt"/>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algn="ctr">
                        <a:lnSpc>
                          <a:spcPct val="100000"/>
                        </a:lnSpc>
                        <a:spcBef>
                          <a:spcPts val="705"/>
                        </a:spcBef>
                      </a:pPr>
                      <a:r>
                        <a:rPr lang="fr-FR" sz="2000" b="1" spc="-10" dirty="0" smtClean="0">
                          <a:latin typeface="Calibri"/>
                          <a:cs typeface="Calibri"/>
                        </a:rPr>
                        <a:t>Burns</a:t>
                      </a:r>
                      <a:endParaRPr sz="2000" dirty="0">
                        <a:latin typeface="Calibri"/>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r h="457200">
                <a:tc>
                  <a:txBody>
                    <a:bodyPr/>
                    <a:lstStyle/>
                    <a:p>
                      <a:pPr algn="ctr">
                        <a:lnSpc>
                          <a:spcPct val="100000"/>
                        </a:lnSpc>
                        <a:spcBef>
                          <a:spcPts val="705"/>
                        </a:spcBef>
                      </a:pPr>
                      <a:r>
                        <a:rPr lang="fr-FR" sz="2000" b="1" spc="-10" dirty="0" err="1" smtClean="0">
                          <a:latin typeface="+mn-lt"/>
                          <a:cs typeface="Calibri"/>
                        </a:rPr>
                        <a:t>Tetanus</a:t>
                      </a:r>
                      <a:endParaRPr lang="fr-FR" sz="2000" b="1" spc="-10" dirty="0">
                        <a:latin typeface="+mn-lt"/>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marL="635" algn="ctr">
                        <a:lnSpc>
                          <a:spcPct val="100000"/>
                        </a:lnSpc>
                        <a:spcBef>
                          <a:spcPts val="705"/>
                        </a:spcBef>
                      </a:pPr>
                      <a:r>
                        <a:rPr lang="fr-FR" sz="2000" b="1" dirty="0" smtClean="0">
                          <a:latin typeface="+mn-lt"/>
                          <a:cs typeface="Calibri"/>
                        </a:rPr>
                        <a:t>Corrosive substance</a:t>
                      </a:r>
                      <a:endParaRPr lang="fr-FR" sz="2000" b="1" dirty="0">
                        <a:latin typeface="+mn-lt"/>
                        <a:cs typeface="Calibri"/>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r h="457200">
                <a:tc>
                  <a:txBody>
                    <a:bodyPr/>
                    <a:lstStyle/>
                    <a:p>
                      <a:pPr algn="ctr">
                        <a:lnSpc>
                          <a:spcPct val="100000"/>
                        </a:lnSpc>
                        <a:spcBef>
                          <a:spcPts val="710"/>
                        </a:spcBef>
                      </a:pPr>
                      <a:r>
                        <a:rPr lang="fr-FR" sz="2000" b="1" spc="-10" dirty="0" err="1" smtClean="0">
                          <a:latin typeface="Calibri"/>
                          <a:cs typeface="Calibri"/>
                        </a:rPr>
                        <a:t>Fire</a:t>
                      </a:r>
                      <a:endParaRPr sz="2000" dirty="0">
                        <a:latin typeface="Calibri"/>
                        <a:cs typeface="Calibri"/>
                      </a:endParaRPr>
                    </a:p>
                  </a:txBody>
                  <a:tcPr marL="0" marR="0" marT="901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43865">
                <a:tc>
                  <a:txBody>
                    <a:bodyPr/>
                    <a:lstStyle/>
                    <a:p>
                      <a:pPr algn="ctr">
                        <a:lnSpc>
                          <a:spcPct val="100000"/>
                        </a:lnSpc>
                        <a:spcBef>
                          <a:spcPts val="645"/>
                        </a:spcBef>
                      </a:pPr>
                      <a:r>
                        <a:rPr lang="fr-FR" sz="1800" b="1" dirty="0" smtClean="0">
                          <a:latin typeface="+mn-lt"/>
                          <a:cs typeface="Calibri"/>
                        </a:rPr>
                        <a:t>Skin irritation</a:t>
                      </a:r>
                      <a:endParaRPr lang="fr-FR" sz="1800" b="1" dirty="0">
                        <a:latin typeface="+mn-lt"/>
                        <a:cs typeface="Calibri"/>
                      </a:endParaRPr>
                    </a:p>
                  </a:txBody>
                  <a:tcPr marL="0" marR="0" marT="81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r h="443865">
                <a:tc>
                  <a:txBody>
                    <a:bodyPr/>
                    <a:lstStyle/>
                    <a:p>
                      <a:pPr algn="ctr">
                        <a:lnSpc>
                          <a:spcPct val="100000"/>
                        </a:lnSpc>
                        <a:spcBef>
                          <a:spcPts val="645"/>
                        </a:spcBef>
                      </a:pPr>
                      <a:r>
                        <a:rPr lang="fr-FR" sz="1800" b="1" spc="-10" dirty="0" err="1" smtClean="0">
                          <a:latin typeface="+mn-lt"/>
                          <a:cs typeface="Calibri"/>
                        </a:rPr>
                        <a:t>Microorganism</a:t>
                      </a:r>
                      <a:r>
                        <a:rPr lang="fr-FR" sz="1800" b="1" spc="-10" dirty="0" smtClean="0">
                          <a:latin typeface="+mn-lt"/>
                          <a:cs typeface="Calibri"/>
                        </a:rPr>
                        <a:t> </a:t>
                      </a:r>
                      <a:r>
                        <a:rPr lang="fr-FR" sz="1800" b="1" spc="-10" dirty="0" err="1" smtClean="0">
                          <a:latin typeface="+mn-lt"/>
                          <a:cs typeface="Calibri"/>
                        </a:rPr>
                        <a:t>with</a:t>
                      </a:r>
                      <a:r>
                        <a:rPr lang="fr-FR" sz="1800" b="1" spc="-10" dirty="0" smtClean="0">
                          <a:latin typeface="+mn-lt"/>
                          <a:cs typeface="Calibri"/>
                        </a:rPr>
                        <a:t> </a:t>
                      </a:r>
                      <a:r>
                        <a:rPr lang="fr-FR" sz="1800" b="1" spc="-10" dirty="0" err="1" smtClean="0">
                          <a:latin typeface="+mn-lt"/>
                          <a:cs typeface="Calibri"/>
                        </a:rPr>
                        <a:t>infectious</a:t>
                      </a:r>
                      <a:r>
                        <a:rPr lang="fr-FR" sz="1800" b="1" spc="-10" dirty="0" smtClean="0">
                          <a:latin typeface="+mn-lt"/>
                          <a:cs typeface="Calibri"/>
                        </a:rPr>
                        <a:t> </a:t>
                      </a:r>
                      <a:r>
                        <a:rPr lang="fr-FR" sz="1800" b="1" spc="-10" dirty="0" err="1" smtClean="0">
                          <a:latin typeface="+mn-lt"/>
                          <a:cs typeface="Calibri"/>
                        </a:rPr>
                        <a:t>properties</a:t>
                      </a:r>
                      <a:endParaRPr lang="fr-FR" sz="1800" b="1" spc="-10" dirty="0">
                        <a:latin typeface="+mn-lt"/>
                        <a:cs typeface="Calibri"/>
                      </a:endParaRPr>
                    </a:p>
                  </a:txBody>
                  <a:tcPr marL="0" marR="0" marT="81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43865">
                <a:tc>
                  <a:txBody>
                    <a:bodyPr/>
                    <a:lstStyle/>
                    <a:p>
                      <a:pPr marL="1270" algn="ctr">
                        <a:lnSpc>
                          <a:spcPct val="100000"/>
                        </a:lnSpc>
                        <a:spcBef>
                          <a:spcPts val="645"/>
                        </a:spcBef>
                      </a:pPr>
                      <a:r>
                        <a:rPr lang="fr-FR" sz="1800" b="1" dirty="0" err="1" smtClean="0">
                          <a:latin typeface="+mn-lt"/>
                          <a:cs typeface="Calibri"/>
                        </a:rPr>
                        <a:t>Post-traumatic</a:t>
                      </a:r>
                      <a:r>
                        <a:rPr lang="fr-FR" sz="1800" b="1" dirty="0" smtClean="0">
                          <a:latin typeface="+mn-lt"/>
                          <a:cs typeface="Calibri"/>
                        </a:rPr>
                        <a:t> stress </a:t>
                      </a:r>
                      <a:r>
                        <a:rPr lang="fr-FR" sz="1800" b="1" dirty="0" err="1" smtClean="0">
                          <a:latin typeface="+mn-lt"/>
                          <a:cs typeface="Calibri"/>
                        </a:rPr>
                        <a:t>disorder</a:t>
                      </a:r>
                      <a:r>
                        <a:rPr lang="fr-FR" sz="1800" b="1" dirty="0" smtClean="0">
                          <a:latin typeface="+mn-lt"/>
                          <a:cs typeface="Calibri"/>
                        </a:rPr>
                        <a:t> (PTSD)</a:t>
                      </a:r>
                      <a:endParaRPr lang="fr-FR" sz="1800" b="1" dirty="0">
                        <a:latin typeface="+mn-lt"/>
                        <a:cs typeface="Calibri"/>
                      </a:endParaRPr>
                    </a:p>
                  </a:txBody>
                  <a:tcPr marL="0" marR="0" marT="81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endParaRPr sz="1800" b="1">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pPr>
                      <a:r>
                        <a:rPr lang="fr-FR" sz="1800" b="1" dirty="0" smtClean="0">
                          <a:solidFill>
                            <a:srgbClr val="FF0000"/>
                          </a:solidFill>
                          <a:latin typeface="Times New Roman"/>
                          <a:cs typeface="Times New Roman"/>
                        </a:rPr>
                        <a:t>+</a:t>
                      </a:r>
                      <a:endParaRPr sz="1800" b="1" dirty="0">
                        <a:solidFill>
                          <a:srgbClr val="FF0000"/>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c>
                  <a:txBody>
                    <a:bodyPr/>
                    <a:lstStyle/>
                    <a:p>
                      <a:pPr algn="ctr">
                        <a:lnSpc>
                          <a:spcPct val="100000"/>
                        </a:lnSpc>
                        <a:spcBef>
                          <a:spcPts val="740"/>
                        </a:spcBef>
                      </a:pPr>
                      <a:endParaRPr sz="1800" b="1" dirty="0">
                        <a:solidFill>
                          <a:srgbClr val="FF0000"/>
                        </a:solidFill>
                        <a:latin typeface="Times New Roman"/>
                        <a:cs typeface="Times New Roman"/>
                      </a:endParaRPr>
                    </a:p>
                    <a:p>
                      <a:pPr marR="67945" algn="ctr">
                        <a:lnSpc>
                          <a:spcPts val="1270"/>
                        </a:lnSpc>
                        <a:spcBef>
                          <a:spcPts val="5"/>
                        </a:spcBef>
                      </a:pPr>
                      <a:r>
                        <a:rPr sz="1800" b="1" spc="-25" dirty="0">
                          <a:solidFill>
                            <a:srgbClr val="FF0000"/>
                          </a:solidFill>
                          <a:latin typeface="Calibri"/>
                          <a:cs typeface="Calibri"/>
                        </a:rPr>
                        <a:t>29</a:t>
                      </a:r>
                      <a:endParaRPr sz="1800" b="1" dirty="0">
                        <a:solidFill>
                          <a:srgbClr val="FF0000"/>
                        </a:solidFill>
                        <a:latin typeface="Calibri"/>
                        <a:cs typeface="Calibri"/>
                      </a:endParaRPr>
                    </a:p>
                  </a:txBody>
                  <a:tcPr marL="0" marR="0" marT="939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alpha val="19999"/>
                      </a:srgbClr>
                    </a:solidFill>
                  </a:tcPr>
                </a:tc>
              </a:tr>
            </a:tbl>
          </a:graphicData>
        </a:graphic>
      </p:graphicFrame>
      <p:sp>
        <p:nvSpPr>
          <p:cNvPr id="5" name="object 2"/>
          <p:cNvSpPr txBox="1">
            <a:spLocks noGrp="1"/>
          </p:cNvSpPr>
          <p:nvPr>
            <p:ph type="title"/>
          </p:nvPr>
        </p:nvSpPr>
        <p:spPr>
          <a:xfrm>
            <a:off x="1083030" y="99441"/>
            <a:ext cx="10025938" cy="1183640"/>
          </a:xfrm>
          <a:prstGeom prst="rect">
            <a:avLst/>
          </a:prstGeom>
        </p:spPr>
        <p:txBody>
          <a:bodyPr vert="horz" wrap="square" lIns="0" tIns="523570" rIns="0" bIns="0" rtlCol="0">
            <a:spAutoFit/>
          </a:bodyPr>
          <a:lstStyle/>
          <a:p>
            <a:pPr marL="4105910">
              <a:lnSpc>
                <a:spcPct val="100000"/>
              </a:lnSpc>
              <a:spcBef>
                <a:spcPts val="105"/>
              </a:spcBef>
            </a:pPr>
            <a:r>
              <a:rPr spc="-30" dirty="0"/>
              <a:t>Solution</a:t>
            </a:r>
          </a:p>
        </p:txBody>
      </p:sp>
      <p:pic>
        <p:nvPicPr>
          <p:cNvPr id="2" name="Image 1"/>
          <p:cNvPicPr>
            <a:picLocks noChangeAspect="1"/>
          </p:cNvPicPr>
          <p:nvPr/>
        </p:nvPicPr>
        <p:blipFill>
          <a:blip r:embed="rId2"/>
          <a:stretch>
            <a:fillRect/>
          </a:stretch>
        </p:blipFill>
        <p:spPr>
          <a:xfrm>
            <a:off x="3124200" y="2353"/>
            <a:ext cx="1511939" cy="1377815"/>
          </a:xfrm>
          <a:prstGeom prst="rect">
            <a:avLst/>
          </a:prstGeom>
        </p:spPr>
      </p:pic>
    </p:spTree>
    <p:extLst>
      <p:ext uri="{BB962C8B-B14F-4D97-AF65-F5344CB8AC3E}">
        <p14:creationId xmlns:p14="http://schemas.microsoft.com/office/powerpoint/2010/main" val="3578919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92248" y="308228"/>
            <a:ext cx="8212455" cy="1320874"/>
          </a:xfrm>
          <a:prstGeom prst="rect">
            <a:avLst/>
          </a:prstGeom>
        </p:spPr>
        <p:txBody>
          <a:bodyPr vert="horz" wrap="square" lIns="0" tIns="88900" rIns="0" bIns="0" rtlCol="0">
            <a:spAutoFit/>
          </a:bodyPr>
          <a:lstStyle/>
          <a:p>
            <a:pPr marL="2990850" marR="5080" indent="-2978785">
              <a:lnSpc>
                <a:spcPts val="4750"/>
              </a:lnSpc>
              <a:spcBef>
                <a:spcPts val="700"/>
              </a:spcBef>
            </a:pPr>
            <a:r>
              <a:rPr lang="en-US" spc="-20" dirty="0" smtClean="0"/>
              <a:t>Diagram </a:t>
            </a:r>
            <a:r>
              <a:rPr lang="en-US" spc="-20" dirty="0"/>
              <a:t>of the process of harm </a:t>
            </a:r>
            <a:r>
              <a:rPr lang="en-US" spc="-20" dirty="0" smtClean="0"/>
              <a:t>occurrence</a:t>
            </a:r>
            <a:endParaRPr lang="en-US" spc="-2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18</a:t>
            </a:fld>
            <a:endParaRPr spc="-25" dirty="0"/>
          </a:p>
        </p:txBody>
      </p:sp>
      <p:pic>
        <p:nvPicPr>
          <p:cNvPr id="5" name="Image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20782" y="1642957"/>
            <a:ext cx="7258050" cy="5076825"/>
          </a:xfrm>
          <a:prstGeom prst="rect">
            <a:avLst/>
          </a:prstGeom>
        </p:spPr>
      </p:pic>
      <p:pic>
        <p:nvPicPr>
          <p:cNvPr id="2" name="Image 1"/>
          <p:cNvPicPr>
            <a:picLocks noChangeAspect="1"/>
          </p:cNvPicPr>
          <p:nvPr/>
        </p:nvPicPr>
        <p:blipFill>
          <a:blip r:embed="rId4">
            <a:duotone>
              <a:schemeClr val="accent5">
                <a:shade val="45000"/>
                <a:satMod val="135000"/>
              </a:schemeClr>
              <a:prstClr val="white"/>
            </a:duotone>
          </a:blip>
          <a:stretch>
            <a:fillRect/>
          </a:stretch>
        </p:blipFill>
        <p:spPr>
          <a:xfrm>
            <a:off x="7848600" y="2228744"/>
            <a:ext cx="3828676" cy="39052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3878579">
              <a:lnSpc>
                <a:spcPct val="100000"/>
              </a:lnSpc>
              <a:spcBef>
                <a:spcPts val="105"/>
              </a:spcBef>
            </a:pPr>
            <a:r>
              <a:rPr spc="-40" dirty="0" smtClean="0"/>
              <a:t>Ex</a:t>
            </a:r>
            <a:r>
              <a:rPr lang="fr-FR" spc="-40" dirty="0" smtClean="0"/>
              <a:t>a</a:t>
            </a:r>
            <a:r>
              <a:rPr spc="-40" dirty="0" err="1" smtClean="0"/>
              <a:t>mple</a:t>
            </a:r>
            <a:r>
              <a:rPr spc="-185" dirty="0" smtClean="0"/>
              <a:t> </a:t>
            </a:r>
            <a:r>
              <a:rPr spc="-50" dirty="0"/>
              <a:t>1</a:t>
            </a:r>
          </a:p>
        </p:txBody>
      </p:sp>
      <p:sp>
        <p:nvSpPr>
          <p:cNvPr id="3" name="object 3"/>
          <p:cNvSpPr txBox="1"/>
          <p:nvPr/>
        </p:nvSpPr>
        <p:spPr>
          <a:xfrm>
            <a:off x="916939" y="1447800"/>
            <a:ext cx="10358120" cy="2566087"/>
          </a:xfrm>
          <a:prstGeom prst="rect">
            <a:avLst/>
          </a:prstGeom>
        </p:spPr>
        <p:txBody>
          <a:bodyPr vert="horz" wrap="square" lIns="0" tIns="54610" rIns="0" bIns="0" rtlCol="0">
            <a:spAutoFit/>
          </a:bodyPr>
          <a:lstStyle/>
          <a:p>
            <a:pPr marL="8255" marR="5080" algn="just">
              <a:lnSpc>
                <a:spcPct val="90000"/>
              </a:lnSpc>
              <a:spcBef>
                <a:spcPts val="430"/>
              </a:spcBef>
              <a:buSzPct val="96428"/>
              <a:tabLst>
                <a:tab pos="241300" algn="l"/>
                <a:tab pos="294005" algn="l"/>
              </a:tabLst>
            </a:pPr>
            <a:endParaRPr lang="en-US" sz="2800" dirty="0" smtClean="0">
              <a:solidFill>
                <a:srgbClr val="6F2F9F"/>
              </a:solidFill>
              <a:latin typeface="Calibri"/>
              <a:cs typeface="Calibri"/>
            </a:endParaRPr>
          </a:p>
          <a:p>
            <a:pPr marL="241300" marR="5080" indent="-233045" algn="just">
              <a:lnSpc>
                <a:spcPct val="90000"/>
              </a:lnSpc>
              <a:spcBef>
                <a:spcPts val="430"/>
              </a:spcBef>
              <a:buSzPct val="96428"/>
              <a:buFont typeface="Wingdings"/>
              <a:buChar char=""/>
              <a:tabLst>
                <a:tab pos="241300" algn="l"/>
                <a:tab pos="294005" algn="l"/>
              </a:tabLst>
            </a:pPr>
            <a:r>
              <a:rPr lang="en-US" sz="2800" dirty="0" smtClean="0">
                <a:solidFill>
                  <a:srgbClr val="6F2F9F"/>
                </a:solidFill>
                <a:latin typeface="Calibri"/>
                <a:cs typeface="Calibri"/>
              </a:rPr>
              <a:t>In a workshop, a painter is carrying out façade restoration using solvent-based paints. He is in contact with solvent-based paint 8 hours a day for 3 weeks and does not wear any PPE (personal protective equipment). This exposure caused a respiratory disease.</a:t>
            </a:r>
          </a:p>
          <a:p>
            <a:pPr marL="290830" indent="-282575" algn="just">
              <a:lnSpc>
                <a:spcPct val="100000"/>
              </a:lnSpc>
              <a:spcBef>
                <a:spcPts val="675"/>
              </a:spcBef>
              <a:buSzPct val="96428"/>
              <a:buFont typeface="Wingdings"/>
              <a:buChar char=""/>
              <a:tabLst>
                <a:tab pos="290830" algn="l"/>
              </a:tabLst>
            </a:pPr>
            <a:r>
              <a:rPr sz="2800" spc="-10" dirty="0" smtClean="0">
                <a:solidFill>
                  <a:srgbClr val="6F2F9F"/>
                </a:solidFill>
                <a:latin typeface="Calibri"/>
                <a:cs typeface="Calibri"/>
              </a:rPr>
              <a:t>Schematize</a:t>
            </a:r>
            <a:r>
              <a:rPr lang="en-US" sz="2800" dirty="0">
                <a:solidFill>
                  <a:srgbClr val="6F2F9F"/>
                </a:solidFill>
                <a:latin typeface="Calibri"/>
                <a:cs typeface="Calibri"/>
              </a:rPr>
              <a:t> </a:t>
            </a:r>
            <a:r>
              <a:rPr lang="en-US" sz="2800" dirty="0" smtClean="0">
                <a:solidFill>
                  <a:srgbClr val="6F2F9F"/>
                </a:solidFill>
                <a:latin typeface="Calibri"/>
                <a:cs typeface="Calibri"/>
              </a:rPr>
              <a:t>the process of the occurrence of the damage.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19</a:t>
            </a:fld>
            <a:endParaRPr spc="-25" dirty="0"/>
          </a:p>
        </p:txBody>
      </p:sp>
      <p:pic>
        <p:nvPicPr>
          <p:cNvPr id="7" name="Image 6"/>
          <p:cNvPicPr>
            <a:picLocks noChangeAspect="1"/>
          </p:cNvPicPr>
          <p:nvPr/>
        </p:nvPicPr>
        <p:blipFill>
          <a:blip r:embed="rId2"/>
          <a:stretch>
            <a:fillRect/>
          </a:stretch>
        </p:blipFill>
        <p:spPr>
          <a:xfrm>
            <a:off x="2971800" y="4129562"/>
            <a:ext cx="2701544" cy="2701544"/>
          </a:xfrm>
          <a:prstGeom prst="rect">
            <a:avLst/>
          </a:prstGeom>
        </p:spPr>
      </p:pic>
      <p:pic>
        <p:nvPicPr>
          <p:cNvPr id="8" name="Image 7"/>
          <p:cNvPicPr>
            <a:picLocks noChangeAspect="1"/>
          </p:cNvPicPr>
          <p:nvPr/>
        </p:nvPicPr>
        <p:blipFill>
          <a:blip r:embed="rId3"/>
          <a:stretch>
            <a:fillRect/>
          </a:stretch>
        </p:blipFill>
        <p:spPr>
          <a:xfrm>
            <a:off x="6248400" y="4680234"/>
            <a:ext cx="2857500" cy="16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11252"/>
            <a:ext cx="10025938" cy="1191940"/>
          </a:xfrm>
          <a:prstGeom prst="rect">
            <a:avLst/>
          </a:prstGeom>
        </p:spPr>
        <p:txBody>
          <a:bodyPr vert="horz" wrap="square" lIns="0" tIns="509853" rIns="0" bIns="0" rtlCol="0">
            <a:spAutoFit/>
          </a:bodyPr>
          <a:lstStyle/>
          <a:p>
            <a:pPr marL="2087880">
              <a:lnSpc>
                <a:spcPct val="100000"/>
              </a:lnSpc>
              <a:spcBef>
                <a:spcPts val="105"/>
              </a:spcBef>
            </a:pPr>
            <a:r>
              <a:rPr lang="en-US" spc="-55" dirty="0" smtClean="0"/>
              <a:t>Context </a:t>
            </a:r>
            <a:r>
              <a:rPr lang="en-US" spc="-55" dirty="0"/>
              <a:t>and issues – </a:t>
            </a:r>
            <a:r>
              <a:rPr lang="en-US" spc="-55" dirty="0" smtClean="0"/>
              <a:t>Statistics</a:t>
            </a:r>
            <a:endParaRPr lang="en-US" spc="-55" dirty="0"/>
          </a:p>
        </p:txBody>
      </p:sp>
      <p:sp>
        <p:nvSpPr>
          <p:cNvPr id="3" name="object 3"/>
          <p:cNvSpPr txBox="1"/>
          <p:nvPr/>
        </p:nvSpPr>
        <p:spPr>
          <a:xfrm>
            <a:off x="688340" y="1462277"/>
            <a:ext cx="10817225" cy="4745530"/>
          </a:xfrm>
          <a:prstGeom prst="rect">
            <a:avLst/>
          </a:prstGeom>
        </p:spPr>
        <p:txBody>
          <a:bodyPr vert="horz" wrap="square" lIns="0" tIns="89535" rIns="0" bIns="0" rtlCol="0">
            <a:spAutoFit/>
          </a:bodyPr>
          <a:lstStyle/>
          <a:p>
            <a:pPr marL="11430" marR="5080">
              <a:lnSpc>
                <a:spcPts val="2500"/>
              </a:lnSpc>
              <a:spcBef>
                <a:spcPts val="705"/>
              </a:spcBef>
              <a:buSzPct val="96153"/>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i="1" spc="-10" dirty="0" smtClean="0">
                <a:solidFill>
                  <a:srgbClr val="0000FF"/>
                </a:solidFill>
                <a:latin typeface="Calibri"/>
                <a:cs typeface="Calibri"/>
              </a:rPr>
              <a:t>Some figures on health and safety at work worldwide (Source: International </a:t>
            </a:r>
            <a:r>
              <a:rPr lang="en-US" sz="2600" b="1" i="1" spc="-10" dirty="0" err="1" smtClean="0">
                <a:solidFill>
                  <a:srgbClr val="0000FF"/>
                </a:solidFill>
                <a:latin typeface="Calibri"/>
                <a:cs typeface="Calibri"/>
              </a:rPr>
              <a:t>Labour</a:t>
            </a:r>
            <a:r>
              <a:rPr lang="en-US" sz="2600" b="1" i="1" spc="-10" dirty="0" smtClean="0">
                <a:solidFill>
                  <a:srgbClr val="0000FF"/>
                </a:solidFill>
                <a:latin typeface="Calibri"/>
                <a:cs typeface="Calibri"/>
              </a:rPr>
              <a:t> Organization)</a:t>
            </a:r>
          </a:p>
          <a:p>
            <a:pPr marL="11430" marR="5080">
              <a:lnSpc>
                <a:spcPts val="2500"/>
              </a:lnSpc>
              <a:spcBef>
                <a:spcPts val="705"/>
              </a:spcBef>
              <a:buSzPct val="96153"/>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endParaRPr lang="en-US" sz="2600" b="1" i="1" spc="-10" dirty="0" smtClean="0">
              <a:solidFill>
                <a:srgbClr val="0000FF"/>
              </a:solidFill>
              <a:latin typeface="Calibri"/>
              <a:cs typeface="Calibri"/>
            </a:endParaRP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Every 15 seconds, </a:t>
            </a:r>
            <a:r>
              <a:rPr lang="en-US" sz="2600" b="1" spc="-10" dirty="0" smtClean="0">
                <a:solidFill>
                  <a:schemeClr val="tx1"/>
                </a:solidFill>
                <a:latin typeface="Calibri"/>
                <a:cs typeface="Calibri"/>
              </a:rPr>
              <a:t>a worker dies from a work-related accident or disease.</a:t>
            </a: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Every 15 seconds, </a:t>
            </a:r>
            <a:r>
              <a:rPr lang="en-US" sz="2600" b="1" spc="-10" dirty="0" smtClean="0">
                <a:solidFill>
                  <a:schemeClr val="tx1"/>
                </a:solidFill>
                <a:latin typeface="Calibri"/>
                <a:cs typeface="Calibri"/>
              </a:rPr>
              <a:t>153 workers are victims of a work-related accident.</a:t>
            </a: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Every day, </a:t>
            </a:r>
            <a:r>
              <a:rPr lang="en-US" sz="2600" b="1" spc="-10" dirty="0" smtClean="0">
                <a:solidFill>
                  <a:schemeClr val="tx1"/>
                </a:solidFill>
                <a:latin typeface="Calibri"/>
                <a:cs typeface="Calibri"/>
              </a:rPr>
              <a:t>6,300 people die from a work accident or work-related illness — that’s more than 2.3 million deaths per year.</a:t>
            </a: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In the construction sector, </a:t>
            </a:r>
            <a:r>
              <a:rPr lang="en-US" sz="2600" b="1" spc="-10" dirty="0" smtClean="0">
                <a:solidFill>
                  <a:schemeClr val="tx1"/>
                </a:solidFill>
                <a:latin typeface="Calibri"/>
                <a:cs typeface="Calibri"/>
              </a:rPr>
              <a:t>at least 60,000 fatal accidents occur every year worldwide — that’s one death every 10 minutes.</a:t>
            </a: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321,000 people </a:t>
            </a:r>
            <a:r>
              <a:rPr lang="en-US" sz="2600" b="1" spc="-10" dirty="0" smtClean="0">
                <a:solidFill>
                  <a:schemeClr val="tx1"/>
                </a:solidFill>
                <a:latin typeface="Calibri"/>
                <a:cs typeface="Calibri"/>
              </a:rPr>
              <a:t>die each year from occupational accidents.</a:t>
            </a: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317 million </a:t>
            </a:r>
            <a:r>
              <a:rPr lang="en-US" sz="2600" b="1" spc="-10" dirty="0" smtClean="0">
                <a:solidFill>
                  <a:schemeClr val="tx1"/>
                </a:solidFill>
                <a:latin typeface="Calibri"/>
                <a:cs typeface="Calibri"/>
              </a:rPr>
              <a:t>non-fatal workplace accidents occur each year.</a:t>
            </a:r>
          </a:p>
          <a:p>
            <a:pPr marL="468630" marR="5080" indent="-457200">
              <a:lnSpc>
                <a:spcPts val="2500"/>
              </a:lnSpc>
              <a:spcBef>
                <a:spcPts val="705"/>
              </a:spcBef>
              <a:buSzPct val="96153"/>
              <a:buFont typeface="Arial" panose="020B0604020202020204" pitchFamily="34" charset="0"/>
              <a:buChar char="•"/>
              <a:tabLst>
                <a:tab pos="241300" algn="l"/>
                <a:tab pos="306705" algn="l"/>
                <a:tab pos="1762125" algn="l"/>
                <a:tab pos="2948305" algn="l"/>
                <a:tab pos="3542665" algn="l"/>
                <a:tab pos="3970654" algn="l"/>
                <a:tab pos="4892675" algn="l"/>
                <a:tab pos="5342890" algn="l"/>
                <a:tab pos="5770880" algn="l"/>
                <a:tab pos="7016115" algn="l"/>
                <a:tab pos="7539355" algn="l"/>
                <a:tab pos="8608695" algn="l"/>
                <a:tab pos="9436735" algn="l"/>
                <a:tab pos="9852660" algn="l"/>
              </a:tabLst>
            </a:pPr>
            <a:r>
              <a:rPr lang="en-US" sz="2600" b="1" spc="-10" dirty="0" smtClean="0">
                <a:solidFill>
                  <a:srgbClr val="7030A0"/>
                </a:solidFill>
                <a:latin typeface="Calibri"/>
                <a:cs typeface="Calibri"/>
              </a:rPr>
              <a:t>160 million </a:t>
            </a:r>
            <a:r>
              <a:rPr lang="en-US" sz="2600" b="1" spc="-10" dirty="0" smtClean="0">
                <a:solidFill>
                  <a:schemeClr val="tx1"/>
                </a:solidFill>
                <a:latin typeface="Calibri"/>
                <a:cs typeface="Calibri"/>
              </a:rPr>
              <a:t>non-fatal occupational diseases occur per year.</a:t>
            </a:r>
          </a:p>
        </p:txBody>
      </p:sp>
      <p:pic>
        <p:nvPicPr>
          <p:cNvPr id="4" name="object 4"/>
          <p:cNvPicPr/>
          <p:nvPr/>
        </p:nvPicPr>
        <p:blipFill>
          <a:blip r:embed="rId2" cstate="print"/>
          <a:stretch>
            <a:fillRect/>
          </a:stretch>
        </p:blipFill>
        <p:spPr>
          <a:xfrm>
            <a:off x="213359" y="188976"/>
            <a:ext cx="2557272" cy="1331976"/>
          </a:xfrm>
          <a:prstGeom prst="rect">
            <a:avLst/>
          </a:prstGeom>
        </p:spPr>
      </p:pic>
      <p:pic>
        <p:nvPicPr>
          <p:cNvPr id="5" name="object 5"/>
          <p:cNvPicPr/>
          <p:nvPr/>
        </p:nvPicPr>
        <p:blipFill>
          <a:blip r:embed="rId3" cstate="print"/>
          <a:stretch>
            <a:fillRect/>
          </a:stretch>
        </p:blipFill>
        <p:spPr>
          <a:xfrm>
            <a:off x="9962388" y="5346191"/>
            <a:ext cx="1391411" cy="1374648"/>
          </a:xfrm>
          <a:prstGeom prst="rect">
            <a:avLst/>
          </a:prstGeom>
        </p:spPr>
      </p:pic>
      <p:sp>
        <p:nvSpPr>
          <p:cNvPr id="6" name="object 6"/>
          <p:cNvSpPr txBox="1"/>
          <p:nvPr/>
        </p:nvSpPr>
        <p:spPr>
          <a:xfrm>
            <a:off x="11094211" y="6464680"/>
            <a:ext cx="180975" cy="178435"/>
          </a:xfrm>
          <a:prstGeom prst="rect">
            <a:avLst/>
          </a:prstGeom>
        </p:spPr>
        <p:txBody>
          <a:bodyPr vert="horz" wrap="square" lIns="0" tIns="0" rIns="0" bIns="0" rtlCol="0">
            <a:spAutoFit/>
          </a:bodyPr>
          <a:lstStyle/>
          <a:p>
            <a:pPr marL="12700">
              <a:lnSpc>
                <a:spcPts val="1240"/>
              </a:lnSpc>
            </a:pPr>
            <a:r>
              <a:rPr sz="1200" spc="-25" dirty="0">
                <a:solidFill>
                  <a:srgbClr val="888888"/>
                </a:solidFill>
                <a:latin typeface="Calibri"/>
                <a:cs typeface="Calibri"/>
              </a:rPr>
              <a:t>17</a:t>
            </a:r>
            <a:endParaRPr sz="120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467610">
              <a:lnSpc>
                <a:spcPct val="100000"/>
              </a:lnSpc>
              <a:spcBef>
                <a:spcPts val="105"/>
              </a:spcBef>
            </a:pPr>
            <a:r>
              <a:rPr spc="-30" dirty="0"/>
              <a:t>Solution</a:t>
            </a:r>
            <a:r>
              <a:rPr spc="-145" dirty="0"/>
              <a:t> </a:t>
            </a:r>
            <a:r>
              <a:rPr lang="fr-FR" dirty="0" smtClean="0"/>
              <a:t>of</a:t>
            </a:r>
            <a:r>
              <a:rPr spc="-114" dirty="0" smtClean="0"/>
              <a:t> </a:t>
            </a:r>
            <a:r>
              <a:rPr spc="-90" dirty="0" smtClean="0"/>
              <a:t>ex</a:t>
            </a:r>
            <a:r>
              <a:rPr lang="fr-FR" spc="-90" dirty="0" smtClean="0"/>
              <a:t>a</a:t>
            </a:r>
            <a:r>
              <a:rPr spc="-90" dirty="0" err="1" smtClean="0"/>
              <a:t>mple</a:t>
            </a:r>
            <a:r>
              <a:rPr spc="-140" dirty="0" smtClean="0"/>
              <a:t> </a:t>
            </a:r>
            <a:r>
              <a:rPr spc="-50" dirty="0"/>
              <a:t>1</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20</a:t>
            </a:fld>
            <a:endParaRPr spc="-25" dirty="0"/>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00200" y="1530447"/>
            <a:ext cx="8815897" cy="5112667"/>
          </a:xfrm>
          <a:prstGeom prst="rect">
            <a:avLst/>
          </a:prstGeom>
        </p:spPr>
      </p:pic>
      <p:pic>
        <p:nvPicPr>
          <p:cNvPr id="3" name="Image 2"/>
          <p:cNvPicPr>
            <a:picLocks noChangeAspect="1"/>
          </p:cNvPicPr>
          <p:nvPr/>
        </p:nvPicPr>
        <p:blipFill>
          <a:blip r:embed="rId4"/>
          <a:stretch>
            <a:fillRect/>
          </a:stretch>
        </p:blipFill>
        <p:spPr>
          <a:xfrm>
            <a:off x="8272972" y="3505200"/>
            <a:ext cx="2143125" cy="21431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3878579">
              <a:lnSpc>
                <a:spcPct val="100000"/>
              </a:lnSpc>
              <a:spcBef>
                <a:spcPts val="105"/>
              </a:spcBef>
            </a:pPr>
            <a:r>
              <a:rPr spc="-40" dirty="0" smtClean="0"/>
              <a:t>Ex</a:t>
            </a:r>
            <a:r>
              <a:rPr lang="fr-FR" spc="-40" dirty="0" smtClean="0"/>
              <a:t>a</a:t>
            </a:r>
            <a:r>
              <a:rPr spc="-40" dirty="0" err="1" smtClean="0"/>
              <a:t>mple</a:t>
            </a:r>
            <a:r>
              <a:rPr spc="-190" dirty="0" smtClean="0"/>
              <a:t> </a:t>
            </a:r>
            <a:r>
              <a:rPr spc="-50" dirty="0"/>
              <a:t>2</a:t>
            </a:r>
          </a:p>
        </p:txBody>
      </p:sp>
      <p:sp>
        <p:nvSpPr>
          <p:cNvPr id="3" name="object 3"/>
          <p:cNvSpPr txBox="1"/>
          <p:nvPr/>
        </p:nvSpPr>
        <p:spPr>
          <a:xfrm>
            <a:off x="916939" y="1793493"/>
            <a:ext cx="10358755" cy="1657633"/>
          </a:xfrm>
          <a:prstGeom prst="rect">
            <a:avLst/>
          </a:prstGeom>
        </p:spPr>
        <p:txBody>
          <a:bodyPr vert="horz" wrap="square" lIns="0" tIns="54610" rIns="0" bIns="0" rtlCol="0">
            <a:spAutoFit/>
          </a:bodyPr>
          <a:lstStyle/>
          <a:p>
            <a:pPr marL="241300" marR="5080" indent="-233045" algn="just">
              <a:lnSpc>
                <a:spcPct val="90000"/>
              </a:lnSpc>
              <a:spcBef>
                <a:spcPts val="430"/>
              </a:spcBef>
              <a:buSzPct val="96428"/>
              <a:buFont typeface="Wingdings"/>
              <a:buChar char=""/>
              <a:tabLst>
                <a:tab pos="241300" algn="l"/>
                <a:tab pos="294005" algn="l"/>
              </a:tabLst>
            </a:pPr>
            <a:r>
              <a:rPr sz="2800" dirty="0">
                <a:solidFill>
                  <a:srgbClr val="6F2F9F"/>
                </a:solidFill>
                <a:latin typeface="Calibri"/>
                <a:cs typeface="Calibri"/>
              </a:rPr>
              <a:t>	</a:t>
            </a:r>
            <a:r>
              <a:rPr lang="en-US" sz="2800" dirty="0" smtClean="0">
                <a:solidFill>
                  <a:srgbClr val="6F2F9F"/>
                </a:solidFill>
                <a:latin typeface="Calibri"/>
                <a:cs typeface="Calibri"/>
              </a:rPr>
              <a:t>In an industrial complex, an employee is working near an oil spill without safety shoes. One of his colleagues calls him; as he walks over the oil spill, he slips. This caused him a knee sprain.</a:t>
            </a:r>
          </a:p>
          <a:p>
            <a:pPr marL="241300" marR="5080" indent="-233045" algn="just">
              <a:lnSpc>
                <a:spcPct val="90000"/>
              </a:lnSpc>
              <a:spcBef>
                <a:spcPts val="430"/>
              </a:spcBef>
              <a:buSzPct val="96428"/>
              <a:buFont typeface="Wingdings"/>
              <a:buChar char=""/>
              <a:tabLst>
                <a:tab pos="241300" algn="l"/>
                <a:tab pos="294005" algn="l"/>
              </a:tabLst>
            </a:pPr>
            <a:r>
              <a:rPr lang="en-US" sz="2800" dirty="0" smtClean="0">
                <a:solidFill>
                  <a:srgbClr val="6F2F9F"/>
                </a:solidFill>
                <a:latin typeface="Calibri"/>
                <a:cs typeface="Calibri"/>
              </a:rPr>
              <a:t>Illustrate the process of the occurrence of the damage.</a:t>
            </a:r>
            <a:endParaRPr lang="en-US" sz="2800" dirty="0">
              <a:solidFill>
                <a:srgbClr val="6F2F9F"/>
              </a:solidFill>
              <a:latin typeface="Calibri"/>
              <a:cs typeface="Calibri"/>
            </a:endParaRPr>
          </a:p>
        </p:txBody>
      </p:sp>
      <p:pic>
        <p:nvPicPr>
          <p:cNvPr id="4" name="object 4"/>
          <p:cNvPicPr/>
          <p:nvPr/>
        </p:nvPicPr>
        <p:blipFill>
          <a:blip r:embed="rId2" cstate="print"/>
          <a:stretch>
            <a:fillRect/>
          </a:stretch>
        </p:blipFill>
        <p:spPr>
          <a:xfrm>
            <a:off x="6590834" y="4121012"/>
            <a:ext cx="4762965" cy="2599827"/>
          </a:xfrm>
          <a:prstGeom prst="rect">
            <a:avLst/>
          </a:prstGeom>
        </p:spPr>
      </p:pic>
      <p:pic>
        <p:nvPicPr>
          <p:cNvPr id="5" name="object 5"/>
          <p:cNvPicPr/>
          <p:nvPr/>
        </p:nvPicPr>
        <p:blipFill>
          <a:blip r:embed="rId3" cstate="print"/>
          <a:stretch>
            <a:fillRect/>
          </a:stretch>
        </p:blipFill>
        <p:spPr>
          <a:xfrm>
            <a:off x="1144524" y="4002023"/>
            <a:ext cx="5125212" cy="2718816"/>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21</a:t>
            </a:fld>
            <a:endParaRPr spc="-25"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467610">
              <a:lnSpc>
                <a:spcPct val="100000"/>
              </a:lnSpc>
              <a:spcBef>
                <a:spcPts val="105"/>
              </a:spcBef>
            </a:pPr>
            <a:r>
              <a:rPr spc="-30" dirty="0"/>
              <a:t>Solution</a:t>
            </a:r>
            <a:r>
              <a:rPr spc="-145" dirty="0"/>
              <a:t> </a:t>
            </a:r>
            <a:r>
              <a:rPr lang="fr-FR" dirty="0" smtClean="0"/>
              <a:t>of</a:t>
            </a:r>
            <a:r>
              <a:rPr spc="-114" dirty="0" smtClean="0"/>
              <a:t> </a:t>
            </a:r>
            <a:r>
              <a:rPr spc="-90" dirty="0" smtClean="0"/>
              <a:t>ex</a:t>
            </a:r>
            <a:r>
              <a:rPr lang="fr-FR" spc="-90" dirty="0" smtClean="0"/>
              <a:t>a</a:t>
            </a:r>
            <a:r>
              <a:rPr spc="-90" dirty="0" err="1" smtClean="0"/>
              <a:t>mple</a:t>
            </a:r>
            <a:r>
              <a:rPr spc="-140" dirty="0" smtClean="0"/>
              <a:t> </a:t>
            </a:r>
            <a:r>
              <a:rPr spc="-50" dirty="0"/>
              <a:t>2</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22</a:t>
            </a:fld>
            <a:endParaRPr spc="-25" dirty="0"/>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06052" y="1657349"/>
            <a:ext cx="8371348" cy="4927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3878579">
              <a:lnSpc>
                <a:spcPct val="100000"/>
              </a:lnSpc>
              <a:spcBef>
                <a:spcPts val="105"/>
              </a:spcBef>
            </a:pPr>
            <a:r>
              <a:rPr spc="-40" dirty="0" smtClean="0"/>
              <a:t>Ex</a:t>
            </a:r>
            <a:r>
              <a:rPr lang="fr-FR" spc="-40" dirty="0" smtClean="0"/>
              <a:t>a</a:t>
            </a:r>
            <a:r>
              <a:rPr spc="-40" dirty="0" err="1" smtClean="0"/>
              <a:t>mple</a:t>
            </a:r>
            <a:r>
              <a:rPr spc="-185" dirty="0" smtClean="0"/>
              <a:t> </a:t>
            </a:r>
            <a:r>
              <a:rPr spc="-50" dirty="0"/>
              <a:t>3</a:t>
            </a:r>
          </a:p>
        </p:txBody>
      </p:sp>
      <p:sp>
        <p:nvSpPr>
          <p:cNvPr id="3" name="object 3"/>
          <p:cNvSpPr txBox="1"/>
          <p:nvPr/>
        </p:nvSpPr>
        <p:spPr>
          <a:xfrm>
            <a:off x="916939" y="1793493"/>
            <a:ext cx="10361295" cy="1664558"/>
          </a:xfrm>
          <a:prstGeom prst="rect">
            <a:avLst/>
          </a:prstGeom>
        </p:spPr>
        <p:txBody>
          <a:bodyPr vert="horz" wrap="square" lIns="0" tIns="60960" rIns="0" bIns="0" rtlCol="0">
            <a:spAutoFit/>
          </a:bodyPr>
          <a:lstStyle/>
          <a:p>
            <a:pPr marL="241300" marR="5080" indent="-233045" algn="just">
              <a:lnSpc>
                <a:spcPts val="3020"/>
              </a:lnSpc>
              <a:spcBef>
                <a:spcPts val="480"/>
              </a:spcBef>
              <a:buSzPct val="96428"/>
              <a:buFont typeface="Wingdings"/>
              <a:buChar char=""/>
              <a:tabLst>
                <a:tab pos="241300" algn="l"/>
                <a:tab pos="294005" algn="l"/>
              </a:tabLst>
            </a:pPr>
            <a:r>
              <a:rPr sz="2800" dirty="0">
                <a:solidFill>
                  <a:srgbClr val="6F2F9F"/>
                </a:solidFill>
                <a:latin typeface="Calibri"/>
                <a:cs typeface="Calibri"/>
              </a:rPr>
              <a:t>	</a:t>
            </a:r>
            <a:r>
              <a:rPr lang="en-US" sz="2800" dirty="0" smtClean="0">
                <a:solidFill>
                  <a:srgbClr val="6F2F9F"/>
                </a:solidFill>
                <a:latin typeface="Calibri"/>
                <a:cs typeface="Calibri"/>
              </a:rPr>
              <a:t>An electrician is working inside an electrical cabinet where there is a live bare conductor of 230 volts. The electrician is not wearing any personal protective equipment and has bare hands.</a:t>
            </a:r>
          </a:p>
          <a:p>
            <a:pPr marL="465455" marR="5080" indent="-457200" algn="just">
              <a:lnSpc>
                <a:spcPts val="3020"/>
              </a:lnSpc>
              <a:spcBef>
                <a:spcPts val="480"/>
              </a:spcBef>
              <a:buSzPct val="96428"/>
              <a:buFont typeface="Wingdings" panose="05000000000000000000" pitchFamily="2" charset="2"/>
              <a:buChar char="ü"/>
              <a:tabLst>
                <a:tab pos="241300" algn="l"/>
                <a:tab pos="294005" algn="l"/>
              </a:tabLst>
            </a:pPr>
            <a:r>
              <a:rPr lang="en-US" sz="2800" dirty="0" smtClean="0">
                <a:solidFill>
                  <a:srgbClr val="6F2F9F"/>
                </a:solidFill>
                <a:latin typeface="Calibri"/>
                <a:cs typeface="Calibri"/>
              </a:rPr>
              <a:t>Illustrate the process of harm occurrence.</a:t>
            </a:r>
            <a:endParaRPr lang="en-US" sz="2800" dirty="0">
              <a:solidFill>
                <a:srgbClr val="6F2F9F"/>
              </a:solidFill>
              <a:latin typeface="Calibri"/>
              <a:cs typeface="Calibri"/>
            </a:endParaRPr>
          </a:p>
        </p:txBody>
      </p:sp>
      <p:pic>
        <p:nvPicPr>
          <p:cNvPr id="4" name="object 4"/>
          <p:cNvPicPr/>
          <p:nvPr/>
        </p:nvPicPr>
        <p:blipFill>
          <a:blip r:embed="rId2" cstate="print"/>
          <a:stretch>
            <a:fillRect/>
          </a:stretch>
        </p:blipFill>
        <p:spPr>
          <a:xfrm>
            <a:off x="4613147" y="3589020"/>
            <a:ext cx="3371088" cy="2743199"/>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23</a:t>
            </a:fld>
            <a:endParaRPr spc="-25"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467610">
              <a:lnSpc>
                <a:spcPct val="100000"/>
              </a:lnSpc>
              <a:spcBef>
                <a:spcPts val="105"/>
              </a:spcBef>
            </a:pPr>
            <a:r>
              <a:rPr spc="-30" dirty="0"/>
              <a:t>Solution</a:t>
            </a:r>
            <a:r>
              <a:rPr spc="-150" dirty="0"/>
              <a:t> </a:t>
            </a:r>
            <a:r>
              <a:rPr lang="fr-FR" dirty="0" smtClean="0"/>
              <a:t>of </a:t>
            </a:r>
            <a:r>
              <a:rPr spc="-90" dirty="0" smtClean="0"/>
              <a:t>ex</a:t>
            </a:r>
            <a:r>
              <a:rPr lang="fr-FR" spc="-90" dirty="0" smtClean="0"/>
              <a:t>a</a:t>
            </a:r>
            <a:r>
              <a:rPr spc="-90" dirty="0" err="1" smtClean="0"/>
              <a:t>mple</a:t>
            </a:r>
            <a:r>
              <a:rPr spc="-140" dirty="0" smtClean="0"/>
              <a:t> </a:t>
            </a:r>
            <a:r>
              <a:rPr spc="-50" dirty="0"/>
              <a:t>3</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24</a:t>
            </a:fld>
            <a:endParaRPr spc="-25" dirty="0"/>
          </a:p>
        </p:txBody>
      </p:sp>
      <p:grpSp>
        <p:nvGrpSpPr>
          <p:cNvPr id="6" name="Groupe 5"/>
          <p:cNvGrpSpPr/>
          <p:nvPr/>
        </p:nvGrpSpPr>
        <p:grpSpPr>
          <a:xfrm>
            <a:off x="1828800" y="1582420"/>
            <a:ext cx="8716926" cy="4971477"/>
            <a:chOff x="1828800" y="1582420"/>
            <a:chExt cx="8716926" cy="4971477"/>
          </a:xfrm>
        </p:grpSpPr>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800" y="1582420"/>
              <a:ext cx="8716926" cy="4971477"/>
            </a:xfrm>
            <a:prstGeom prst="rect">
              <a:avLst/>
            </a:prstGeom>
          </p:spPr>
        </p:pic>
        <p:sp>
          <p:nvSpPr>
            <p:cNvPr id="3" name="ZoneTexte 2"/>
            <p:cNvSpPr txBox="1"/>
            <p:nvPr/>
          </p:nvSpPr>
          <p:spPr>
            <a:xfrm>
              <a:off x="3657600" y="2819400"/>
              <a:ext cx="1600200" cy="523220"/>
            </a:xfrm>
            <a:prstGeom prst="rect">
              <a:avLst/>
            </a:prstGeom>
            <a:solidFill>
              <a:schemeClr val="bg1"/>
            </a:solidFill>
          </p:spPr>
          <p:txBody>
            <a:bodyPr wrap="square" rtlCol="0">
              <a:spAutoFit/>
            </a:bodyPr>
            <a:lstStyle/>
            <a:p>
              <a:r>
                <a:rPr lang="en-US" sz="1400" dirty="0" smtClean="0">
                  <a:solidFill>
                    <a:schemeClr val="tx1"/>
                  </a:solidFill>
                  <a:latin typeface="Calibri"/>
                  <a:cs typeface="Calibri"/>
                </a:rPr>
                <a:t>live bare conductor of 230 volts</a:t>
              </a:r>
              <a:endParaRPr lang="fr-FR" sz="1400" dirty="0">
                <a:solidFill>
                  <a:schemeClr val="tx1"/>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052826" y="609600"/>
            <a:ext cx="6086347" cy="697230"/>
          </a:xfrm>
          <a:prstGeom prst="rect">
            <a:avLst/>
          </a:prstGeom>
        </p:spPr>
        <p:txBody>
          <a:bodyPr vert="horz" wrap="square" lIns="0" tIns="13335" rIns="0" bIns="0" rtlCol="0">
            <a:spAutoFit/>
          </a:bodyPr>
          <a:lstStyle/>
          <a:p>
            <a:pPr marL="1902460" algn="l">
              <a:lnSpc>
                <a:spcPct val="100000"/>
              </a:lnSpc>
              <a:spcBef>
                <a:spcPts val="105"/>
              </a:spcBef>
            </a:pPr>
            <a:r>
              <a:rPr lang="fr-FR" spc="-50" dirty="0" smtClean="0">
                <a:solidFill>
                  <a:srgbClr val="FF0000"/>
                </a:solidFill>
              </a:rPr>
              <a:t>Test</a:t>
            </a:r>
            <a:endParaRPr spc="-50" dirty="0">
              <a:solidFill>
                <a:srgbClr val="FF0000"/>
              </a:solidFill>
            </a:endParaRPr>
          </a:p>
        </p:txBody>
      </p:sp>
      <p:sp>
        <p:nvSpPr>
          <p:cNvPr id="3" name="object 3"/>
          <p:cNvSpPr txBox="1"/>
          <p:nvPr/>
        </p:nvSpPr>
        <p:spPr>
          <a:xfrm>
            <a:off x="1079398" y="1973072"/>
            <a:ext cx="10034905" cy="830997"/>
          </a:xfrm>
          <a:prstGeom prst="rect">
            <a:avLst/>
          </a:prstGeom>
        </p:spPr>
        <p:txBody>
          <a:bodyPr vert="horz" wrap="square" lIns="0" tIns="60960" rIns="0" bIns="0" rtlCol="0">
            <a:spAutoFit/>
          </a:bodyPr>
          <a:lstStyle/>
          <a:p>
            <a:pPr marL="12700" marR="5080" indent="398780" algn="just">
              <a:lnSpc>
                <a:spcPts val="3020"/>
              </a:lnSpc>
              <a:spcBef>
                <a:spcPts val="480"/>
              </a:spcBef>
            </a:pPr>
            <a:r>
              <a:rPr lang="en-US" sz="2800" dirty="0" smtClean="0">
                <a:latin typeface="Calibri"/>
                <a:cs typeface="Calibri"/>
              </a:rPr>
              <a:t>In example 3 (electrician who comes into direct contact with the conductor), propose actions/barriers to prevent the damage.</a:t>
            </a:r>
            <a:endParaRPr lang="en-US" sz="2800" dirty="0">
              <a:latin typeface="Calibri"/>
              <a:cs typeface="Calibri"/>
            </a:endParaRPr>
          </a:p>
        </p:txBody>
      </p:sp>
      <p:pic>
        <p:nvPicPr>
          <p:cNvPr id="4" name="object 4"/>
          <p:cNvPicPr/>
          <p:nvPr/>
        </p:nvPicPr>
        <p:blipFill>
          <a:blip r:embed="rId2" cstate="print"/>
          <a:stretch>
            <a:fillRect/>
          </a:stretch>
        </p:blipFill>
        <p:spPr>
          <a:xfrm>
            <a:off x="4876800" y="3223260"/>
            <a:ext cx="2438400" cy="28194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25</a:t>
            </a:fld>
            <a:endParaRPr spc="-25"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26</a:t>
            </a:fld>
            <a:endParaRPr spc="-25" dirty="0"/>
          </a:p>
        </p:txBody>
      </p:sp>
      <p:sp>
        <p:nvSpPr>
          <p:cNvPr id="2" name="object 2"/>
          <p:cNvSpPr txBox="1">
            <a:spLocks noGrp="1"/>
          </p:cNvSpPr>
          <p:nvPr>
            <p:ph type="title"/>
          </p:nvPr>
        </p:nvSpPr>
        <p:spPr>
          <a:prstGeom prst="rect">
            <a:avLst/>
          </a:prstGeom>
        </p:spPr>
        <p:txBody>
          <a:bodyPr vert="horz" wrap="square" lIns="0" tIns="523570" rIns="0" bIns="0" rtlCol="0">
            <a:spAutoFit/>
          </a:bodyPr>
          <a:lstStyle/>
          <a:p>
            <a:pPr marL="4105910">
              <a:lnSpc>
                <a:spcPct val="100000"/>
              </a:lnSpc>
              <a:spcBef>
                <a:spcPts val="105"/>
              </a:spcBef>
            </a:pPr>
            <a:r>
              <a:rPr spc="-30" dirty="0">
                <a:solidFill>
                  <a:srgbClr val="FF0000"/>
                </a:solidFill>
              </a:rPr>
              <a:t>Solution</a:t>
            </a:r>
          </a:p>
        </p:txBody>
      </p:sp>
      <p:sp>
        <p:nvSpPr>
          <p:cNvPr id="3" name="object 3"/>
          <p:cNvSpPr txBox="1"/>
          <p:nvPr/>
        </p:nvSpPr>
        <p:spPr>
          <a:xfrm>
            <a:off x="238455" y="1711807"/>
            <a:ext cx="11141075" cy="4419158"/>
          </a:xfrm>
          <a:prstGeom prst="rect">
            <a:avLst/>
          </a:prstGeom>
        </p:spPr>
        <p:txBody>
          <a:bodyPr vert="horz" wrap="square" lIns="0" tIns="99060" rIns="0" bIns="0" rtlCol="0">
            <a:spAutoFit/>
          </a:bodyPr>
          <a:lstStyle/>
          <a:p>
            <a:pPr marL="12700" algn="just">
              <a:lnSpc>
                <a:spcPct val="100000"/>
              </a:lnSpc>
              <a:spcBef>
                <a:spcPts val="780"/>
              </a:spcBef>
              <a:tabLst>
                <a:tab pos="241300" algn="l"/>
              </a:tabLst>
            </a:pPr>
            <a:r>
              <a:rPr lang="en-US" sz="2600" dirty="0" smtClean="0">
                <a:latin typeface="Calibri"/>
                <a:cs typeface="Calibri"/>
              </a:rPr>
              <a:t>To prevent the occurrence of damage, it is enough to eliminate one of its components:</a:t>
            </a:r>
          </a:p>
          <a:p>
            <a:pPr marL="241300" indent="-228600" algn="just">
              <a:lnSpc>
                <a:spcPct val="100000"/>
              </a:lnSpc>
              <a:spcBef>
                <a:spcPts val="780"/>
              </a:spcBef>
              <a:buFont typeface="Arial MT"/>
              <a:buChar char="•"/>
              <a:tabLst>
                <a:tab pos="241300" algn="l"/>
              </a:tabLst>
            </a:pPr>
            <a:r>
              <a:rPr lang="en-US" sz="2600" b="1" dirty="0" smtClean="0">
                <a:solidFill>
                  <a:srgbClr val="FF00FF"/>
                </a:solidFill>
                <a:latin typeface="Calibri"/>
                <a:cs typeface="Calibri"/>
              </a:rPr>
              <a:t>Person: </a:t>
            </a:r>
            <a:r>
              <a:rPr lang="en-US" sz="2600" dirty="0" smtClean="0">
                <a:latin typeface="Calibri"/>
                <a:cs typeface="Calibri"/>
              </a:rPr>
              <a:t>Remote monitoring or remote diagnostics</a:t>
            </a:r>
          </a:p>
          <a:p>
            <a:pPr marL="241300" indent="-228600" algn="just">
              <a:lnSpc>
                <a:spcPct val="100000"/>
              </a:lnSpc>
              <a:spcBef>
                <a:spcPts val="780"/>
              </a:spcBef>
              <a:buFont typeface="Arial MT"/>
              <a:buChar char="•"/>
              <a:tabLst>
                <a:tab pos="241300" algn="l"/>
              </a:tabLst>
            </a:pPr>
            <a:r>
              <a:rPr lang="en-US" sz="2600" b="1" dirty="0" smtClean="0">
                <a:solidFill>
                  <a:srgbClr val="FF00FF"/>
                </a:solidFill>
                <a:latin typeface="Calibri"/>
                <a:cs typeface="Calibri"/>
              </a:rPr>
              <a:t>Hazard: </a:t>
            </a:r>
            <a:r>
              <a:rPr lang="en-US" sz="2600" dirty="0" smtClean="0">
                <a:latin typeface="Calibri"/>
                <a:cs typeface="Calibri"/>
              </a:rPr>
              <a:t>Isolate the conductor</a:t>
            </a:r>
          </a:p>
          <a:p>
            <a:pPr marL="12700" algn="just">
              <a:lnSpc>
                <a:spcPct val="100000"/>
              </a:lnSpc>
              <a:spcBef>
                <a:spcPts val="780"/>
              </a:spcBef>
              <a:tabLst>
                <a:tab pos="241300" algn="l"/>
              </a:tabLst>
            </a:pPr>
            <a:r>
              <a:rPr lang="en-US" sz="2600" dirty="0" smtClean="0">
                <a:latin typeface="Calibri"/>
                <a:cs typeface="Calibri"/>
              </a:rPr>
              <a:t>                  Use very low voltage</a:t>
            </a:r>
          </a:p>
          <a:p>
            <a:pPr marL="241300" indent="-228600" algn="just">
              <a:lnSpc>
                <a:spcPct val="100000"/>
              </a:lnSpc>
              <a:spcBef>
                <a:spcPts val="780"/>
              </a:spcBef>
              <a:buFont typeface="Arial MT"/>
              <a:buChar char="•"/>
              <a:tabLst>
                <a:tab pos="241300" algn="l"/>
              </a:tabLst>
            </a:pPr>
            <a:r>
              <a:rPr lang="en-US" sz="2600" b="1" dirty="0" smtClean="0">
                <a:solidFill>
                  <a:srgbClr val="FF00FF"/>
                </a:solidFill>
                <a:latin typeface="Calibri"/>
                <a:cs typeface="Calibri"/>
              </a:rPr>
              <a:t>Hazardous situation: </a:t>
            </a:r>
            <a:r>
              <a:rPr lang="en-US" sz="2600" dirty="0" smtClean="0">
                <a:latin typeface="Calibri"/>
                <a:cs typeface="Calibri"/>
              </a:rPr>
              <a:t>Keep the conductor away from the work area</a:t>
            </a:r>
          </a:p>
          <a:p>
            <a:pPr marL="12700" algn="just">
              <a:lnSpc>
                <a:spcPct val="100000"/>
              </a:lnSpc>
              <a:spcBef>
                <a:spcPts val="780"/>
              </a:spcBef>
              <a:tabLst>
                <a:tab pos="241300" algn="l"/>
              </a:tabLst>
            </a:pPr>
            <a:r>
              <a:rPr lang="en-US" sz="2600" dirty="0" smtClean="0">
                <a:latin typeface="Calibri"/>
                <a:cs typeface="Calibri"/>
              </a:rPr>
              <a:t>                                         Use a screen to separate the work area from the conductor</a:t>
            </a:r>
          </a:p>
          <a:p>
            <a:pPr marL="241300" indent="-228600" algn="just">
              <a:lnSpc>
                <a:spcPct val="100000"/>
              </a:lnSpc>
              <a:spcBef>
                <a:spcPts val="780"/>
              </a:spcBef>
              <a:buFont typeface="Arial MT"/>
              <a:buChar char="•"/>
              <a:tabLst>
                <a:tab pos="241300" algn="l"/>
              </a:tabLst>
            </a:pPr>
            <a:r>
              <a:rPr lang="en-US" sz="2600" b="1" dirty="0" smtClean="0">
                <a:solidFill>
                  <a:srgbClr val="FF00FF"/>
                </a:solidFill>
                <a:latin typeface="Calibri"/>
                <a:cs typeface="Calibri"/>
              </a:rPr>
              <a:t>Dangerous event: </a:t>
            </a:r>
            <a:r>
              <a:rPr lang="en-US" sz="2600" dirty="0" smtClean="0">
                <a:latin typeface="Calibri"/>
                <a:cs typeface="Calibri"/>
              </a:rPr>
              <a:t>Use insulated screwdrivers</a:t>
            </a:r>
          </a:p>
          <a:p>
            <a:pPr marL="241300" indent="-228600" algn="just">
              <a:lnSpc>
                <a:spcPct val="100000"/>
              </a:lnSpc>
              <a:spcBef>
                <a:spcPts val="780"/>
              </a:spcBef>
              <a:buFont typeface="Arial MT"/>
              <a:buChar char="•"/>
              <a:tabLst>
                <a:tab pos="241300" algn="l"/>
              </a:tabLst>
            </a:pPr>
            <a:r>
              <a:rPr lang="en-US" sz="2600" b="1" dirty="0" smtClean="0">
                <a:solidFill>
                  <a:srgbClr val="FF00FF"/>
                </a:solidFill>
                <a:latin typeface="Calibri"/>
                <a:cs typeface="Calibri"/>
              </a:rPr>
              <a:t>Avoidance: </a:t>
            </a:r>
            <a:r>
              <a:rPr lang="en-US" sz="2600" dirty="0" smtClean="0">
                <a:latin typeface="Calibri"/>
                <a:cs typeface="Calibri"/>
              </a:rPr>
              <a:t>Work with gloves</a:t>
            </a:r>
            <a:endParaRPr lang="en-US" sz="2600" dirty="0">
              <a:latin typeface="Calibri"/>
              <a:cs typeface="Calibri"/>
            </a:endParaRPr>
          </a:p>
        </p:txBody>
      </p:sp>
      <p:pic>
        <p:nvPicPr>
          <p:cNvPr id="5" name="Image 4"/>
          <p:cNvPicPr>
            <a:picLocks noChangeAspect="1"/>
          </p:cNvPicPr>
          <p:nvPr/>
        </p:nvPicPr>
        <p:blipFill>
          <a:blip r:embed="rId2"/>
          <a:stretch>
            <a:fillRect/>
          </a:stretch>
        </p:blipFill>
        <p:spPr>
          <a:xfrm>
            <a:off x="9829800" y="2362200"/>
            <a:ext cx="2072820" cy="220694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293620">
              <a:lnSpc>
                <a:spcPct val="100000"/>
              </a:lnSpc>
              <a:spcBef>
                <a:spcPts val="105"/>
              </a:spcBef>
            </a:pPr>
            <a:r>
              <a:rPr lang="fr-FR" spc="-35" dirty="0"/>
              <a:t>Professional situation</a:t>
            </a:r>
          </a:p>
        </p:txBody>
      </p:sp>
      <p:sp>
        <p:nvSpPr>
          <p:cNvPr id="3" name="object 3"/>
          <p:cNvSpPr txBox="1"/>
          <p:nvPr/>
        </p:nvSpPr>
        <p:spPr>
          <a:xfrm>
            <a:off x="1951482" y="1426844"/>
            <a:ext cx="8364855" cy="5211683"/>
          </a:xfrm>
          <a:prstGeom prst="rect">
            <a:avLst/>
          </a:prstGeom>
        </p:spPr>
        <p:txBody>
          <a:bodyPr vert="horz" wrap="square" lIns="0" tIns="93980" rIns="0" bIns="0" rtlCol="0">
            <a:spAutoFit/>
          </a:bodyPr>
          <a:lstStyle/>
          <a:p>
            <a:pPr marL="241300" marR="6985" indent="-228600" algn="just">
              <a:lnSpc>
                <a:spcPts val="2690"/>
              </a:lnSpc>
              <a:spcBef>
                <a:spcPts val="740"/>
              </a:spcBef>
              <a:buClr>
                <a:srgbClr val="FF0000"/>
              </a:buClr>
              <a:buFont typeface="Wingdings"/>
              <a:buChar char=""/>
              <a:tabLst>
                <a:tab pos="241300" algn="l"/>
              </a:tabLst>
            </a:pPr>
            <a:r>
              <a:rPr lang="en-US" sz="2800" dirty="0" smtClean="0">
                <a:latin typeface="Calibri"/>
                <a:cs typeface="Calibri"/>
              </a:rPr>
              <a:t>Mr. M.K., an operator at company R, has been working 7 hours a day for 5 years.</a:t>
            </a:r>
          </a:p>
          <a:p>
            <a:pPr marL="241300" marR="6985" indent="-228600" algn="just">
              <a:lnSpc>
                <a:spcPts val="2690"/>
              </a:lnSpc>
              <a:spcBef>
                <a:spcPts val="740"/>
              </a:spcBef>
              <a:buClr>
                <a:srgbClr val="FF0000"/>
              </a:buClr>
              <a:buFont typeface="Wingdings"/>
              <a:buChar char=""/>
              <a:tabLst>
                <a:tab pos="241300" algn="l"/>
              </a:tabLst>
            </a:pPr>
            <a:r>
              <a:rPr lang="en-US" sz="2800" dirty="0" smtClean="0">
                <a:latin typeface="Calibri"/>
                <a:cs typeface="Calibri"/>
              </a:rPr>
              <a:t>The operator was on site performing sandblasting and cleaning operations on a boiler. While he was responsible for monitoring and removing incineration and sandblasting residues on the conveyor to prevent clogging, he put his hand through the inspection hole up to the operating airlock, where his left-hand index, middle, and ring fingers were caught by the rotating blades of the airlock.</a:t>
            </a:r>
          </a:p>
          <a:p>
            <a:pPr marL="241300" marR="6985" indent="-228600" algn="just">
              <a:lnSpc>
                <a:spcPts val="2690"/>
              </a:lnSpc>
              <a:spcBef>
                <a:spcPts val="740"/>
              </a:spcBef>
              <a:buClr>
                <a:srgbClr val="FF0000"/>
              </a:buClr>
              <a:buFont typeface="Wingdings"/>
              <a:buChar char=""/>
              <a:tabLst>
                <a:tab pos="241300" algn="l"/>
              </a:tabLst>
            </a:pPr>
            <a:r>
              <a:rPr lang="en-US" sz="2800" dirty="0" smtClean="0">
                <a:latin typeface="Calibri"/>
                <a:cs typeface="Calibri"/>
              </a:rPr>
              <a:t>He later said:</a:t>
            </a:r>
          </a:p>
          <a:p>
            <a:pPr marL="12700" marR="6985" algn="just">
              <a:lnSpc>
                <a:spcPts val="2690"/>
              </a:lnSpc>
              <a:spcBef>
                <a:spcPts val="740"/>
              </a:spcBef>
              <a:buClr>
                <a:srgbClr val="FF0000"/>
              </a:buClr>
              <a:tabLst>
                <a:tab pos="241300" algn="l"/>
              </a:tabLst>
            </a:pPr>
            <a:r>
              <a:rPr lang="en-US" sz="2800" dirty="0" smtClean="0">
                <a:latin typeface="Calibri"/>
                <a:cs typeface="Calibri"/>
              </a:rPr>
              <a:t>The machine had become jammed and was stopped; it restarted while I had my hand inside the nozzle, trying to clear the blockage.”</a:t>
            </a:r>
            <a:endParaRPr lang="en-US" sz="2800" dirty="0">
              <a:latin typeface="Calibri"/>
              <a:cs typeface="Calibri"/>
            </a:endParaRPr>
          </a:p>
        </p:txBody>
      </p:sp>
      <p:pic>
        <p:nvPicPr>
          <p:cNvPr id="4" name="object 4"/>
          <p:cNvPicPr/>
          <p:nvPr/>
        </p:nvPicPr>
        <p:blipFill>
          <a:blip r:embed="rId2" cstate="print"/>
          <a:stretch>
            <a:fillRect/>
          </a:stretch>
        </p:blipFill>
        <p:spPr>
          <a:xfrm>
            <a:off x="10361676" y="3192779"/>
            <a:ext cx="1792224" cy="1406652"/>
          </a:xfrm>
          <a:prstGeom prst="rect">
            <a:avLst/>
          </a:prstGeom>
        </p:spPr>
      </p:pic>
      <p:pic>
        <p:nvPicPr>
          <p:cNvPr id="5" name="object 5"/>
          <p:cNvPicPr/>
          <p:nvPr/>
        </p:nvPicPr>
        <p:blipFill>
          <a:blip r:embed="rId3" cstate="print"/>
          <a:stretch>
            <a:fillRect/>
          </a:stretch>
        </p:blipFill>
        <p:spPr>
          <a:xfrm>
            <a:off x="0" y="3058667"/>
            <a:ext cx="2118360" cy="1540763"/>
          </a:xfrm>
          <a:prstGeom prst="rect">
            <a:avLst/>
          </a:prstGeom>
        </p:spPr>
      </p:pic>
      <p:pic>
        <p:nvPicPr>
          <p:cNvPr id="6" name="object 6"/>
          <p:cNvPicPr/>
          <p:nvPr/>
        </p:nvPicPr>
        <p:blipFill>
          <a:blip r:embed="rId4" cstate="print"/>
          <a:stretch>
            <a:fillRect/>
          </a:stretch>
        </p:blipFill>
        <p:spPr>
          <a:xfrm>
            <a:off x="53339" y="4802123"/>
            <a:ext cx="1819656" cy="1819656"/>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27</a:t>
            </a:fld>
            <a:endParaRPr spc="-25"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18718"/>
            <a:ext cx="11106785" cy="1846018"/>
          </a:xfrm>
          <a:prstGeom prst="rect">
            <a:avLst/>
          </a:prstGeom>
        </p:spPr>
        <p:txBody>
          <a:bodyPr vert="horz" wrap="square" lIns="0" tIns="98425" rIns="0" bIns="0" rtlCol="0">
            <a:spAutoFit/>
          </a:bodyPr>
          <a:lstStyle/>
          <a:p>
            <a:pPr marL="12700">
              <a:lnSpc>
                <a:spcPct val="100000"/>
              </a:lnSpc>
              <a:spcBef>
                <a:spcPts val="775"/>
              </a:spcBef>
            </a:pPr>
            <a:r>
              <a:rPr sz="2400" b="1" dirty="0">
                <a:solidFill>
                  <a:srgbClr val="FF0000"/>
                </a:solidFill>
                <a:latin typeface="Calibri"/>
                <a:cs typeface="Calibri"/>
              </a:rPr>
              <a:t>Questions</a:t>
            </a:r>
            <a:r>
              <a:rPr sz="2400" b="1" spc="-150" dirty="0">
                <a:solidFill>
                  <a:srgbClr val="FF0000"/>
                </a:solidFill>
                <a:latin typeface="Calibri"/>
                <a:cs typeface="Calibri"/>
              </a:rPr>
              <a:t> </a:t>
            </a:r>
            <a:r>
              <a:rPr sz="2400" b="1" spc="-50" dirty="0">
                <a:solidFill>
                  <a:srgbClr val="FF0000"/>
                </a:solidFill>
                <a:latin typeface="Calibri"/>
                <a:cs typeface="Calibri"/>
              </a:rPr>
              <a:t>:</a:t>
            </a:r>
            <a:endParaRPr sz="2400" dirty="0">
              <a:latin typeface="Calibri"/>
              <a:cs typeface="Calibri"/>
            </a:endParaRPr>
          </a:p>
          <a:p>
            <a:pPr marL="368935" indent="-356235">
              <a:lnSpc>
                <a:spcPct val="100000"/>
              </a:lnSpc>
              <a:spcBef>
                <a:spcPts val="670"/>
              </a:spcBef>
              <a:buClr>
                <a:srgbClr val="FF0000"/>
              </a:buClr>
              <a:buFont typeface="Calibri"/>
              <a:buAutoNum type="arabicPeriod"/>
              <a:tabLst>
                <a:tab pos="368935" algn="l"/>
              </a:tabLst>
            </a:pPr>
            <a:r>
              <a:rPr lang="en-US" sz="2400" dirty="0" smtClean="0">
                <a:latin typeface="Calibri"/>
                <a:cs typeface="Calibri"/>
              </a:rPr>
              <a:t>Identify the occupational risk presented by this situation.</a:t>
            </a:r>
          </a:p>
          <a:p>
            <a:pPr marL="368935" indent="-356235">
              <a:lnSpc>
                <a:spcPct val="100000"/>
              </a:lnSpc>
              <a:spcBef>
                <a:spcPts val="670"/>
              </a:spcBef>
              <a:buClr>
                <a:srgbClr val="FF0000"/>
              </a:buClr>
              <a:buFont typeface="Calibri"/>
              <a:buAutoNum type="arabicPeriod"/>
              <a:tabLst>
                <a:tab pos="368935" algn="l"/>
              </a:tabLst>
            </a:pPr>
            <a:r>
              <a:rPr lang="en-US" sz="2400" dirty="0" smtClean="0">
                <a:latin typeface="Calibri"/>
                <a:cs typeface="Calibri"/>
              </a:rPr>
              <a:t>Analyze the situation by creating a diagram of the process leading to harm.</a:t>
            </a:r>
          </a:p>
          <a:p>
            <a:pPr marL="368935" indent="-356235">
              <a:lnSpc>
                <a:spcPct val="100000"/>
              </a:lnSpc>
              <a:spcBef>
                <a:spcPts val="670"/>
              </a:spcBef>
              <a:buClr>
                <a:srgbClr val="FF0000"/>
              </a:buClr>
              <a:buFont typeface="Calibri"/>
              <a:buAutoNum type="arabicPeriod"/>
              <a:tabLst>
                <a:tab pos="368935" algn="l"/>
              </a:tabLst>
            </a:pPr>
            <a:r>
              <a:rPr lang="en-US" sz="2400" dirty="0" smtClean="0">
                <a:latin typeface="Calibri"/>
                <a:cs typeface="Calibri"/>
              </a:rPr>
              <a:t>Using the following document:</a:t>
            </a:r>
            <a:endParaRPr lang="en-US" sz="24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28</a:t>
            </a:fld>
            <a:endParaRPr spc="-25" dirty="0"/>
          </a:p>
        </p:txBody>
      </p:sp>
      <p:pic>
        <p:nvPicPr>
          <p:cNvPr id="7" name="Imag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752405" y="1727300"/>
            <a:ext cx="8347709" cy="4944309"/>
          </a:xfrm>
          <a:prstGeom prst="rect">
            <a:avLst/>
          </a:prstGeom>
        </p:spPr>
      </p:pic>
      <p:pic>
        <p:nvPicPr>
          <p:cNvPr id="8" name="Imag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312801" y="3173506"/>
            <a:ext cx="6638659" cy="344271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9855"/>
            <a:ext cx="12033885" cy="878840"/>
          </a:xfrm>
          <a:prstGeom prst="rect">
            <a:avLst/>
          </a:prstGeom>
        </p:spPr>
        <p:txBody>
          <a:bodyPr vert="horz" wrap="square" lIns="0" tIns="12065" rIns="0" bIns="0" rtlCol="0">
            <a:spAutoFit/>
          </a:bodyPr>
          <a:lstStyle/>
          <a:p>
            <a:pPr marL="381000" indent="-368300">
              <a:lnSpc>
                <a:spcPct val="100000"/>
              </a:lnSpc>
              <a:spcBef>
                <a:spcPts val="95"/>
              </a:spcBef>
              <a:buClr>
                <a:srgbClr val="9900FF"/>
              </a:buClr>
              <a:buSzPct val="98214"/>
              <a:buFont typeface="Calibri"/>
              <a:buAutoNum type="alphaLcParenR"/>
              <a:tabLst>
                <a:tab pos="381000" algn="l"/>
              </a:tabLst>
            </a:pPr>
            <a:r>
              <a:rPr lang="en-US" sz="2800" dirty="0">
                <a:solidFill>
                  <a:srgbClr val="000000"/>
                </a:solidFill>
                <a:latin typeface="Calibri"/>
                <a:cs typeface="Calibri"/>
              </a:rPr>
              <a:t>Assess the severity of the harm presented by the professional </a:t>
            </a:r>
            <a:r>
              <a:rPr lang="en-US" sz="2800" dirty="0" smtClean="0">
                <a:solidFill>
                  <a:srgbClr val="000000"/>
                </a:solidFill>
                <a:latin typeface="Calibri"/>
                <a:cs typeface="Calibri"/>
              </a:rPr>
              <a:t>situation. Evaluate </a:t>
            </a:r>
            <a:r>
              <a:rPr lang="en-US" sz="2800" dirty="0">
                <a:solidFill>
                  <a:srgbClr val="000000"/>
                </a:solidFill>
                <a:latin typeface="Calibri"/>
                <a:cs typeface="Calibri"/>
              </a:rPr>
              <a:t>the likelihood of the harm occurring by completing the following table.</a:t>
            </a:r>
          </a:p>
        </p:txBody>
      </p:sp>
      <p:sp>
        <p:nvSpPr>
          <p:cNvPr id="5" name="object 5"/>
          <p:cNvSpPr txBox="1"/>
          <p:nvPr/>
        </p:nvSpPr>
        <p:spPr>
          <a:xfrm>
            <a:off x="78739" y="2427966"/>
            <a:ext cx="11918950" cy="44307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9900FF"/>
                </a:solidFill>
                <a:latin typeface="Calibri"/>
                <a:cs typeface="Calibri"/>
              </a:rPr>
              <a:t>c)</a:t>
            </a:r>
            <a:r>
              <a:rPr sz="2800" b="1" spc="229" dirty="0">
                <a:solidFill>
                  <a:srgbClr val="9900FF"/>
                </a:solidFill>
                <a:latin typeface="Calibri"/>
                <a:cs typeface="Calibri"/>
              </a:rPr>
              <a:t> </a:t>
            </a:r>
            <a:r>
              <a:rPr lang="en-US" sz="2800" dirty="0" smtClean="0">
                <a:latin typeface="Calibri"/>
                <a:cs typeface="Calibri"/>
              </a:rPr>
              <a:t>Determine the risk reduction priority level based on the following grid:</a:t>
            </a:r>
            <a:endParaRPr lang="en-US" sz="2800" dirty="0">
              <a:latin typeface="Calibri"/>
              <a:cs typeface="Calibri"/>
            </a:endParaRPr>
          </a:p>
        </p:txBody>
      </p:sp>
      <p:sp>
        <p:nvSpPr>
          <p:cNvPr id="7" name="object 7"/>
          <p:cNvSpPr txBox="1"/>
          <p:nvPr/>
        </p:nvSpPr>
        <p:spPr>
          <a:xfrm>
            <a:off x="131403" y="6025260"/>
            <a:ext cx="11920220" cy="87884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FF0000"/>
                </a:solidFill>
                <a:latin typeface="Calibri"/>
                <a:cs typeface="Calibri"/>
              </a:rPr>
              <a:t>4.</a:t>
            </a:r>
            <a:r>
              <a:rPr sz="2800" b="1" spc="254" dirty="0">
                <a:solidFill>
                  <a:srgbClr val="FF0000"/>
                </a:solidFill>
                <a:latin typeface="Calibri"/>
                <a:cs typeface="Calibri"/>
              </a:rPr>
              <a:t> </a:t>
            </a:r>
            <a:r>
              <a:rPr lang="en-US" sz="2800" dirty="0" smtClean="0">
                <a:latin typeface="Calibri"/>
                <a:cs typeface="Calibri"/>
              </a:rPr>
              <a:t>Propose two measures to eliminate or reduce the risk in this work situation.</a:t>
            </a:r>
          </a:p>
          <a:p>
            <a:pPr marL="12700" marR="5080">
              <a:lnSpc>
                <a:spcPct val="100000"/>
              </a:lnSpc>
              <a:spcBef>
                <a:spcPts val="95"/>
              </a:spcBef>
            </a:pPr>
            <a:endParaRPr sz="2800" dirty="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29</a:t>
            </a:fld>
            <a:endParaRPr spc="-25"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36" y="892858"/>
            <a:ext cx="10685554" cy="1590191"/>
          </a:xfrm>
          <a:prstGeom prst="rect">
            <a:avLst/>
          </a:prstGeom>
        </p:spPr>
      </p:pic>
      <p:pic>
        <p:nvPicPr>
          <p:cNvPr id="10" name="Image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828878" y="2815952"/>
            <a:ext cx="6162721" cy="32888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42874" y="1374321"/>
            <a:ext cx="10359390" cy="4543808"/>
          </a:xfrm>
          <a:prstGeom prst="rect">
            <a:avLst/>
          </a:prstGeom>
        </p:spPr>
        <p:txBody>
          <a:bodyPr vert="horz" wrap="square" lIns="0" tIns="132080" rIns="0" bIns="0" rtlCol="0">
            <a:spAutoFit/>
          </a:bodyPr>
          <a:lstStyle/>
          <a:p>
            <a:pPr marL="10796" marR="5080">
              <a:lnSpc>
                <a:spcPct val="70000"/>
              </a:lnSpc>
              <a:spcBef>
                <a:spcPts val="1040"/>
              </a:spcBef>
              <a:buSzPct val="96153"/>
              <a:tabLst>
                <a:tab pos="241300" algn="l"/>
                <a:tab pos="306070" algn="l"/>
              </a:tabLst>
            </a:pPr>
            <a:r>
              <a:rPr lang="en-US" sz="2600" b="1" i="1" dirty="0" smtClean="0">
                <a:solidFill>
                  <a:srgbClr val="0000FF"/>
                </a:solidFill>
                <a:latin typeface="Calibri"/>
                <a:cs typeface="Calibri"/>
              </a:rPr>
              <a:t>Some figures on occupational health and safety (Source: Ministry of </a:t>
            </a:r>
            <a:r>
              <a:rPr lang="en-US" sz="2600" b="1" i="1" dirty="0" err="1" smtClean="0">
                <a:solidFill>
                  <a:srgbClr val="0000FF"/>
                </a:solidFill>
                <a:latin typeface="Calibri"/>
                <a:cs typeface="Calibri"/>
              </a:rPr>
              <a:t>Labour</a:t>
            </a:r>
            <a:r>
              <a:rPr lang="en-US" sz="2600" b="1" i="1" dirty="0" smtClean="0">
                <a:solidFill>
                  <a:srgbClr val="0000FF"/>
                </a:solidFill>
                <a:latin typeface="Calibri"/>
                <a:cs typeface="Calibri"/>
              </a:rPr>
              <a:t>, Employment, and Social Security)</a:t>
            </a:r>
          </a:p>
          <a:p>
            <a:pPr marL="241300" marR="5080" indent="-230504">
              <a:lnSpc>
                <a:spcPct val="70000"/>
              </a:lnSpc>
              <a:spcBef>
                <a:spcPts val="1040"/>
              </a:spcBef>
              <a:buSzPct val="96153"/>
              <a:buFont typeface="Wingdings"/>
              <a:buChar char=""/>
              <a:tabLst>
                <a:tab pos="241300" algn="l"/>
                <a:tab pos="306070" algn="l"/>
              </a:tabLst>
            </a:pPr>
            <a:endParaRPr lang="en-US" sz="2600" b="1" i="1" dirty="0" smtClean="0">
              <a:solidFill>
                <a:srgbClr val="0000FF"/>
              </a:solidFill>
              <a:latin typeface="Calibri"/>
              <a:cs typeface="Calibri"/>
            </a:endParaRPr>
          </a:p>
          <a:p>
            <a:pPr marL="467996" marR="5080" indent="-457200">
              <a:lnSpc>
                <a:spcPct val="70000"/>
              </a:lnSpc>
              <a:spcBef>
                <a:spcPts val="1040"/>
              </a:spcBef>
              <a:buSzPct val="96153"/>
              <a:buFont typeface="Arial" panose="020B0604020202020204" pitchFamily="34" charset="0"/>
              <a:buChar char="•"/>
              <a:tabLst>
                <a:tab pos="241300" algn="l"/>
                <a:tab pos="306070" algn="l"/>
              </a:tabLst>
            </a:pPr>
            <a:r>
              <a:rPr lang="en-US" sz="2600" b="1" dirty="0" smtClean="0">
                <a:solidFill>
                  <a:schemeClr val="tx1"/>
                </a:solidFill>
                <a:latin typeface="Calibri"/>
                <a:cs typeface="Calibri"/>
              </a:rPr>
              <a:t>In 2013, Algeria recorded </a:t>
            </a:r>
            <a:r>
              <a:rPr lang="en-US" sz="2600" b="1" dirty="0" smtClean="0">
                <a:solidFill>
                  <a:srgbClr val="0000FF"/>
                </a:solidFill>
                <a:latin typeface="Calibri"/>
                <a:cs typeface="Calibri"/>
              </a:rPr>
              <a:t>619 work-related deaths, </a:t>
            </a:r>
            <a:r>
              <a:rPr lang="en-US" sz="2600" b="1" dirty="0" smtClean="0">
                <a:solidFill>
                  <a:schemeClr val="tx1"/>
                </a:solidFill>
                <a:latin typeface="Calibri"/>
                <a:cs typeface="Calibri"/>
              </a:rPr>
              <a:t>a decrease of 8% compared to the year 2012.</a:t>
            </a:r>
          </a:p>
          <a:p>
            <a:pPr marL="467996" marR="5080" indent="-457200">
              <a:lnSpc>
                <a:spcPct val="70000"/>
              </a:lnSpc>
              <a:spcBef>
                <a:spcPts val="1040"/>
              </a:spcBef>
              <a:buSzPct val="96153"/>
              <a:buFont typeface="Arial" panose="020B0604020202020204" pitchFamily="34" charset="0"/>
              <a:buChar char="•"/>
              <a:tabLst>
                <a:tab pos="241300" algn="l"/>
                <a:tab pos="306070" algn="l"/>
              </a:tabLst>
            </a:pPr>
            <a:r>
              <a:rPr lang="en-US" sz="2600" b="1" dirty="0" smtClean="0">
                <a:solidFill>
                  <a:srgbClr val="0000FF"/>
                </a:solidFill>
                <a:latin typeface="Calibri"/>
                <a:cs typeface="Calibri"/>
              </a:rPr>
              <a:t>640 cases of occupational diseases </a:t>
            </a:r>
            <a:r>
              <a:rPr lang="en-US" sz="2600" b="1" dirty="0" smtClean="0">
                <a:solidFill>
                  <a:schemeClr val="tx1"/>
                </a:solidFill>
                <a:latin typeface="Calibri"/>
                <a:cs typeface="Calibri"/>
              </a:rPr>
              <a:t>were reported, 27% of which were caused by chemical risks.</a:t>
            </a:r>
          </a:p>
          <a:p>
            <a:pPr marL="467996" marR="5080" indent="-457200">
              <a:lnSpc>
                <a:spcPct val="70000"/>
              </a:lnSpc>
              <a:spcBef>
                <a:spcPts val="1040"/>
              </a:spcBef>
              <a:buSzPct val="96153"/>
              <a:buFont typeface="Arial" panose="020B0604020202020204" pitchFamily="34" charset="0"/>
              <a:buChar char="•"/>
              <a:tabLst>
                <a:tab pos="241300" algn="l"/>
                <a:tab pos="306070" algn="l"/>
              </a:tabLst>
            </a:pPr>
            <a:r>
              <a:rPr lang="en-US" sz="2600" b="1" dirty="0" smtClean="0">
                <a:solidFill>
                  <a:srgbClr val="0000FF"/>
                </a:solidFill>
                <a:latin typeface="Calibri"/>
                <a:cs typeface="Calibri"/>
              </a:rPr>
              <a:t>The number of workplace accidents was around 50,000, </a:t>
            </a:r>
            <a:r>
              <a:rPr lang="en-US" sz="2600" b="1" dirty="0" smtClean="0">
                <a:solidFill>
                  <a:schemeClr val="tx1"/>
                </a:solidFill>
                <a:latin typeface="Calibri"/>
                <a:cs typeface="Calibri"/>
              </a:rPr>
              <a:t>representing less than 1% of the total number of workers.</a:t>
            </a:r>
          </a:p>
          <a:p>
            <a:pPr marL="467996" marR="5080" indent="-457200">
              <a:lnSpc>
                <a:spcPct val="70000"/>
              </a:lnSpc>
              <a:spcBef>
                <a:spcPts val="1040"/>
              </a:spcBef>
              <a:buSzPct val="96153"/>
              <a:buFont typeface="Arial" panose="020B0604020202020204" pitchFamily="34" charset="0"/>
              <a:buChar char="•"/>
              <a:tabLst>
                <a:tab pos="241300" algn="l"/>
                <a:tab pos="306070" algn="l"/>
              </a:tabLst>
            </a:pPr>
            <a:r>
              <a:rPr lang="en-US" sz="2600" b="1" dirty="0" smtClean="0">
                <a:solidFill>
                  <a:srgbClr val="0000FF"/>
                </a:solidFill>
                <a:latin typeface="Calibri"/>
                <a:cs typeface="Calibri"/>
              </a:rPr>
              <a:t>The expenses </a:t>
            </a:r>
            <a:r>
              <a:rPr lang="en-US" sz="2600" b="1" dirty="0" smtClean="0">
                <a:solidFill>
                  <a:schemeClr val="tx1"/>
                </a:solidFill>
                <a:latin typeface="Calibri"/>
                <a:cs typeface="Calibri"/>
              </a:rPr>
              <a:t>of the National Social Insurance Fund for Salaried Workers (CNAS), related to work accidents and occupational diseases, exceeded 20 billion DZD each year.</a:t>
            </a:r>
          </a:p>
          <a:p>
            <a:pPr marL="467996" marR="5080" indent="-457200">
              <a:lnSpc>
                <a:spcPct val="70000"/>
              </a:lnSpc>
              <a:spcBef>
                <a:spcPts val="1040"/>
              </a:spcBef>
              <a:buSzPct val="96153"/>
              <a:buFont typeface="Arial" panose="020B0604020202020204" pitchFamily="34" charset="0"/>
              <a:buChar char="•"/>
              <a:tabLst>
                <a:tab pos="241300" algn="l"/>
                <a:tab pos="306070" algn="l"/>
              </a:tabLst>
            </a:pPr>
            <a:endParaRPr lang="en-US" sz="2600" b="1" i="1" dirty="0" smtClean="0">
              <a:solidFill>
                <a:schemeClr val="tx1"/>
              </a:solidFill>
              <a:latin typeface="Calibri"/>
              <a:cs typeface="Calibri"/>
            </a:endParaRPr>
          </a:p>
        </p:txBody>
      </p:sp>
      <p:pic>
        <p:nvPicPr>
          <p:cNvPr id="5" name="object 5"/>
          <p:cNvPicPr/>
          <p:nvPr/>
        </p:nvPicPr>
        <p:blipFill>
          <a:blip r:embed="rId3" cstate="print"/>
          <a:stretch>
            <a:fillRect/>
          </a:stretch>
        </p:blipFill>
        <p:spPr>
          <a:xfrm>
            <a:off x="9829800" y="0"/>
            <a:ext cx="2362200" cy="1801367"/>
          </a:xfrm>
          <a:prstGeom prst="rect">
            <a:avLst/>
          </a:prstGeom>
        </p:spPr>
      </p:pic>
      <p:pic>
        <p:nvPicPr>
          <p:cNvPr id="6" name="object 6"/>
          <p:cNvPicPr/>
          <p:nvPr/>
        </p:nvPicPr>
        <p:blipFill>
          <a:blip r:embed="rId4" cstate="print"/>
          <a:stretch>
            <a:fillRect/>
          </a:stretch>
        </p:blipFill>
        <p:spPr>
          <a:xfrm>
            <a:off x="8610600" y="5474208"/>
            <a:ext cx="1556003" cy="1050036"/>
          </a:xfrm>
          <a:prstGeom prst="rect">
            <a:avLst/>
          </a:prstGeom>
        </p:spPr>
      </p:pic>
      <p:sp>
        <p:nvSpPr>
          <p:cNvPr id="7" name="object 7"/>
          <p:cNvSpPr txBox="1"/>
          <p:nvPr/>
        </p:nvSpPr>
        <p:spPr>
          <a:xfrm>
            <a:off x="1600200" y="5482112"/>
            <a:ext cx="10130155" cy="872034"/>
          </a:xfrm>
          <a:prstGeom prst="rect">
            <a:avLst/>
          </a:prstGeom>
        </p:spPr>
        <p:txBody>
          <a:bodyPr vert="horz" wrap="square" lIns="0" tIns="132080" rIns="0" bIns="0" rtlCol="0">
            <a:spAutoFit/>
          </a:bodyPr>
          <a:lstStyle/>
          <a:p>
            <a:pPr marL="2933065" marR="2621280" indent="-1082040">
              <a:lnSpc>
                <a:spcPct val="100000"/>
              </a:lnSpc>
              <a:spcBef>
                <a:spcPts val="1165"/>
              </a:spcBef>
            </a:pPr>
            <a:r>
              <a:rPr lang="en-US" sz="2400" b="1" dirty="0" smtClean="0">
                <a:solidFill>
                  <a:srgbClr val="FF0066"/>
                </a:solidFill>
                <a:latin typeface="Calibri"/>
                <a:cs typeface="Calibri"/>
              </a:rPr>
              <a:t>So what is the solution to minimize the increase in these figures?</a:t>
            </a:r>
          </a:p>
        </p:txBody>
      </p:sp>
      <p:pic>
        <p:nvPicPr>
          <p:cNvPr id="8" name="object 8"/>
          <p:cNvPicPr/>
          <p:nvPr/>
        </p:nvPicPr>
        <p:blipFill>
          <a:blip r:embed="rId5" cstate="print"/>
          <a:stretch>
            <a:fillRect/>
          </a:stretch>
        </p:blipFill>
        <p:spPr>
          <a:xfrm>
            <a:off x="1173480" y="5544311"/>
            <a:ext cx="1551432" cy="909828"/>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a:t>
            </a:fld>
            <a:endParaRPr spc="-25" dirty="0"/>
          </a:p>
        </p:txBody>
      </p:sp>
      <p:sp>
        <p:nvSpPr>
          <p:cNvPr id="12" name="object 2"/>
          <p:cNvSpPr txBox="1">
            <a:spLocks noGrp="1"/>
          </p:cNvSpPr>
          <p:nvPr>
            <p:ph type="title"/>
          </p:nvPr>
        </p:nvSpPr>
        <p:spPr>
          <a:xfrm>
            <a:off x="609600" y="10349"/>
            <a:ext cx="10025938" cy="1191940"/>
          </a:xfrm>
          <a:prstGeom prst="rect">
            <a:avLst/>
          </a:prstGeom>
        </p:spPr>
        <p:txBody>
          <a:bodyPr vert="horz" wrap="square" lIns="0" tIns="509853" rIns="0" bIns="0" rtlCol="0">
            <a:spAutoFit/>
          </a:bodyPr>
          <a:lstStyle/>
          <a:p>
            <a:pPr marL="2087880">
              <a:lnSpc>
                <a:spcPct val="100000"/>
              </a:lnSpc>
              <a:spcBef>
                <a:spcPts val="105"/>
              </a:spcBef>
            </a:pPr>
            <a:r>
              <a:rPr lang="en-US" spc="-55" dirty="0" smtClean="0"/>
              <a:t>Context </a:t>
            </a:r>
            <a:r>
              <a:rPr lang="en-US" spc="-55" dirty="0"/>
              <a:t>and issues – </a:t>
            </a:r>
            <a:r>
              <a:rPr lang="en-US" spc="-55" dirty="0" smtClean="0"/>
              <a:t>Statistics</a:t>
            </a:r>
            <a:endParaRPr lang="en-US" spc="-55"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19862" y="142189"/>
            <a:ext cx="10843895" cy="1748556"/>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0000"/>
                </a:solidFill>
                <a:latin typeface="Calibri"/>
                <a:cs typeface="Calibri"/>
              </a:rPr>
              <a:t>Réponses:</a:t>
            </a:r>
            <a:endParaRPr sz="2800" dirty="0">
              <a:latin typeface="Calibri"/>
              <a:cs typeface="Calibri"/>
            </a:endParaRPr>
          </a:p>
          <a:p>
            <a:pPr marL="12700" marR="5080" indent="356235" algn="just">
              <a:lnSpc>
                <a:spcPct val="100000"/>
              </a:lnSpc>
              <a:spcBef>
                <a:spcPts val="5"/>
              </a:spcBef>
              <a:buClr>
                <a:srgbClr val="FF0000"/>
              </a:buClr>
              <a:buFont typeface="Calibri"/>
              <a:buAutoNum type="arabicPeriod"/>
              <a:tabLst>
                <a:tab pos="368935" algn="l"/>
              </a:tabLst>
            </a:pPr>
            <a:r>
              <a:rPr lang="en-US" sz="2800" dirty="0" smtClean="0">
                <a:latin typeface="Calibri"/>
                <a:cs typeface="Calibri"/>
              </a:rPr>
              <a:t>The occupational risk presented by this situation is </a:t>
            </a:r>
            <a:r>
              <a:rPr lang="en-US" sz="2800" dirty="0" smtClean="0">
                <a:solidFill>
                  <a:srgbClr val="0000FF"/>
                </a:solidFill>
                <a:latin typeface="Calibri"/>
                <a:cs typeface="Calibri"/>
              </a:rPr>
              <a:t>the risk associated with work equipment.</a:t>
            </a:r>
          </a:p>
          <a:p>
            <a:pPr marL="368935" indent="-356235">
              <a:lnSpc>
                <a:spcPct val="100000"/>
              </a:lnSpc>
              <a:spcBef>
                <a:spcPts val="135"/>
              </a:spcBef>
              <a:buClr>
                <a:srgbClr val="FF0000"/>
              </a:buClr>
              <a:buFont typeface="Calibri"/>
              <a:buAutoNum type="arabicPeriod"/>
              <a:tabLst>
                <a:tab pos="368935" algn="l"/>
              </a:tabLst>
            </a:pPr>
            <a:r>
              <a:rPr lang="fr-FR" sz="2800" dirty="0" err="1" smtClean="0">
                <a:latin typeface="Calibri"/>
                <a:cs typeface="Calibri"/>
              </a:rPr>
              <a:t>Diagram</a:t>
            </a:r>
            <a:r>
              <a:rPr lang="fr-FR" sz="2800" dirty="0" smtClean="0">
                <a:latin typeface="Calibri"/>
                <a:cs typeface="Calibri"/>
              </a:rPr>
              <a:t> of </a:t>
            </a:r>
            <a:r>
              <a:rPr lang="fr-FR" sz="2800" dirty="0" err="1" smtClean="0">
                <a:latin typeface="Calibri"/>
                <a:cs typeface="Calibri"/>
              </a:rPr>
              <a:t>harm</a:t>
            </a:r>
            <a:r>
              <a:rPr lang="fr-FR" sz="2800" dirty="0" smtClean="0">
                <a:latin typeface="Calibri"/>
                <a:cs typeface="Calibri"/>
              </a:rPr>
              <a:t> occurrence: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30</a:t>
            </a:fld>
            <a:endParaRPr spc="-25" dirty="0"/>
          </a:p>
        </p:txBody>
      </p:sp>
      <p:pic>
        <p:nvPicPr>
          <p:cNvPr id="5" name="Imag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494815" y="1890745"/>
            <a:ext cx="8411185" cy="502334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34442"/>
            <a:ext cx="4798061" cy="1156086"/>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latin typeface="Calibri"/>
                <a:cs typeface="Calibri"/>
              </a:rPr>
              <a:t>3.</a:t>
            </a:r>
            <a:r>
              <a:rPr sz="2800" b="1" spc="-40" dirty="0">
                <a:solidFill>
                  <a:srgbClr val="FF0000"/>
                </a:solidFill>
                <a:latin typeface="Calibri"/>
                <a:cs typeface="Calibri"/>
              </a:rPr>
              <a:t> </a:t>
            </a:r>
            <a:r>
              <a:rPr sz="2800" b="1" dirty="0">
                <a:solidFill>
                  <a:srgbClr val="9900FF"/>
                </a:solidFill>
                <a:latin typeface="Calibri"/>
                <a:cs typeface="Calibri"/>
              </a:rPr>
              <a:t>a)</a:t>
            </a:r>
            <a:r>
              <a:rPr sz="2800" b="1" spc="-30" dirty="0">
                <a:solidFill>
                  <a:srgbClr val="9900FF"/>
                </a:solidFill>
                <a:latin typeface="Calibri"/>
                <a:cs typeface="Calibri"/>
              </a:rPr>
              <a:t> </a:t>
            </a:r>
            <a:r>
              <a:rPr lang="fr-FR" sz="2800" dirty="0" err="1" smtClean="0">
                <a:latin typeface="Calibri"/>
                <a:cs typeface="Calibri"/>
              </a:rPr>
              <a:t>Severity</a:t>
            </a:r>
            <a:r>
              <a:rPr lang="fr-FR" sz="2800" dirty="0" smtClean="0">
                <a:latin typeface="Calibri"/>
                <a:cs typeface="Calibri"/>
              </a:rPr>
              <a:t> 3: </a:t>
            </a:r>
            <a:r>
              <a:rPr lang="fr-FR" sz="2800" dirty="0" smtClean="0">
                <a:solidFill>
                  <a:srgbClr val="0000FF"/>
                </a:solidFill>
                <a:latin typeface="Calibri"/>
                <a:cs typeface="Calibri"/>
              </a:rPr>
              <a:t>SERIOUS</a:t>
            </a:r>
          </a:p>
          <a:p>
            <a:pPr marL="12700">
              <a:lnSpc>
                <a:spcPct val="100000"/>
              </a:lnSpc>
              <a:spcBef>
                <a:spcPts val="2160"/>
              </a:spcBef>
            </a:pPr>
            <a:r>
              <a:rPr sz="2800" b="1" spc="-25" dirty="0" smtClean="0">
                <a:solidFill>
                  <a:srgbClr val="9900FF"/>
                </a:solidFill>
                <a:latin typeface="Calibri"/>
                <a:cs typeface="Calibri"/>
              </a:rPr>
              <a:t>b</a:t>
            </a:r>
            <a:r>
              <a:rPr sz="2800" b="1" spc="-25" dirty="0">
                <a:solidFill>
                  <a:srgbClr val="9900FF"/>
                </a:solidFill>
                <a:latin typeface="Calibri"/>
                <a:cs typeface="Calibri"/>
              </a:rPr>
              <a:t>)</a:t>
            </a:r>
            <a:endParaRPr sz="2800" dirty="0">
              <a:latin typeface="Calibri"/>
              <a:cs typeface="Calibri"/>
            </a:endParaRPr>
          </a:p>
        </p:txBody>
      </p:sp>
      <p:sp>
        <p:nvSpPr>
          <p:cNvPr id="7" name="object 7"/>
          <p:cNvSpPr txBox="1"/>
          <p:nvPr/>
        </p:nvSpPr>
        <p:spPr>
          <a:xfrm>
            <a:off x="78739" y="2689098"/>
            <a:ext cx="2976245" cy="44307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9900FF"/>
                </a:solidFill>
                <a:latin typeface="Calibri"/>
                <a:cs typeface="Calibri"/>
              </a:rPr>
              <a:t>c)</a:t>
            </a:r>
            <a:r>
              <a:rPr sz="2800" b="1" spc="-55" dirty="0">
                <a:solidFill>
                  <a:srgbClr val="9900FF"/>
                </a:solidFill>
                <a:latin typeface="Calibri"/>
                <a:cs typeface="Calibri"/>
              </a:rPr>
              <a:t> </a:t>
            </a:r>
            <a:r>
              <a:rPr lang="fr-FR" sz="2800" dirty="0">
                <a:latin typeface="Calibri"/>
                <a:cs typeface="Calibri"/>
              </a:rPr>
              <a:t>R</a:t>
            </a:r>
            <a:r>
              <a:rPr sz="2800" dirty="0" smtClean="0">
                <a:latin typeface="Calibri"/>
                <a:cs typeface="Calibri"/>
              </a:rPr>
              <a:t>is</a:t>
            </a:r>
            <a:r>
              <a:rPr lang="fr-FR" sz="2800" dirty="0" smtClean="0">
                <a:latin typeface="Calibri"/>
                <a:cs typeface="Calibri"/>
              </a:rPr>
              <a:t>k </a:t>
            </a:r>
            <a:r>
              <a:rPr lang="fr-FR" sz="2800" dirty="0" err="1" smtClean="0">
                <a:latin typeface="Calibri"/>
                <a:cs typeface="Calibri"/>
              </a:rPr>
              <a:t>level</a:t>
            </a:r>
            <a:r>
              <a:rPr sz="2800" spc="-30" dirty="0" smtClean="0">
                <a:latin typeface="Calibri"/>
                <a:cs typeface="Calibri"/>
              </a:rPr>
              <a:t> </a:t>
            </a:r>
            <a:r>
              <a:rPr sz="2800" spc="-50" dirty="0">
                <a:latin typeface="Calibri"/>
                <a:cs typeface="Calibri"/>
              </a:rPr>
              <a:t>:</a:t>
            </a:r>
            <a:endParaRPr sz="2800" dirty="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31</a:t>
            </a:fld>
            <a:endParaRPr spc="-25"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093" y="2662204"/>
            <a:ext cx="8434414" cy="4114953"/>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27682"/>
            <a:ext cx="10896600" cy="178621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32</a:t>
            </a:fld>
            <a:endParaRPr spc="-25" dirty="0"/>
          </a:p>
        </p:txBody>
      </p:sp>
      <p:sp>
        <p:nvSpPr>
          <p:cNvPr id="2" name="object 2"/>
          <p:cNvSpPr txBox="1"/>
          <p:nvPr/>
        </p:nvSpPr>
        <p:spPr>
          <a:xfrm>
            <a:off x="253085" y="601116"/>
            <a:ext cx="10563225" cy="1880643"/>
          </a:xfrm>
          <a:prstGeom prst="rect">
            <a:avLst/>
          </a:prstGeom>
        </p:spPr>
        <p:txBody>
          <a:bodyPr vert="horz" wrap="square" lIns="0" tIns="41275" rIns="0" bIns="0" rtlCol="0">
            <a:spAutoFit/>
          </a:bodyPr>
          <a:lstStyle/>
          <a:p>
            <a:pPr marL="469900">
              <a:lnSpc>
                <a:spcPct val="100000"/>
              </a:lnSpc>
              <a:spcBef>
                <a:spcPts val="325"/>
              </a:spcBef>
            </a:pPr>
            <a:r>
              <a:rPr sz="2800" b="1" dirty="0">
                <a:solidFill>
                  <a:srgbClr val="9900FF"/>
                </a:solidFill>
                <a:latin typeface="Calibri"/>
                <a:cs typeface="Calibri"/>
              </a:rPr>
              <a:t>d)</a:t>
            </a:r>
            <a:r>
              <a:rPr sz="2800" b="1" spc="-95" dirty="0">
                <a:solidFill>
                  <a:srgbClr val="9900FF"/>
                </a:solidFill>
                <a:latin typeface="Calibri"/>
                <a:cs typeface="Calibri"/>
              </a:rPr>
              <a:t> </a:t>
            </a:r>
            <a:r>
              <a:rPr lang="en-US" sz="2800" dirty="0" smtClean="0">
                <a:latin typeface="Calibri"/>
                <a:cs typeface="Calibri"/>
              </a:rPr>
              <a:t>Reduction:</a:t>
            </a:r>
          </a:p>
          <a:p>
            <a:pPr marL="469900">
              <a:lnSpc>
                <a:spcPct val="100000"/>
              </a:lnSpc>
              <a:spcBef>
                <a:spcPts val="325"/>
              </a:spcBef>
            </a:pPr>
            <a:r>
              <a:rPr lang="en-US" sz="2800" dirty="0" smtClean="0">
                <a:solidFill>
                  <a:srgbClr val="FF00FF"/>
                </a:solidFill>
                <a:latin typeface="Calibri"/>
                <a:cs typeface="Calibri"/>
              </a:rPr>
              <a:t>*</a:t>
            </a:r>
            <a:r>
              <a:rPr lang="en-US" sz="2800" dirty="0" smtClean="0">
                <a:latin typeface="Calibri"/>
                <a:cs typeface="Calibri"/>
              </a:rPr>
              <a:t> </a:t>
            </a:r>
            <a:r>
              <a:rPr lang="en-US" sz="2800" dirty="0" smtClean="0">
                <a:solidFill>
                  <a:srgbClr val="FF00FF"/>
                </a:solidFill>
                <a:latin typeface="Calibri"/>
                <a:cs typeface="Calibri"/>
              </a:rPr>
              <a:t>Prohibit a hand from entering the punch hole</a:t>
            </a:r>
          </a:p>
          <a:p>
            <a:pPr marL="469900">
              <a:lnSpc>
                <a:spcPct val="100000"/>
              </a:lnSpc>
              <a:spcBef>
                <a:spcPts val="325"/>
              </a:spcBef>
            </a:pPr>
            <a:r>
              <a:rPr lang="en-US" sz="2800" dirty="0" smtClean="0">
                <a:solidFill>
                  <a:srgbClr val="FF00FF"/>
                </a:solidFill>
                <a:latin typeface="Calibri"/>
                <a:cs typeface="Calibri"/>
              </a:rPr>
              <a:t>* Bring the machine into compliance (no accidental triggering)</a:t>
            </a:r>
          </a:p>
          <a:p>
            <a:pPr marL="469900">
              <a:lnSpc>
                <a:spcPct val="100000"/>
              </a:lnSpc>
              <a:spcBef>
                <a:spcPts val="325"/>
              </a:spcBef>
            </a:pPr>
            <a:r>
              <a:rPr lang="en-US" sz="2800" dirty="0" smtClean="0">
                <a:solidFill>
                  <a:srgbClr val="FF00FF"/>
                </a:solidFill>
                <a:latin typeface="Calibri"/>
                <a:cs typeface="Calibri"/>
              </a:rPr>
              <a:t>* Wear gloves that can reduce the severity of the consequences</a:t>
            </a:r>
            <a:endParaRPr lang="en-US" sz="2800" dirty="0">
              <a:solidFill>
                <a:srgbClr val="FF00FF"/>
              </a:solidFill>
              <a:latin typeface="Calibri"/>
              <a:cs typeface="Calibri"/>
            </a:endParaRPr>
          </a:p>
        </p:txBody>
      </p:sp>
      <p:pic>
        <p:nvPicPr>
          <p:cNvPr id="4" name="Image 3"/>
          <p:cNvPicPr>
            <a:picLocks noChangeAspect="1"/>
          </p:cNvPicPr>
          <p:nvPr/>
        </p:nvPicPr>
        <p:blipFill>
          <a:blip r:embed="rId2"/>
          <a:stretch>
            <a:fillRect/>
          </a:stretch>
        </p:blipFill>
        <p:spPr>
          <a:xfrm>
            <a:off x="6105476" y="2799501"/>
            <a:ext cx="5212673" cy="3468797"/>
          </a:xfrm>
          <a:prstGeom prst="rect">
            <a:avLst/>
          </a:prstGeom>
        </p:spPr>
      </p:pic>
      <p:pic>
        <p:nvPicPr>
          <p:cNvPr id="5" name="Image 4"/>
          <p:cNvPicPr>
            <a:picLocks noChangeAspect="1"/>
          </p:cNvPicPr>
          <p:nvPr/>
        </p:nvPicPr>
        <p:blipFill>
          <a:blip r:embed="rId3"/>
          <a:stretch>
            <a:fillRect/>
          </a:stretch>
        </p:blipFill>
        <p:spPr>
          <a:xfrm>
            <a:off x="838200" y="2895600"/>
            <a:ext cx="4923852" cy="3276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0573" y="609676"/>
            <a:ext cx="4535805" cy="697230"/>
          </a:xfrm>
          <a:prstGeom prst="rect">
            <a:avLst/>
          </a:prstGeom>
        </p:spPr>
        <p:txBody>
          <a:bodyPr vert="horz" wrap="square" lIns="0" tIns="13335" rIns="0" bIns="0" rtlCol="0">
            <a:spAutoFit/>
          </a:bodyPr>
          <a:lstStyle/>
          <a:p>
            <a:pPr marL="12700" algn="ctr">
              <a:lnSpc>
                <a:spcPct val="100000"/>
              </a:lnSpc>
              <a:spcBef>
                <a:spcPts val="105"/>
              </a:spcBef>
            </a:pPr>
            <a:r>
              <a:rPr lang="fr-FR" dirty="0" smtClean="0"/>
              <a:t>Risk </a:t>
            </a:r>
            <a:r>
              <a:rPr lang="fr-FR" dirty="0" err="1"/>
              <a:t>sheets</a:t>
            </a:r>
            <a:r>
              <a:rPr lang="fr-FR" dirty="0"/>
              <a:t> </a:t>
            </a:r>
            <a:endParaRPr spc="-10" dirty="0"/>
          </a:p>
        </p:txBody>
      </p:sp>
      <p:sp>
        <p:nvSpPr>
          <p:cNvPr id="4" name="object 4"/>
          <p:cNvSpPr txBox="1"/>
          <p:nvPr/>
        </p:nvSpPr>
        <p:spPr>
          <a:xfrm>
            <a:off x="6248400" y="1729954"/>
            <a:ext cx="5865114" cy="1732280"/>
          </a:xfrm>
          <a:prstGeom prst="rect">
            <a:avLst/>
          </a:prstGeom>
        </p:spPr>
        <p:txBody>
          <a:bodyPr vert="horz" wrap="square" lIns="0" tIns="12065" rIns="0" bIns="0" rtlCol="0">
            <a:spAutoFit/>
          </a:bodyPr>
          <a:lstStyle/>
          <a:p>
            <a:pPr marL="299085" marR="5080" indent="-288290" algn="just">
              <a:lnSpc>
                <a:spcPct val="100000"/>
              </a:lnSpc>
              <a:spcBef>
                <a:spcPts val="95"/>
              </a:spcBef>
              <a:buClr>
                <a:srgbClr val="FF0000"/>
              </a:buClr>
              <a:buSzPct val="96428"/>
              <a:buFont typeface="Wingdings"/>
              <a:buChar char=""/>
              <a:tabLst>
                <a:tab pos="299085" algn="l"/>
                <a:tab pos="328295" algn="l"/>
              </a:tabLst>
            </a:pPr>
            <a:r>
              <a:rPr sz="2800" b="1" dirty="0">
                <a:latin typeface="Calibri"/>
                <a:cs typeface="Calibri"/>
              </a:rPr>
              <a:t>	</a:t>
            </a:r>
            <a:r>
              <a:rPr lang="en-US" sz="2800" b="1" dirty="0" smtClean="0">
                <a:latin typeface="Calibri"/>
                <a:cs typeface="Calibri"/>
              </a:rPr>
              <a:t>These risk sheets are presented in a brochure of the </a:t>
            </a:r>
            <a:r>
              <a:rPr lang="en-US" sz="2800" b="1" dirty="0" smtClean="0">
                <a:solidFill>
                  <a:srgbClr val="0000FF"/>
                </a:solidFill>
                <a:latin typeface="Calibri"/>
                <a:cs typeface="Calibri"/>
              </a:rPr>
              <a:t>INRS</a:t>
            </a:r>
            <a:r>
              <a:rPr lang="en-US" sz="2800" b="1" dirty="0" smtClean="0">
                <a:latin typeface="Calibri"/>
                <a:cs typeface="Calibri"/>
              </a:rPr>
              <a:t> (National Institute for Research and Safety), France.</a:t>
            </a:r>
            <a:endParaRPr lang="en-US" sz="2800" b="1" dirty="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33</a:t>
            </a:fld>
            <a:endParaRPr spc="-25" dirty="0"/>
          </a:p>
        </p:txBody>
      </p:sp>
      <p:sp>
        <p:nvSpPr>
          <p:cNvPr id="5" name="object 5"/>
          <p:cNvSpPr txBox="1"/>
          <p:nvPr/>
        </p:nvSpPr>
        <p:spPr>
          <a:xfrm>
            <a:off x="6248400" y="3554386"/>
            <a:ext cx="5865114" cy="1748556"/>
          </a:xfrm>
          <a:prstGeom prst="rect">
            <a:avLst/>
          </a:prstGeom>
        </p:spPr>
        <p:txBody>
          <a:bodyPr vert="horz" wrap="square" lIns="0" tIns="12065" rIns="0" bIns="0" rtlCol="0">
            <a:spAutoFit/>
          </a:bodyPr>
          <a:lstStyle/>
          <a:p>
            <a:pPr marL="299085" marR="5080" indent="-288290" algn="just">
              <a:lnSpc>
                <a:spcPct val="100000"/>
              </a:lnSpc>
              <a:spcBef>
                <a:spcPts val="95"/>
              </a:spcBef>
              <a:buClr>
                <a:srgbClr val="FF0000"/>
              </a:buClr>
              <a:buSzPct val="96428"/>
              <a:buFont typeface="Wingdings"/>
              <a:buChar char=""/>
              <a:tabLst>
                <a:tab pos="299085" algn="l"/>
                <a:tab pos="328295" algn="l"/>
                <a:tab pos="1063625" algn="l"/>
              </a:tabLst>
            </a:pPr>
            <a:r>
              <a:rPr sz="2800" b="1" spc="-25" dirty="0">
                <a:latin typeface="Calibri"/>
                <a:cs typeface="Calibri"/>
              </a:rPr>
              <a:t>	</a:t>
            </a:r>
            <a:r>
              <a:rPr lang="en-US" sz="2800" b="1" spc="-25" dirty="0" smtClean="0">
                <a:latin typeface="Calibri"/>
                <a:cs typeface="Calibri"/>
              </a:rPr>
              <a:t>The document is titled </a:t>
            </a:r>
            <a:r>
              <a:rPr lang="en-US" sz="2800" b="1" spc="-25" dirty="0" smtClean="0">
                <a:solidFill>
                  <a:srgbClr val="0000FF"/>
                </a:solidFill>
                <a:latin typeface="Calibri"/>
                <a:cs typeface="Calibri"/>
              </a:rPr>
              <a:t>Assessment of Occupational Risks – Aid for Identifying Risks in SMEs-SMIs</a:t>
            </a:r>
            <a:r>
              <a:rPr lang="en-US" sz="2800" b="1" spc="-25" dirty="0" smtClean="0">
                <a:latin typeface="Calibri"/>
                <a:cs typeface="Calibri"/>
              </a:rPr>
              <a:t>.</a:t>
            </a:r>
          </a:p>
          <a:p>
            <a:pPr marL="299085" marR="5080" indent="-288290">
              <a:lnSpc>
                <a:spcPct val="100000"/>
              </a:lnSpc>
              <a:spcBef>
                <a:spcPts val="95"/>
              </a:spcBef>
              <a:buClr>
                <a:srgbClr val="FF0000"/>
              </a:buClr>
              <a:buSzPct val="96428"/>
              <a:buFont typeface="Wingdings"/>
              <a:buChar char=""/>
              <a:tabLst>
                <a:tab pos="299085" algn="l"/>
                <a:tab pos="328295" algn="l"/>
                <a:tab pos="1063625" algn="l"/>
              </a:tabLst>
            </a:pPr>
            <a:endParaRPr sz="2800" dirty="0">
              <a:latin typeface="Calibri"/>
              <a:cs typeface="Calibri"/>
            </a:endParaRPr>
          </a:p>
        </p:txBody>
      </p:sp>
      <p:sp>
        <p:nvSpPr>
          <p:cNvPr id="7" name="object 7"/>
          <p:cNvSpPr txBox="1"/>
          <p:nvPr/>
        </p:nvSpPr>
        <p:spPr>
          <a:xfrm>
            <a:off x="6252882" y="4953000"/>
            <a:ext cx="5860632" cy="1304844"/>
          </a:xfrm>
          <a:prstGeom prst="rect">
            <a:avLst/>
          </a:prstGeom>
        </p:spPr>
        <p:txBody>
          <a:bodyPr vert="horz" wrap="square" lIns="0" tIns="12065" rIns="0" bIns="0" rtlCol="0">
            <a:spAutoFit/>
          </a:bodyPr>
          <a:lstStyle/>
          <a:p>
            <a:pPr marL="299085" marR="5080" indent="-288290" algn="just">
              <a:lnSpc>
                <a:spcPct val="100000"/>
              </a:lnSpc>
              <a:buClr>
                <a:srgbClr val="FF0000"/>
              </a:buClr>
              <a:buSzPct val="96428"/>
              <a:buFont typeface="Wingdings"/>
              <a:buChar char=""/>
              <a:tabLst>
                <a:tab pos="299085" algn="l"/>
                <a:tab pos="328295" algn="l"/>
              </a:tabLst>
            </a:pPr>
            <a:r>
              <a:rPr sz="2800" b="1" dirty="0">
                <a:latin typeface="Calibri"/>
                <a:cs typeface="Calibri"/>
              </a:rPr>
              <a:t>	</a:t>
            </a:r>
            <a:r>
              <a:rPr lang="en-US" sz="2800" b="1" dirty="0" smtClean="0">
                <a:latin typeface="Calibri"/>
                <a:cs typeface="Calibri"/>
              </a:rPr>
              <a:t>The sheets help the employer to initiate </a:t>
            </a:r>
            <a:r>
              <a:rPr lang="en-US" sz="2800" b="1" dirty="0" smtClean="0">
                <a:solidFill>
                  <a:srgbClr val="0000FF"/>
                </a:solidFill>
                <a:latin typeface="Calibri"/>
                <a:cs typeface="Calibri"/>
              </a:rPr>
              <a:t>the evaluation process in a simple way.</a:t>
            </a:r>
            <a:endParaRPr lang="en-US" sz="2800" b="1" dirty="0">
              <a:solidFill>
                <a:srgbClr val="0000FF"/>
              </a:solidFill>
              <a:latin typeface="Calibri"/>
              <a:cs typeface="Calibri"/>
            </a:endParaRPr>
          </a:p>
        </p:txBody>
      </p:sp>
      <p:pic>
        <p:nvPicPr>
          <p:cNvPr id="3" name="Imag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9303" y="1676399"/>
            <a:ext cx="6189097" cy="4397983"/>
          </a:xfrm>
          <a:prstGeom prst="rect">
            <a:avLst/>
          </a:prstGeom>
        </p:spPr>
      </p:pic>
      <p:pic>
        <p:nvPicPr>
          <p:cNvPr id="9" name="Image 8"/>
          <p:cNvPicPr>
            <a:picLocks noChangeAspect="1"/>
          </p:cNvPicPr>
          <p:nvPr/>
        </p:nvPicPr>
        <p:blipFill>
          <a:blip r:embed="rId4"/>
          <a:stretch>
            <a:fillRect/>
          </a:stretch>
        </p:blipFill>
        <p:spPr>
          <a:xfrm>
            <a:off x="1600200" y="57683"/>
            <a:ext cx="1801216" cy="180121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34</a:t>
            </a:fld>
            <a:endParaRPr spc="-25" dirty="0"/>
          </a:p>
        </p:txBody>
      </p:sp>
      <p:sp>
        <p:nvSpPr>
          <p:cNvPr id="2" name="object 2"/>
          <p:cNvSpPr txBox="1">
            <a:spLocks noGrp="1"/>
          </p:cNvSpPr>
          <p:nvPr>
            <p:ph type="title"/>
          </p:nvPr>
        </p:nvSpPr>
        <p:spPr>
          <a:xfrm>
            <a:off x="3830573" y="147904"/>
            <a:ext cx="4535805" cy="697230"/>
          </a:xfrm>
          <a:prstGeom prst="rect">
            <a:avLst/>
          </a:prstGeom>
        </p:spPr>
        <p:txBody>
          <a:bodyPr vert="horz" wrap="square" lIns="0" tIns="13335" rIns="0" bIns="0" rtlCol="0">
            <a:spAutoFit/>
          </a:bodyPr>
          <a:lstStyle/>
          <a:p>
            <a:pPr marL="12700" algn="ctr">
              <a:lnSpc>
                <a:spcPct val="100000"/>
              </a:lnSpc>
              <a:spcBef>
                <a:spcPts val="105"/>
              </a:spcBef>
            </a:pPr>
            <a:r>
              <a:rPr lang="fr-FR" dirty="0" smtClean="0"/>
              <a:t>Risk </a:t>
            </a:r>
            <a:r>
              <a:rPr lang="fr-FR" dirty="0" err="1" smtClean="0"/>
              <a:t>sheets</a:t>
            </a:r>
            <a:r>
              <a:rPr lang="fr-FR" dirty="0" smtClean="0"/>
              <a:t> </a:t>
            </a:r>
            <a:endParaRPr spc="-10" dirty="0"/>
          </a:p>
        </p:txBody>
      </p:sp>
      <p:sp>
        <p:nvSpPr>
          <p:cNvPr id="3" name="object 3"/>
          <p:cNvSpPr txBox="1"/>
          <p:nvPr/>
        </p:nvSpPr>
        <p:spPr>
          <a:xfrm>
            <a:off x="692912" y="1702434"/>
            <a:ext cx="5325110" cy="4640245"/>
          </a:xfrm>
          <a:prstGeom prst="rect">
            <a:avLst/>
          </a:prstGeom>
        </p:spPr>
        <p:txBody>
          <a:bodyPr vert="horz" wrap="square" lIns="0" tIns="121920" rIns="0" bIns="0" rtlCol="0">
            <a:spAutoFit/>
          </a:bodyPr>
          <a:lstStyle/>
          <a:p>
            <a:pPr marL="241300" marR="7620" indent="-231140" algn="just">
              <a:lnSpc>
                <a:spcPct val="70000"/>
              </a:lnSpc>
              <a:spcBef>
                <a:spcPts val="960"/>
              </a:spcBef>
              <a:buSzPct val="95833"/>
              <a:buFont typeface="Wingdings"/>
              <a:buChar char=""/>
              <a:tabLst>
                <a:tab pos="241300" algn="l"/>
                <a:tab pos="254635" algn="l"/>
              </a:tabLst>
            </a:pPr>
            <a:r>
              <a:rPr sz="2400" dirty="0">
                <a:solidFill>
                  <a:srgbClr val="C55A11"/>
                </a:solidFill>
                <a:latin typeface="Calibri"/>
                <a:cs typeface="Calibri"/>
              </a:rPr>
              <a:t>	</a:t>
            </a:r>
            <a:r>
              <a:rPr lang="en-US" sz="2400" dirty="0" smtClean="0">
                <a:solidFill>
                  <a:srgbClr val="C55A11"/>
                </a:solidFill>
                <a:latin typeface="Calibri"/>
                <a:cs typeface="Calibri"/>
              </a:rPr>
              <a:t>Sheet 1: </a:t>
            </a:r>
            <a:r>
              <a:rPr lang="en-US" sz="2400" dirty="0" smtClean="0">
                <a:solidFill>
                  <a:schemeClr val="tx1"/>
                </a:solidFill>
                <a:latin typeface="Calibri"/>
                <a:cs typeface="Calibri"/>
              </a:rPr>
              <a:t>Risks of tripping, collision, or other movement disturbances</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2: </a:t>
            </a:r>
            <a:r>
              <a:rPr lang="en-US" sz="2400" dirty="0" smtClean="0">
                <a:solidFill>
                  <a:schemeClr val="tx1"/>
                </a:solidFill>
                <a:latin typeface="Calibri"/>
                <a:cs typeface="Calibri"/>
              </a:rPr>
              <a:t>Risks of falling from height</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3: </a:t>
            </a:r>
            <a:r>
              <a:rPr lang="en-US" sz="2400" dirty="0" smtClean="0">
                <a:solidFill>
                  <a:schemeClr val="tx1"/>
                </a:solidFill>
                <a:latin typeface="Calibri"/>
                <a:cs typeface="Calibri"/>
              </a:rPr>
              <a:t>Risks related to internal vehicle traffic</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4: </a:t>
            </a:r>
            <a:r>
              <a:rPr lang="en-US" sz="2400" dirty="0" smtClean="0">
                <a:solidFill>
                  <a:schemeClr val="tx1"/>
                </a:solidFill>
                <a:latin typeface="Calibri"/>
                <a:cs typeface="Calibri"/>
              </a:rPr>
              <a:t>Road risks during work missions</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5: </a:t>
            </a:r>
            <a:r>
              <a:rPr lang="en-US" sz="2400" dirty="0" smtClean="0">
                <a:solidFill>
                  <a:schemeClr val="tx1"/>
                </a:solidFill>
                <a:latin typeface="Calibri"/>
                <a:cs typeface="Calibri"/>
              </a:rPr>
              <a:t>Risks related to physical workload</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6: </a:t>
            </a:r>
            <a:r>
              <a:rPr lang="en-US" sz="2400" dirty="0" smtClean="0">
                <a:solidFill>
                  <a:schemeClr val="tx1"/>
                </a:solidFill>
                <a:latin typeface="Calibri"/>
                <a:cs typeface="Calibri"/>
              </a:rPr>
              <a:t>Risks related to mechanical handling</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7: </a:t>
            </a:r>
            <a:r>
              <a:rPr lang="en-US" sz="2400" dirty="0" smtClean="0">
                <a:solidFill>
                  <a:schemeClr val="tx1"/>
                </a:solidFill>
                <a:latin typeface="Calibri"/>
                <a:cs typeface="Calibri"/>
              </a:rPr>
              <a:t>Risks related to products, emissions, and waste</a:t>
            </a:r>
          </a:p>
          <a:p>
            <a:pPr marL="241300" marR="7620"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8: </a:t>
            </a:r>
            <a:r>
              <a:rPr lang="en-US" sz="2400" dirty="0" smtClean="0">
                <a:solidFill>
                  <a:schemeClr val="tx1"/>
                </a:solidFill>
                <a:latin typeface="Calibri"/>
                <a:cs typeface="Calibri"/>
              </a:rPr>
              <a:t>Risks related to biological agents</a:t>
            </a:r>
            <a:endParaRPr lang="en-US" sz="2400" dirty="0">
              <a:solidFill>
                <a:schemeClr val="tx1"/>
              </a:solidFill>
              <a:latin typeface="Calibri"/>
              <a:cs typeface="Calibri"/>
            </a:endParaRPr>
          </a:p>
        </p:txBody>
      </p:sp>
      <p:sp>
        <p:nvSpPr>
          <p:cNvPr id="4" name="object 4"/>
          <p:cNvSpPr txBox="1"/>
          <p:nvPr/>
        </p:nvSpPr>
        <p:spPr>
          <a:xfrm>
            <a:off x="6390894" y="1667636"/>
            <a:ext cx="5323840" cy="4768485"/>
          </a:xfrm>
          <a:prstGeom prst="rect">
            <a:avLst/>
          </a:prstGeom>
        </p:spPr>
        <p:txBody>
          <a:bodyPr vert="horz" wrap="square" lIns="0" tIns="121920" rIns="0" bIns="0" rtlCol="0">
            <a:spAutoFit/>
          </a:bodyPr>
          <a:lstStyle/>
          <a:p>
            <a:pPr marL="241300" marR="6985" indent="-231140" algn="just">
              <a:lnSpc>
                <a:spcPct val="70000"/>
              </a:lnSpc>
              <a:spcBef>
                <a:spcPts val="960"/>
              </a:spcBef>
              <a:buSzPct val="95833"/>
              <a:buFont typeface="Wingdings"/>
              <a:buChar char=""/>
              <a:tabLst>
                <a:tab pos="241300" algn="l"/>
                <a:tab pos="254635" algn="l"/>
              </a:tabLst>
            </a:pPr>
            <a:r>
              <a:rPr sz="2400" dirty="0">
                <a:solidFill>
                  <a:srgbClr val="C55A11"/>
                </a:solidFill>
                <a:latin typeface="Calibri"/>
                <a:cs typeface="Calibri"/>
              </a:rPr>
              <a:t>	</a:t>
            </a:r>
            <a:r>
              <a:rPr lang="en-US" sz="2400" dirty="0" smtClean="0">
                <a:solidFill>
                  <a:srgbClr val="C55A11"/>
                </a:solidFill>
                <a:latin typeface="Calibri"/>
                <a:cs typeface="Calibri"/>
              </a:rPr>
              <a:t>Sheet 9: </a:t>
            </a:r>
            <a:r>
              <a:rPr lang="en-US" sz="2400" dirty="0" smtClean="0">
                <a:solidFill>
                  <a:schemeClr val="tx1"/>
                </a:solidFill>
                <a:latin typeface="Calibri"/>
                <a:cs typeface="Calibri"/>
              </a:rPr>
              <a:t>Risks related to work equipment</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10: </a:t>
            </a:r>
            <a:r>
              <a:rPr lang="en-US" sz="2400" dirty="0" smtClean="0">
                <a:solidFill>
                  <a:schemeClr val="tx1"/>
                </a:solidFill>
                <a:latin typeface="Calibri"/>
                <a:cs typeface="Calibri"/>
              </a:rPr>
              <a:t>Risks related to collapses and falling objects</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11: </a:t>
            </a:r>
            <a:r>
              <a:rPr lang="en-US" sz="2400" dirty="0" smtClean="0">
                <a:solidFill>
                  <a:schemeClr val="tx1"/>
                </a:solidFill>
                <a:latin typeface="Calibri"/>
                <a:cs typeface="Calibri"/>
              </a:rPr>
              <a:t>Risks and nuisances related to noise</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12: </a:t>
            </a:r>
            <a:r>
              <a:rPr lang="en-US" sz="2400" dirty="0" smtClean="0">
                <a:solidFill>
                  <a:schemeClr val="tx1"/>
                </a:solidFill>
                <a:latin typeface="Calibri"/>
                <a:cs typeface="Calibri"/>
              </a:rPr>
              <a:t>Risks related to thermal environments</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13: </a:t>
            </a:r>
            <a:r>
              <a:rPr lang="en-US" sz="2400" dirty="0" smtClean="0">
                <a:solidFill>
                  <a:schemeClr val="tx1"/>
                </a:solidFill>
                <a:latin typeface="Calibri"/>
                <a:cs typeface="Calibri"/>
              </a:rPr>
              <a:t>Risks of fire and explosion</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14: </a:t>
            </a:r>
            <a:r>
              <a:rPr lang="en-US" sz="2400" dirty="0" smtClean="0">
                <a:solidFill>
                  <a:schemeClr val="tx1"/>
                </a:solidFill>
                <a:latin typeface="Calibri"/>
                <a:cs typeface="Calibri"/>
              </a:rPr>
              <a:t>Risks related to electricity</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15: </a:t>
            </a:r>
            <a:r>
              <a:rPr lang="en-US" sz="2400" dirty="0" smtClean="0">
                <a:solidFill>
                  <a:schemeClr val="tx1"/>
                </a:solidFill>
                <a:latin typeface="Calibri"/>
                <a:cs typeface="Calibri"/>
              </a:rPr>
              <a:t>Risks related to lighting conditions</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16: </a:t>
            </a:r>
            <a:r>
              <a:rPr lang="en-US" sz="2400" dirty="0" smtClean="0">
                <a:solidFill>
                  <a:schemeClr val="tx1"/>
                </a:solidFill>
                <a:latin typeface="Calibri"/>
                <a:cs typeface="Calibri"/>
              </a:rPr>
              <a:t>Risks related to radiation</a:t>
            </a:r>
          </a:p>
          <a:p>
            <a:pPr marL="241300" marR="6985" indent="-231140" algn="just">
              <a:lnSpc>
                <a:spcPct val="70000"/>
              </a:lnSpc>
              <a:spcBef>
                <a:spcPts val="960"/>
              </a:spcBef>
              <a:buSzPct val="95833"/>
              <a:buFont typeface="Wingdings"/>
              <a:buChar char=""/>
              <a:tabLst>
                <a:tab pos="241300" algn="l"/>
                <a:tab pos="254635" algn="l"/>
              </a:tabLst>
            </a:pPr>
            <a:r>
              <a:rPr lang="en-US" sz="2400" dirty="0" smtClean="0">
                <a:solidFill>
                  <a:srgbClr val="C55A11"/>
                </a:solidFill>
                <a:latin typeface="Calibri"/>
                <a:cs typeface="Calibri"/>
              </a:rPr>
              <a:t>Sheet 17: </a:t>
            </a:r>
            <a:r>
              <a:rPr lang="en-US" sz="2400" dirty="0" smtClean="0">
                <a:solidFill>
                  <a:schemeClr val="tx1"/>
                </a:solidFill>
                <a:latin typeface="Calibri"/>
                <a:cs typeface="Calibri"/>
              </a:rPr>
              <a:t>Psychosocial risks</a:t>
            </a:r>
            <a:endParaRPr lang="en-US" sz="2400" dirty="0">
              <a:solidFill>
                <a:schemeClr val="tx1"/>
              </a:solidFill>
              <a:latin typeface="Calibri"/>
              <a:cs typeface="Calibri"/>
            </a:endParaRPr>
          </a:p>
        </p:txBody>
      </p:sp>
      <p:sp>
        <p:nvSpPr>
          <p:cNvPr id="5" name="object 5"/>
          <p:cNvSpPr txBox="1"/>
          <p:nvPr/>
        </p:nvSpPr>
        <p:spPr>
          <a:xfrm>
            <a:off x="3521709" y="1135126"/>
            <a:ext cx="4752975" cy="391160"/>
          </a:xfrm>
          <a:prstGeom prst="rect">
            <a:avLst/>
          </a:prstGeom>
        </p:spPr>
        <p:txBody>
          <a:bodyPr vert="horz" wrap="square" lIns="0" tIns="12700" rIns="0" bIns="0" rtlCol="0">
            <a:spAutoFit/>
          </a:bodyPr>
          <a:lstStyle/>
          <a:p>
            <a:pPr marL="283210" indent="-273050">
              <a:lnSpc>
                <a:spcPct val="100000"/>
              </a:lnSpc>
              <a:spcBef>
                <a:spcPts val="100"/>
              </a:spcBef>
              <a:buSzPct val="95833"/>
              <a:buFont typeface="Wingdings"/>
              <a:buChar char=""/>
              <a:tabLst>
                <a:tab pos="283210" algn="l"/>
              </a:tabLst>
            </a:pPr>
            <a:r>
              <a:rPr lang="en-US" sz="2400" b="1" dirty="0" smtClean="0">
                <a:solidFill>
                  <a:srgbClr val="FF0066"/>
                </a:solidFill>
                <a:latin typeface="Calibri"/>
                <a:cs typeface="Calibri"/>
              </a:rPr>
              <a:t>List of risks addressed by the INRS:</a:t>
            </a:r>
            <a:endParaRPr lang="en-US" sz="2400" b="1" dirty="0">
              <a:solidFill>
                <a:srgbClr val="FF0066"/>
              </a:solidFill>
              <a:latin typeface="Calibri"/>
              <a:cs typeface="Calibri"/>
            </a:endParaRPr>
          </a:p>
        </p:txBody>
      </p:sp>
      <p:pic>
        <p:nvPicPr>
          <p:cNvPr id="7" name="Image 6"/>
          <p:cNvPicPr>
            <a:picLocks noChangeAspect="1"/>
          </p:cNvPicPr>
          <p:nvPr/>
        </p:nvPicPr>
        <p:blipFill>
          <a:blip r:embed="rId2"/>
          <a:stretch>
            <a:fillRect/>
          </a:stretch>
        </p:blipFill>
        <p:spPr>
          <a:xfrm>
            <a:off x="10361063" y="0"/>
            <a:ext cx="1752600" cy="176042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836767"/>
          </a:xfrm>
          <a:prstGeom prst="rect">
            <a:avLst/>
          </a:prstGeom>
        </p:spPr>
        <p:txBody>
          <a:bodyPr vert="horz" wrap="square" lIns="0" tIns="158114" rIns="0" bIns="0" rtlCol="0">
            <a:spAutoFit/>
          </a:bodyPr>
          <a:lstStyle/>
          <a:p>
            <a:pPr marL="2084705">
              <a:lnSpc>
                <a:spcPct val="100000"/>
              </a:lnSpc>
              <a:spcBef>
                <a:spcPts val="100"/>
              </a:spcBef>
            </a:pPr>
            <a:r>
              <a:rPr lang="fr-FR" dirty="0"/>
              <a:t>Risk </a:t>
            </a:r>
            <a:r>
              <a:rPr lang="fr-FR" dirty="0" err="1"/>
              <a:t>sheets</a:t>
            </a:r>
            <a:r>
              <a:rPr lang="fr-FR" dirty="0"/>
              <a:t> </a:t>
            </a:r>
            <a:r>
              <a:rPr spc="-40" dirty="0" smtClean="0"/>
              <a:t>(ex</a:t>
            </a:r>
            <a:r>
              <a:rPr lang="fr-FR" spc="-40" dirty="0" smtClean="0"/>
              <a:t>a</a:t>
            </a:r>
            <a:r>
              <a:rPr spc="-40" dirty="0" err="1" smtClean="0"/>
              <a:t>mple</a:t>
            </a:r>
            <a:r>
              <a:rPr spc="-4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35</a:t>
            </a:fld>
            <a:endParaRPr spc="-25"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 y="900349"/>
            <a:ext cx="8991599" cy="5820702"/>
          </a:xfrm>
          <a:prstGeom prst="rect">
            <a:avLst/>
          </a:prstGeom>
        </p:spPr>
      </p:pic>
      <p:pic>
        <p:nvPicPr>
          <p:cNvPr id="8" name="Image 7"/>
          <p:cNvPicPr>
            <a:picLocks noChangeAspect="1"/>
          </p:cNvPicPr>
          <p:nvPr/>
        </p:nvPicPr>
        <p:blipFill>
          <a:blip r:embed="rId3"/>
          <a:stretch>
            <a:fillRect/>
          </a:stretch>
        </p:blipFill>
        <p:spPr>
          <a:xfrm>
            <a:off x="9372600" y="2510537"/>
            <a:ext cx="2600325" cy="26003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836767"/>
          </a:xfrm>
          <a:prstGeom prst="rect">
            <a:avLst/>
          </a:prstGeom>
        </p:spPr>
        <p:txBody>
          <a:bodyPr vert="horz" wrap="square" lIns="0" tIns="158114" rIns="0" bIns="0" rtlCol="0">
            <a:spAutoFit/>
          </a:bodyPr>
          <a:lstStyle/>
          <a:p>
            <a:pPr marL="2084705">
              <a:lnSpc>
                <a:spcPct val="100000"/>
              </a:lnSpc>
              <a:spcBef>
                <a:spcPts val="100"/>
              </a:spcBef>
            </a:pPr>
            <a:r>
              <a:rPr lang="fr-FR" dirty="0"/>
              <a:t>Risk </a:t>
            </a:r>
            <a:r>
              <a:rPr lang="fr-FR" dirty="0" err="1"/>
              <a:t>sheets</a:t>
            </a:r>
            <a:r>
              <a:rPr lang="fr-FR"/>
              <a:t> </a:t>
            </a:r>
            <a:r>
              <a:rPr spc="-40" smtClean="0"/>
              <a:t>(</a:t>
            </a:r>
            <a:r>
              <a:rPr spc="-40" dirty="0" smtClean="0"/>
              <a:t>ex</a:t>
            </a:r>
            <a:r>
              <a:rPr lang="fr-FR" spc="-40" dirty="0" smtClean="0"/>
              <a:t>a</a:t>
            </a:r>
            <a:r>
              <a:rPr spc="-40" dirty="0" err="1" smtClean="0"/>
              <a:t>mple</a:t>
            </a:r>
            <a:r>
              <a:rPr spc="-4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36</a:t>
            </a:fld>
            <a:endParaRPr spc="-25"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23161" y="990600"/>
            <a:ext cx="8899254" cy="5867400"/>
          </a:xfrm>
          <a:prstGeom prst="rect">
            <a:avLst/>
          </a:prstGeom>
        </p:spPr>
      </p:pic>
      <p:pic>
        <p:nvPicPr>
          <p:cNvPr id="7" name="Image 6"/>
          <p:cNvPicPr>
            <a:picLocks noChangeAspect="1"/>
          </p:cNvPicPr>
          <p:nvPr/>
        </p:nvPicPr>
        <p:blipFill>
          <a:blip r:embed="rId4"/>
          <a:stretch>
            <a:fillRect/>
          </a:stretch>
        </p:blipFill>
        <p:spPr>
          <a:xfrm>
            <a:off x="97965" y="2514600"/>
            <a:ext cx="2143125" cy="21431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5363" y="77737"/>
            <a:ext cx="9100185" cy="1765300"/>
            <a:chOff x="245363" y="77737"/>
            <a:chExt cx="9100185" cy="1765300"/>
          </a:xfrm>
        </p:grpSpPr>
        <p:pic>
          <p:nvPicPr>
            <p:cNvPr id="3" name="object 3"/>
            <p:cNvPicPr/>
            <p:nvPr/>
          </p:nvPicPr>
          <p:blipFill>
            <a:blip r:embed="rId2" cstate="print"/>
            <a:stretch>
              <a:fillRect/>
            </a:stretch>
          </p:blipFill>
          <p:spPr>
            <a:xfrm>
              <a:off x="2737458" y="77737"/>
              <a:ext cx="5907713" cy="535574"/>
            </a:xfrm>
            <a:prstGeom prst="rect">
              <a:avLst/>
            </a:prstGeom>
          </p:spPr>
        </p:pic>
        <p:sp>
          <p:nvSpPr>
            <p:cNvPr id="4" name="object 4"/>
            <p:cNvSpPr/>
            <p:nvPr/>
          </p:nvSpPr>
          <p:spPr>
            <a:xfrm>
              <a:off x="245363" y="643128"/>
              <a:ext cx="9100185" cy="1199515"/>
            </a:xfrm>
            <a:custGeom>
              <a:avLst/>
              <a:gdLst/>
              <a:ahLst/>
              <a:cxnLst/>
              <a:rect l="l" t="t" r="r" b="b"/>
              <a:pathLst>
                <a:path w="9100185" h="1199514">
                  <a:moveTo>
                    <a:pt x="9099804" y="0"/>
                  </a:moveTo>
                  <a:lnTo>
                    <a:pt x="0" y="0"/>
                  </a:lnTo>
                  <a:lnTo>
                    <a:pt x="0" y="1199388"/>
                  </a:lnTo>
                  <a:lnTo>
                    <a:pt x="9099804" y="1199388"/>
                  </a:lnTo>
                  <a:lnTo>
                    <a:pt x="9099804" y="0"/>
                  </a:lnTo>
                  <a:close/>
                </a:path>
              </a:pathLst>
            </a:custGeom>
            <a:solidFill>
              <a:srgbClr val="FFFFFF"/>
            </a:solidFill>
          </p:spPr>
          <p:txBody>
            <a:bodyPr wrap="square" lIns="0" tIns="0" rIns="0" bIns="0" rtlCol="0"/>
            <a:lstStyle/>
            <a:p>
              <a:endParaRPr/>
            </a:p>
          </p:txBody>
        </p:sp>
      </p:grpSp>
      <p:pic>
        <p:nvPicPr>
          <p:cNvPr id="5" name="object 5"/>
          <p:cNvPicPr/>
          <p:nvPr/>
        </p:nvPicPr>
        <p:blipFill>
          <a:blip r:embed="rId3" cstate="print"/>
          <a:stretch>
            <a:fillRect/>
          </a:stretch>
        </p:blipFill>
        <p:spPr>
          <a:xfrm>
            <a:off x="4604615" y="4024136"/>
            <a:ext cx="2173398" cy="538109"/>
          </a:xfrm>
          <a:prstGeom prst="rect">
            <a:avLst/>
          </a:prstGeom>
        </p:spPr>
      </p:pic>
      <p:sp>
        <p:nvSpPr>
          <p:cNvPr id="6" name="object 6"/>
          <p:cNvSpPr txBox="1"/>
          <p:nvPr/>
        </p:nvSpPr>
        <p:spPr>
          <a:xfrm>
            <a:off x="324713" y="-87883"/>
            <a:ext cx="9865611" cy="6633867"/>
          </a:xfrm>
          <a:prstGeom prst="rect">
            <a:avLst/>
          </a:prstGeom>
        </p:spPr>
        <p:txBody>
          <a:bodyPr vert="horz" wrap="square" lIns="0" tIns="201930" rIns="0" bIns="0" rtlCol="0">
            <a:spAutoFit/>
          </a:bodyPr>
          <a:lstStyle/>
          <a:p>
            <a:pPr marL="1259205" algn="ctr">
              <a:lnSpc>
                <a:spcPct val="100000"/>
              </a:lnSpc>
              <a:spcBef>
                <a:spcPts val="1590"/>
              </a:spcBef>
            </a:pPr>
            <a:r>
              <a:rPr lang="fr-FR" sz="2400" dirty="0" smtClean="0">
                <a:solidFill>
                  <a:srgbClr val="FFFFFF"/>
                </a:solidFill>
                <a:latin typeface="Calibri"/>
                <a:cs typeface="Calibri"/>
              </a:rPr>
              <a:t>RISKS OF SAME-LEVEL FALLS</a:t>
            </a:r>
          </a:p>
          <a:p>
            <a:pPr marL="12700" marR="537845" algn="just">
              <a:lnSpc>
                <a:spcPct val="100000"/>
              </a:lnSpc>
              <a:spcBef>
                <a:spcPts val="1490"/>
              </a:spcBef>
            </a:pPr>
            <a:r>
              <a:rPr lang="en-US" sz="2400" dirty="0" smtClean="0">
                <a:solidFill>
                  <a:srgbClr val="000066"/>
                </a:solidFill>
                <a:latin typeface="Calibri"/>
                <a:cs typeface="Calibri"/>
              </a:rPr>
              <a:t>These are accident risks that result from a person coming into sudden contact with the ground or with an object during a fall (equipment, furniture, machine).</a:t>
            </a:r>
          </a:p>
          <a:p>
            <a:pPr marL="12700" marR="537845" algn="just">
              <a:lnSpc>
                <a:spcPct val="100000"/>
              </a:lnSpc>
              <a:spcBef>
                <a:spcPts val="1490"/>
              </a:spcBef>
            </a:pPr>
            <a:r>
              <a:rPr lang="en-US" sz="2400" b="1" dirty="0" smtClean="0">
                <a:solidFill>
                  <a:srgbClr val="000066"/>
                </a:solidFill>
                <a:latin typeface="Calibri"/>
                <a:cs typeface="Calibri"/>
              </a:rPr>
              <a:t>Slippery floor </a:t>
            </a:r>
            <a:r>
              <a:rPr lang="en-US" sz="2400" dirty="0" smtClean="0">
                <a:solidFill>
                  <a:srgbClr val="000066"/>
                </a:solidFill>
                <a:latin typeface="Calibri"/>
                <a:cs typeface="Calibri"/>
              </a:rPr>
              <a:t>(spilled substances such as water, oil, diesel fuel, debris…)</a:t>
            </a:r>
          </a:p>
          <a:p>
            <a:pPr marL="12700" marR="537845" algn="just">
              <a:lnSpc>
                <a:spcPct val="100000"/>
              </a:lnSpc>
              <a:spcBef>
                <a:spcPts val="1490"/>
              </a:spcBef>
            </a:pPr>
            <a:r>
              <a:rPr lang="en-US" sz="2400" b="1" dirty="0" smtClean="0">
                <a:solidFill>
                  <a:srgbClr val="000066"/>
                </a:solidFill>
                <a:latin typeface="Calibri"/>
                <a:cs typeface="Calibri"/>
              </a:rPr>
              <a:t>Uneven or defective floor </a:t>
            </a:r>
            <a:r>
              <a:rPr lang="en-US" sz="2400" dirty="0" smtClean="0">
                <a:solidFill>
                  <a:srgbClr val="000066"/>
                </a:solidFill>
                <a:latin typeface="Calibri"/>
                <a:cs typeface="Calibri"/>
              </a:rPr>
              <a:t>(small step, platform, slope break, damaged flooring, roughness, holes, loose tiles…)</a:t>
            </a:r>
          </a:p>
          <a:p>
            <a:pPr marL="12700" marR="537845" algn="just">
              <a:lnSpc>
                <a:spcPct val="100000"/>
              </a:lnSpc>
              <a:spcBef>
                <a:spcPts val="1490"/>
              </a:spcBef>
            </a:pPr>
            <a:r>
              <a:rPr lang="en-US" sz="2400" b="1" dirty="0" smtClean="0">
                <a:solidFill>
                  <a:srgbClr val="000066"/>
                </a:solidFill>
                <a:latin typeface="Calibri"/>
                <a:cs typeface="Calibri"/>
              </a:rPr>
              <a:t>Clutter</a:t>
            </a:r>
            <a:r>
              <a:rPr lang="en-US" sz="2400" dirty="0" smtClean="0">
                <a:solidFill>
                  <a:srgbClr val="000066"/>
                </a:solidFill>
                <a:latin typeface="Calibri"/>
                <a:cs typeface="Calibri"/>
              </a:rPr>
              <a:t> (obstructed passageway, tools, electrical cables)</a:t>
            </a:r>
          </a:p>
          <a:p>
            <a:pPr marL="12700" marR="537845" algn="just">
              <a:spcBef>
                <a:spcPts val="1490"/>
              </a:spcBef>
            </a:pPr>
            <a:r>
              <a:rPr lang="en-US" sz="2400" b="1" dirty="0" smtClean="0">
                <a:solidFill>
                  <a:srgbClr val="000066"/>
                </a:solidFill>
                <a:latin typeface="Calibri"/>
                <a:cs typeface="Calibri"/>
              </a:rPr>
              <a:t>Slippery or non-compliant stairs       </a:t>
            </a:r>
            <a:r>
              <a:rPr lang="fr-FR" sz="2400" spc="-10" dirty="0" smtClean="0">
                <a:solidFill>
                  <a:srgbClr val="006600"/>
                </a:solidFill>
                <a:latin typeface="Calibri"/>
                <a:cs typeface="Calibri"/>
              </a:rPr>
              <a:t>PREVENT</a:t>
            </a:r>
            <a:endParaRPr lang="en-US" sz="2400" b="1" dirty="0" smtClean="0">
              <a:solidFill>
                <a:srgbClr val="000066"/>
              </a:solidFill>
              <a:latin typeface="Calibri"/>
              <a:cs typeface="Calibri"/>
            </a:endParaRPr>
          </a:p>
          <a:p>
            <a:pPr marL="2703195" indent="-160020">
              <a:lnSpc>
                <a:spcPct val="100000"/>
              </a:lnSpc>
              <a:spcBef>
                <a:spcPts val="1330"/>
              </a:spcBef>
              <a:buChar char="-"/>
              <a:tabLst>
                <a:tab pos="2703195" algn="l"/>
              </a:tabLst>
            </a:pPr>
            <a:r>
              <a:rPr lang="en-US" sz="2400" b="1" spc="-10" dirty="0" smtClean="0">
                <a:solidFill>
                  <a:srgbClr val="006600"/>
                </a:solidFill>
                <a:latin typeface="Calibri"/>
                <a:cs typeface="Calibri"/>
              </a:rPr>
              <a:t>Keep passageways clear of any objects</a:t>
            </a:r>
          </a:p>
          <a:p>
            <a:pPr marL="2703195" indent="-160020">
              <a:lnSpc>
                <a:spcPct val="100000"/>
              </a:lnSpc>
              <a:spcBef>
                <a:spcPts val="1330"/>
              </a:spcBef>
              <a:buChar char="-"/>
              <a:tabLst>
                <a:tab pos="2703195" algn="l"/>
              </a:tabLst>
            </a:pPr>
            <a:r>
              <a:rPr lang="en-US" sz="2400" b="1" spc="-10" dirty="0" smtClean="0">
                <a:solidFill>
                  <a:srgbClr val="006600"/>
                </a:solidFill>
                <a:latin typeface="Calibri"/>
                <a:cs typeface="Calibri"/>
              </a:rPr>
              <a:t>Tidy up the work area at the end of the task</a:t>
            </a:r>
          </a:p>
          <a:p>
            <a:pPr marL="2703195" indent="-160020">
              <a:lnSpc>
                <a:spcPct val="100000"/>
              </a:lnSpc>
              <a:spcBef>
                <a:spcPts val="1330"/>
              </a:spcBef>
              <a:buChar char="-"/>
              <a:tabLst>
                <a:tab pos="2703195" algn="l"/>
              </a:tabLst>
            </a:pPr>
            <a:r>
              <a:rPr lang="en-US" sz="2400" b="1" spc="-10" dirty="0" smtClean="0">
                <a:solidFill>
                  <a:srgbClr val="006600"/>
                </a:solidFill>
                <a:latin typeface="Calibri"/>
                <a:cs typeface="Calibri"/>
              </a:rPr>
              <a:t>Immediately absorb any spills</a:t>
            </a:r>
          </a:p>
          <a:p>
            <a:pPr marL="2703195" indent="-160020">
              <a:lnSpc>
                <a:spcPct val="100000"/>
              </a:lnSpc>
              <a:spcBef>
                <a:spcPts val="1330"/>
              </a:spcBef>
              <a:buChar char="-"/>
              <a:tabLst>
                <a:tab pos="2703195" algn="l"/>
              </a:tabLst>
            </a:pPr>
            <a:r>
              <a:rPr lang="en-US" sz="2400" b="1" spc="-10" dirty="0" smtClean="0">
                <a:solidFill>
                  <a:srgbClr val="006600"/>
                </a:solidFill>
                <a:latin typeface="Calibri"/>
                <a:cs typeface="Calibri"/>
              </a:rPr>
              <a:t>Mark existing hazards: slope break or slippery floor</a:t>
            </a:r>
          </a:p>
        </p:txBody>
      </p:sp>
      <p:pic>
        <p:nvPicPr>
          <p:cNvPr id="8" name="object 8"/>
          <p:cNvPicPr/>
          <p:nvPr/>
        </p:nvPicPr>
        <p:blipFill>
          <a:blip r:embed="rId4" cstate="print"/>
          <a:stretch>
            <a:fillRect/>
          </a:stretch>
        </p:blipFill>
        <p:spPr>
          <a:xfrm>
            <a:off x="10270235" y="4053840"/>
            <a:ext cx="1467612" cy="1959864"/>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37</a:t>
            </a:fld>
            <a:endParaRPr spc="-25" dirty="0"/>
          </a:p>
        </p:txBody>
      </p:sp>
      <p:pic>
        <p:nvPicPr>
          <p:cNvPr id="11" name="Image 10"/>
          <p:cNvPicPr>
            <a:picLocks noChangeAspect="1"/>
          </p:cNvPicPr>
          <p:nvPr/>
        </p:nvPicPr>
        <p:blipFill>
          <a:blip r:embed="rId5"/>
          <a:stretch>
            <a:fillRect/>
          </a:stretch>
        </p:blipFill>
        <p:spPr>
          <a:xfrm>
            <a:off x="324713" y="4562245"/>
            <a:ext cx="2466975" cy="1847850"/>
          </a:xfrm>
          <a:prstGeom prst="rect">
            <a:avLst/>
          </a:prstGeom>
        </p:spPr>
      </p:pic>
      <p:pic>
        <p:nvPicPr>
          <p:cNvPr id="12" name="Image 11"/>
          <p:cNvPicPr>
            <a:picLocks noChangeAspect="1"/>
          </p:cNvPicPr>
          <p:nvPr/>
        </p:nvPicPr>
        <p:blipFill>
          <a:blip r:embed="rId6"/>
          <a:stretch>
            <a:fillRect/>
          </a:stretch>
        </p:blipFill>
        <p:spPr>
          <a:xfrm>
            <a:off x="9759718" y="1101093"/>
            <a:ext cx="2432282" cy="14830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78693" y="88405"/>
            <a:ext cx="3035339" cy="535574"/>
          </a:xfrm>
          <a:prstGeom prst="rect">
            <a:avLst/>
          </a:prstGeom>
        </p:spPr>
      </p:pic>
      <p:sp>
        <p:nvSpPr>
          <p:cNvPr id="3" name="object 3"/>
          <p:cNvSpPr txBox="1">
            <a:spLocks noGrp="1"/>
          </p:cNvSpPr>
          <p:nvPr>
            <p:ph type="title"/>
          </p:nvPr>
        </p:nvSpPr>
        <p:spPr>
          <a:xfrm>
            <a:off x="4032630" y="112014"/>
            <a:ext cx="2121535" cy="391160"/>
          </a:xfrm>
          <a:prstGeom prst="rect">
            <a:avLst/>
          </a:prstGeom>
        </p:spPr>
        <p:txBody>
          <a:bodyPr vert="horz" wrap="square" lIns="0" tIns="12700" rIns="0" bIns="0" rtlCol="0">
            <a:spAutoFit/>
          </a:bodyPr>
          <a:lstStyle/>
          <a:p>
            <a:pPr marL="12700" algn="ctr">
              <a:lnSpc>
                <a:spcPct val="100000"/>
              </a:lnSpc>
              <a:spcBef>
                <a:spcPts val="100"/>
              </a:spcBef>
            </a:pPr>
            <a:r>
              <a:rPr lang="fr-FR" sz="2400" dirty="0">
                <a:solidFill>
                  <a:srgbClr val="FFFFFF"/>
                </a:solidFill>
                <a:latin typeface="Calibri"/>
                <a:cs typeface="Calibri"/>
              </a:rPr>
              <a:t>ROAD RISK</a:t>
            </a:r>
          </a:p>
        </p:txBody>
      </p:sp>
      <p:sp>
        <p:nvSpPr>
          <p:cNvPr id="4" name="object 4"/>
          <p:cNvSpPr txBox="1"/>
          <p:nvPr/>
        </p:nvSpPr>
        <p:spPr>
          <a:xfrm>
            <a:off x="159512" y="792226"/>
            <a:ext cx="8261350" cy="2536592"/>
          </a:xfrm>
          <a:prstGeom prst="rect">
            <a:avLst/>
          </a:prstGeom>
        </p:spPr>
        <p:txBody>
          <a:bodyPr vert="horz" wrap="square" lIns="0" tIns="12700" rIns="0" bIns="0" rtlCol="0">
            <a:spAutoFit/>
          </a:bodyPr>
          <a:lstStyle/>
          <a:p>
            <a:pPr marL="66040" marR="5715" algn="just">
              <a:lnSpc>
                <a:spcPct val="100000"/>
              </a:lnSpc>
              <a:spcBef>
                <a:spcPts val="100"/>
              </a:spcBef>
            </a:pPr>
            <a:r>
              <a:rPr lang="en-US" sz="2400" dirty="0" smtClean="0">
                <a:latin typeface="Calibri"/>
                <a:cs typeface="Calibri"/>
              </a:rPr>
              <a:t>It is a traffic-related accident risk associated with the travel of an employee carrying out a work assignment on behalf of the company, or traveling between home and the workplace.</a:t>
            </a:r>
          </a:p>
          <a:p>
            <a:pPr marL="66040" marR="5715" algn="just">
              <a:lnSpc>
                <a:spcPct val="100000"/>
              </a:lnSpc>
              <a:spcBef>
                <a:spcPts val="100"/>
              </a:spcBef>
            </a:pPr>
            <a:r>
              <a:rPr lang="en-US" sz="2400" dirty="0" smtClean="0">
                <a:latin typeface="Calibri"/>
                <a:cs typeface="Calibri"/>
              </a:rPr>
              <a:t>Constraints related to organization: frequent changes of work locations, time pressure, driving distance and duration, absence of an accompanying person…</a:t>
            </a:r>
            <a:endParaRPr lang="en-US" sz="2400" b="1" spc="-10" dirty="0" smtClean="0">
              <a:solidFill>
                <a:srgbClr val="9900FF"/>
              </a:solidFill>
              <a:latin typeface="Calibri"/>
              <a:cs typeface="Calibri"/>
            </a:endParaRPr>
          </a:p>
          <a:p>
            <a:pPr marL="2844165" algn="just">
              <a:lnSpc>
                <a:spcPts val="2330"/>
              </a:lnSpc>
            </a:pPr>
            <a:r>
              <a:rPr lang="en-US" sz="2400" b="1" spc="-10" dirty="0" smtClean="0">
                <a:solidFill>
                  <a:srgbClr val="9900FF"/>
                </a:solidFill>
                <a:latin typeface="Calibri"/>
                <a:cs typeface="Calibri"/>
              </a:rPr>
              <a:t>It is also the consequence of:</a:t>
            </a:r>
          </a:p>
        </p:txBody>
      </p:sp>
      <p:pic>
        <p:nvPicPr>
          <p:cNvPr id="5" name="object 5"/>
          <p:cNvPicPr/>
          <p:nvPr/>
        </p:nvPicPr>
        <p:blipFill>
          <a:blip r:embed="rId3" cstate="print"/>
          <a:stretch>
            <a:fillRect/>
          </a:stretch>
        </p:blipFill>
        <p:spPr>
          <a:xfrm>
            <a:off x="618743" y="3380230"/>
            <a:ext cx="1977173" cy="2003773"/>
          </a:xfrm>
          <a:prstGeom prst="rect">
            <a:avLst/>
          </a:prstGeom>
        </p:spPr>
      </p:pic>
      <p:pic>
        <p:nvPicPr>
          <p:cNvPr id="6" name="object 6"/>
          <p:cNvPicPr/>
          <p:nvPr/>
        </p:nvPicPr>
        <p:blipFill>
          <a:blip r:embed="rId4" cstate="print"/>
          <a:stretch>
            <a:fillRect/>
          </a:stretch>
        </p:blipFill>
        <p:spPr>
          <a:xfrm>
            <a:off x="3165348" y="3649979"/>
            <a:ext cx="3229355" cy="1598676"/>
          </a:xfrm>
          <a:prstGeom prst="rect">
            <a:avLst/>
          </a:prstGeom>
        </p:spPr>
      </p:pic>
      <p:pic>
        <p:nvPicPr>
          <p:cNvPr id="7" name="object 7"/>
          <p:cNvPicPr/>
          <p:nvPr/>
        </p:nvPicPr>
        <p:blipFill>
          <a:blip r:embed="rId5" cstate="print"/>
          <a:stretch>
            <a:fillRect/>
          </a:stretch>
        </p:blipFill>
        <p:spPr>
          <a:xfrm>
            <a:off x="6832092" y="3371088"/>
            <a:ext cx="2502407" cy="1799844"/>
          </a:xfrm>
          <a:prstGeom prst="rect">
            <a:avLst/>
          </a:prstGeom>
        </p:spPr>
      </p:pic>
      <p:sp>
        <p:nvSpPr>
          <p:cNvPr id="8" name="object 8"/>
          <p:cNvSpPr txBox="1"/>
          <p:nvPr/>
        </p:nvSpPr>
        <p:spPr>
          <a:xfrm>
            <a:off x="408838" y="5152599"/>
            <a:ext cx="10588625" cy="1535036"/>
          </a:xfrm>
          <a:prstGeom prst="rect">
            <a:avLst/>
          </a:prstGeom>
        </p:spPr>
        <p:txBody>
          <a:bodyPr vert="horz" wrap="square" lIns="0" tIns="219710" rIns="0" bIns="0" rtlCol="0">
            <a:spAutoFit/>
          </a:bodyPr>
          <a:lstStyle/>
          <a:p>
            <a:pPr marL="388620">
              <a:lnSpc>
                <a:spcPct val="100000"/>
              </a:lnSpc>
              <a:spcBef>
                <a:spcPts val="1730"/>
              </a:spcBef>
              <a:tabLst>
                <a:tab pos="3222625" algn="l"/>
                <a:tab pos="7539990" algn="l"/>
              </a:tabLst>
            </a:pPr>
            <a:r>
              <a:rPr lang="fr-FR" sz="2400" spc="-10" dirty="0" err="1" smtClean="0">
                <a:solidFill>
                  <a:srgbClr val="FF0066"/>
                </a:solidFill>
                <a:latin typeface="Calibri"/>
                <a:cs typeface="Calibri"/>
              </a:rPr>
              <a:t>Loadings</a:t>
            </a:r>
            <a:r>
              <a:rPr sz="2400" dirty="0">
                <a:solidFill>
                  <a:srgbClr val="FF0066"/>
                </a:solidFill>
                <a:latin typeface="Calibri"/>
                <a:cs typeface="Calibri"/>
              </a:rPr>
              <a:t>	</a:t>
            </a:r>
            <a:r>
              <a:rPr lang="fr-FR" sz="2400" dirty="0" err="1" smtClean="0">
                <a:solidFill>
                  <a:srgbClr val="FF0066"/>
                </a:solidFill>
                <a:latin typeface="Calibri"/>
                <a:cs typeface="Calibri"/>
              </a:rPr>
              <a:t>Vehicle</a:t>
            </a:r>
            <a:r>
              <a:rPr lang="fr-FR" sz="2400" dirty="0" smtClean="0">
                <a:solidFill>
                  <a:srgbClr val="FF0066"/>
                </a:solidFill>
                <a:latin typeface="Calibri"/>
                <a:cs typeface="Calibri"/>
              </a:rPr>
              <a:t> condition</a:t>
            </a:r>
            <a:r>
              <a:rPr sz="2400" dirty="0">
                <a:solidFill>
                  <a:srgbClr val="FF0066"/>
                </a:solidFill>
                <a:latin typeface="Calibri"/>
                <a:cs typeface="Calibri"/>
              </a:rPr>
              <a:t>	</a:t>
            </a:r>
            <a:r>
              <a:rPr lang="fr-FR" sz="3600" baseline="1157" dirty="0" err="1" smtClean="0">
                <a:solidFill>
                  <a:srgbClr val="FF0066"/>
                </a:solidFill>
                <a:latin typeface="Calibri"/>
                <a:cs typeface="Calibri"/>
              </a:rPr>
              <a:t>Alcohol</a:t>
            </a:r>
            <a:r>
              <a:rPr lang="fr-FR" sz="3600" baseline="1157" dirty="0" smtClean="0">
                <a:solidFill>
                  <a:srgbClr val="FF0066"/>
                </a:solidFill>
                <a:latin typeface="Calibri"/>
                <a:cs typeface="Calibri"/>
              </a:rPr>
              <a:t>, </a:t>
            </a:r>
            <a:r>
              <a:rPr lang="fr-FR" sz="3600" baseline="1157" dirty="0" err="1" smtClean="0">
                <a:solidFill>
                  <a:srgbClr val="FF0066"/>
                </a:solidFill>
                <a:latin typeface="Calibri"/>
                <a:cs typeface="Calibri"/>
              </a:rPr>
              <a:t>drugs</a:t>
            </a:r>
            <a:r>
              <a:rPr lang="fr-FR" sz="3600" baseline="1157" dirty="0" smtClean="0">
                <a:solidFill>
                  <a:srgbClr val="FF0066"/>
                </a:solidFill>
                <a:latin typeface="Calibri"/>
                <a:cs typeface="Calibri"/>
              </a:rPr>
              <a:t>, fatigue</a:t>
            </a:r>
            <a:endParaRPr sz="3600" baseline="1157" dirty="0">
              <a:latin typeface="Calibri"/>
              <a:cs typeface="Calibri"/>
            </a:endParaRPr>
          </a:p>
          <a:p>
            <a:pPr marL="12700" marR="5080">
              <a:lnSpc>
                <a:spcPct val="100000"/>
              </a:lnSpc>
              <a:spcBef>
                <a:spcPts val="1630"/>
              </a:spcBef>
            </a:pPr>
            <a:r>
              <a:rPr lang="en-US" sz="2400" b="1" spc="-10" dirty="0" smtClean="0">
                <a:solidFill>
                  <a:srgbClr val="EC7C30"/>
                </a:solidFill>
                <a:latin typeface="Calibri"/>
                <a:cs typeface="Calibri"/>
              </a:rPr>
              <a:t>Constraints related to communications: mobile phone, CB radio, activities while driving (reading a map, changing a CD, lighting cigarettes…)</a:t>
            </a:r>
            <a:endParaRPr lang="en-US" sz="2400" b="1" spc="-10" dirty="0">
              <a:solidFill>
                <a:srgbClr val="EC7C30"/>
              </a:solidFill>
              <a:latin typeface="Calibri"/>
              <a:cs typeface="Calibri"/>
            </a:endParaRPr>
          </a:p>
        </p:txBody>
      </p:sp>
      <p:pic>
        <p:nvPicPr>
          <p:cNvPr id="9" name="object 9"/>
          <p:cNvPicPr/>
          <p:nvPr/>
        </p:nvPicPr>
        <p:blipFill>
          <a:blip r:embed="rId6" cstate="print"/>
          <a:stretch>
            <a:fillRect/>
          </a:stretch>
        </p:blipFill>
        <p:spPr>
          <a:xfrm>
            <a:off x="9549383" y="3340608"/>
            <a:ext cx="2476500" cy="1799844"/>
          </a:xfrm>
          <a:prstGeom prst="rect">
            <a:avLst/>
          </a:prstGeom>
        </p:spPr>
      </p:pic>
      <p:pic>
        <p:nvPicPr>
          <p:cNvPr id="10" name="object 10"/>
          <p:cNvPicPr/>
          <p:nvPr/>
        </p:nvPicPr>
        <p:blipFill>
          <a:blip r:embed="rId7" cstate="print"/>
          <a:stretch>
            <a:fillRect/>
          </a:stretch>
        </p:blipFill>
        <p:spPr>
          <a:xfrm>
            <a:off x="8845295" y="368808"/>
            <a:ext cx="2970276" cy="2235708"/>
          </a:xfrm>
          <a:prstGeom prst="rect">
            <a:avLst/>
          </a:prstGeom>
        </p:spPr>
      </p:pic>
      <p:sp>
        <p:nvSpPr>
          <p:cNvPr id="11" name="object 11"/>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51</a:t>
            </a:r>
            <a:endParaRPr sz="1200">
              <a:latin typeface="Calibri"/>
              <a:cs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16347" y="0"/>
            <a:ext cx="5497762" cy="586809"/>
          </a:xfrm>
          <a:prstGeom prst="rect">
            <a:avLst/>
          </a:prstGeom>
        </p:spPr>
      </p:pic>
      <p:sp>
        <p:nvSpPr>
          <p:cNvPr id="3" name="object 3"/>
          <p:cNvSpPr txBox="1">
            <a:spLocks noGrp="1"/>
          </p:cNvSpPr>
          <p:nvPr>
            <p:ph type="title"/>
          </p:nvPr>
        </p:nvSpPr>
        <p:spPr>
          <a:xfrm>
            <a:off x="3961003" y="9855"/>
            <a:ext cx="3616325" cy="452120"/>
          </a:xfrm>
          <a:prstGeom prst="rect">
            <a:avLst/>
          </a:prstGeom>
        </p:spPr>
        <p:txBody>
          <a:bodyPr vert="horz" wrap="square" lIns="0" tIns="12065" rIns="0" bIns="0" rtlCol="0">
            <a:spAutoFit/>
          </a:bodyPr>
          <a:lstStyle/>
          <a:p>
            <a:pPr marL="12700" algn="ctr">
              <a:lnSpc>
                <a:spcPct val="100000"/>
              </a:lnSpc>
              <a:spcBef>
                <a:spcPts val="95"/>
              </a:spcBef>
            </a:pPr>
            <a:r>
              <a:rPr lang="fr-FR" sz="2800" dirty="0" err="1">
                <a:solidFill>
                  <a:srgbClr val="006600"/>
                </a:solidFill>
                <a:latin typeface="Calibri"/>
                <a:cs typeface="Calibri"/>
              </a:rPr>
              <a:t>Prevent</a:t>
            </a:r>
            <a:r>
              <a:rPr lang="fr-FR" sz="2800" dirty="0">
                <a:solidFill>
                  <a:srgbClr val="006600"/>
                </a:solidFill>
                <a:latin typeface="Calibri"/>
                <a:cs typeface="Calibri"/>
              </a:rPr>
              <a:t> road </a:t>
            </a:r>
            <a:r>
              <a:rPr lang="fr-FR" sz="2800" dirty="0" err="1">
                <a:solidFill>
                  <a:srgbClr val="006600"/>
                </a:solidFill>
                <a:latin typeface="Calibri"/>
                <a:cs typeface="Calibri"/>
              </a:rPr>
              <a:t>risk</a:t>
            </a:r>
            <a:endParaRPr lang="fr-FR" sz="2800" dirty="0">
              <a:solidFill>
                <a:srgbClr val="006600"/>
              </a:solidFill>
              <a:latin typeface="Calibri"/>
              <a:cs typeface="Calibri"/>
            </a:endParaRPr>
          </a:p>
        </p:txBody>
      </p:sp>
      <p:sp>
        <p:nvSpPr>
          <p:cNvPr id="4" name="object 4"/>
          <p:cNvSpPr txBox="1"/>
          <p:nvPr/>
        </p:nvSpPr>
        <p:spPr>
          <a:xfrm>
            <a:off x="432816" y="1066038"/>
            <a:ext cx="4777105" cy="5732338"/>
          </a:xfrm>
          <a:prstGeom prst="rect">
            <a:avLst/>
          </a:prstGeom>
        </p:spPr>
        <p:txBody>
          <a:bodyPr vert="horz" wrap="square" lIns="0" tIns="12700" rIns="0" bIns="0" rtlCol="0">
            <a:spAutoFit/>
          </a:bodyPr>
          <a:lstStyle/>
          <a:p>
            <a:pPr marL="414020" indent="-374650">
              <a:lnSpc>
                <a:spcPct val="100000"/>
              </a:lnSpc>
              <a:spcBef>
                <a:spcPts val="100"/>
              </a:spcBef>
              <a:buClr>
                <a:srgbClr val="FF6600"/>
              </a:buClr>
              <a:buSzPct val="91666"/>
              <a:buFont typeface="Wingdings"/>
              <a:buChar char=""/>
              <a:tabLst>
                <a:tab pos="414020" algn="l"/>
              </a:tabLst>
            </a:pPr>
            <a:r>
              <a:rPr lang="fr-FR" sz="2400" b="1" spc="-10" dirty="0" err="1" smtClean="0">
                <a:solidFill>
                  <a:srgbClr val="008000"/>
                </a:solidFill>
                <a:latin typeface="Calibri"/>
                <a:cs typeface="Calibri"/>
              </a:rPr>
              <a:t>Organize</a:t>
            </a: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travel</a:t>
            </a:r>
            <a:endParaRPr lang="fr-FR" sz="2400" b="1" spc="-10" dirty="0" smtClean="0">
              <a:solidFill>
                <a:srgbClr val="008000"/>
              </a:solidFill>
              <a:latin typeface="Calibri"/>
              <a:cs typeface="Calibri"/>
            </a:endParaRP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Scheduling</a:t>
            </a: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appointments</a:t>
            </a:r>
            <a:endParaRPr lang="fr-FR" sz="2400" b="1" spc="-10" dirty="0" smtClean="0">
              <a:solidFill>
                <a:srgbClr val="008000"/>
              </a:solidFill>
              <a:latin typeface="Calibri"/>
              <a:cs typeface="Calibri"/>
            </a:endParaRP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Delivery</a:t>
            </a:r>
            <a:r>
              <a:rPr lang="fr-FR" sz="2400" b="1" spc="-10" dirty="0" smtClean="0">
                <a:solidFill>
                  <a:srgbClr val="008000"/>
                </a:solidFill>
                <a:latin typeface="Calibri"/>
                <a:cs typeface="Calibri"/>
              </a:rPr>
              <a:t> planning</a:t>
            </a:r>
          </a:p>
          <a:p>
            <a:pPr marL="414020" indent="-374650">
              <a:lnSpc>
                <a:spcPct val="100000"/>
              </a:lnSpc>
              <a:spcBef>
                <a:spcPts val="100"/>
              </a:spcBef>
              <a:buClr>
                <a:srgbClr val="FF6600"/>
              </a:buClr>
              <a:buSzPct val="91666"/>
              <a:buFont typeface="Wingdings"/>
              <a:buChar char=""/>
              <a:tabLst>
                <a:tab pos="414020" algn="l"/>
              </a:tabLst>
            </a:pPr>
            <a:endParaRPr lang="fr-FR" sz="2400" b="1" spc="-10" dirty="0" smtClean="0">
              <a:solidFill>
                <a:srgbClr val="008000"/>
              </a:solidFill>
              <a:latin typeface="Calibri"/>
              <a:cs typeface="Calibri"/>
            </a:endParaRPr>
          </a:p>
          <a:p>
            <a:pPr marL="414020" indent="-374650">
              <a:lnSpc>
                <a:spcPct val="100000"/>
              </a:lnSpc>
              <a:spcBef>
                <a:spcPts val="100"/>
              </a:spcBef>
              <a:buClr>
                <a:srgbClr val="FF6600"/>
              </a:buClr>
              <a:buSzPct val="91666"/>
              <a:buFont typeface="Wingdings"/>
              <a:buChar char=""/>
              <a:tabLst>
                <a:tab pos="414020" algn="l"/>
              </a:tabLst>
            </a:pPr>
            <a:r>
              <a:rPr lang="fr-FR" sz="2400" b="1" spc="-10" dirty="0" smtClean="0">
                <a:solidFill>
                  <a:srgbClr val="008000"/>
                </a:solidFill>
                <a:latin typeface="Calibri"/>
                <a:cs typeface="Calibri"/>
              </a:rPr>
              <a:t>Manage the </a:t>
            </a:r>
            <a:r>
              <a:rPr lang="fr-FR" sz="2400" b="1" spc="-10" dirty="0" err="1" smtClean="0">
                <a:solidFill>
                  <a:srgbClr val="008000"/>
                </a:solidFill>
                <a:latin typeface="Calibri"/>
                <a:cs typeface="Calibri"/>
              </a:rPr>
              <a:t>vehicle</a:t>
            </a: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fleet</a:t>
            </a:r>
            <a:endParaRPr lang="fr-FR" sz="2400" b="1" spc="-10" dirty="0" smtClean="0">
              <a:solidFill>
                <a:srgbClr val="008000"/>
              </a:solidFill>
              <a:latin typeface="Calibri"/>
              <a:cs typeface="Calibri"/>
            </a:endParaRP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Choice</a:t>
            </a:r>
            <a:r>
              <a:rPr lang="fr-FR" sz="2400" b="1" spc="-10" dirty="0" smtClean="0">
                <a:solidFill>
                  <a:srgbClr val="008000"/>
                </a:solidFill>
                <a:latin typeface="Calibri"/>
                <a:cs typeface="Calibri"/>
              </a:rPr>
              <a:t> of </a:t>
            </a:r>
            <a:r>
              <a:rPr lang="fr-FR" sz="2400" b="1" spc="-10" dirty="0" err="1" smtClean="0">
                <a:solidFill>
                  <a:srgbClr val="008000"/>
                </a:solidFill>
                <a:latin typeface="Calibri"/>
                <a:cs typeface="Calibri"/>
              </a:rPr>
              <a:t>vehicle</a:t>
            </a: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used</a:t>
            </a:r>
            <a:endParaRPr lang="fr-FR" sz="2400" b="1" spc="-10" dirty="0" smtClean="0">
              <a:solidFill>
                <a:srgbClr val="008000"/>
              </a:solidFill>
              <a:latin typeface="Calibri"/>
              <a:cs typeface="Calibri"/>
            </a:endParaRP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Safety</a:t>
            </a: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equipment</a:t>
            </a:r>
            <a:endParaRPr lang="fr-FR" sz="2400" b="1" spc="-10" dirty="0" smtClean="0">
              <a:solidFill>
                <a:srgbClr val="008000"/>
              </a:solidFill>
              <a:latin typeface="Calibri"/>
              <a:cs typeface="Calibri"/>
            </a:endParaRP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Maintenance and </a:t>
            </a:r>
            <a:r>
              <a:rPr lang="fr-FR" sz="2400" b="1" spc="-10" dirty="0" err="1" smtClean="0">
                <a:solidFill>
                  <a:srgbClr val="008000"/>
                </a:solidFill>
                <a:latin typeface="Calibri"/>
                <a:cs typeface="Calibri"/>
              </a:rPr>
              <a:t>servicing</a:t>
            </a:r>
            <a:endParaRPr lang="fr-FR" sz="2400" b="1" spc="-10" dirty="0" smtClean="0">
              <a:solidFill>
                <a:srgbClr val="008000"/>
              </a:solidFill>
              <a:latin typeface="Calibri"/>
              <a:cs typeface="Calibri"/>
            </a:endParaRPr>
          </a:p>
          <a:p>
            <a:pPr marL="414020" indent="-374650">
              <a:lnSpc>
                <a:spcPct val="100000"/>
              </a:lnSpc>
              <a:spcBef>
                <a:spcPts val="100"/>
              </a:spcBef>
              <a:buClr>
                <a:srgbClr val="FF6600"/>
              </a:buClr>
              <a:buSzPct val="91666"/>
              <a:buFont typeface="Wingdings"/>
              <a:buChar char=""/>
              <a:tabLst>
                <a:tab pos="414020" algn="l"/>
              </a:tabLst>
            </a:pPr>
            <a:endParaRPr lang="fr-FR" sz="2400" b="1" spc="-10" dirty="0" smtClean="0">
              <a:solidFill>
                <a:srgbClr val="008000"/>
              </a:solidFill>
              <a:latin typeface="Calibri"/>
              <a:cs typeface="Calibri"/>
            </a:endParaRPr>
          </a:p>
          <a:p>
            <a:pPr marL="414020" indent="-374650">
              <a:lnSpc>
                <a:spcPct val="100000"/>
              </a:lnSpc>
              <a:spcBef>
                <a:spcPts val="100"/>
              </a:spcBef>
              <a:buClr>
                <a:srgbClr val="FF6600"/>
              </a:buClr>
              <a:buSzPct val="91666"/>
              <a:buFont typeface="Wingdings"/>
              <a:buChar char=""/>
              <a:tabLst>
                <a:tab pos="414020" algn="l"/>
              </a:tabLst>
            </a:pPr>
            <a:r>
              <a:rPr lang="fr-FR" sz="2400" b="1" spc="-10" dirty="0" err="1" smtClean="0">
                <a:solidFill>
                  <a:srgbClr val="008000"/>
                </a:solidFill>
                <a:latin typeface="Calibri"/>
                <a:cs typeface="Calibri"/>
              </a:rPr>
              <a:t>Employee</a:t>
            </a: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skills</a:t>
            </a:r>
            <a:endParaRPr lang="fr-FR" sz="2400" b="1" spc="-10" dirty="0" smtClean="0">
              <a:solidFill>
                <a:srgbClr val="008000"/>
              </a:solidFill>
              <a:latin typeface="Calibri"/>
              <a:cs typeface="Calibri"/>
            </a:endParaRP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Training plans</a:t>
            </a: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a:t>
            </a:r>
            <a:r>
              <a:rPr lang="fr-FR" sz="2400" b="1" spc="-10" dirty="0" err="1" smtClean="0">
                <a:solidFill>
                  <a:srgbClr val="008000"/>
                </a:solidFill>
                <a:latin typeface="Calibri"/>
                <a:cs typeface="Calibri"/>
              </a:rPr>
              <a:t>Awareness</a:t>
            </a:r>
            <a:r>
              <a:rPr lang="fr-FR" sz="2400" b="1" spc="-10" dirty="0" smtClean="0">
                <a:solidFill>
                  <a:srgbClr val="008000"/>
                </a:solidFill>
                <a:latin typeface="Calibri"/>
                <a:cs typeface="Calibri"/>
              </a:rPr>
              <a:t> workshops</a:t>
            </a:r>
          </a:p>
          <a:p>
            <a:pPr marL="414020" indent="-374650">
              <a:lnSpc>
                <a:spcPct val="100000"/>
              </a:lnSpc>
              <a:spcBef>
                <a:spcPts val="100"/>
              </a:spcBef>
              <a:buClr>
                <a:srgbClr val="FF6600"/>
              </a:buClr>
              <a:buSzPct val="91666"/>
              <a:buFont typeface="Wingdings"/>
              <a:buChar char=""/>
              <a:tabLst>
                <a:tab pos="414020" algn="l"/>
              </a:tabLst>
            </a:pPr>
            <a:endParaRPr lang="fr-FR" sz="2400" b="1" spc="-10" dirty="0" smtClean="0">
              <a:solidFill>
                <a:srgbClr val="008000"/>
              </a:solidFill>
              <a:latin typeface="Calibri"/>
              <a:cs typeface="Calibri"/>
            </a:endParaRPr>
          </a:p>
          <a:p>
            <a:pPr marL="414020" indent="-374650">
              <a:lnSpc>
                <a:spcPct val="100000"/>
              </a:lnSpc>
              <a:spcBef>
                <a:spcPts val="100"/>
              </a:spcBef>
              <a:buClr>
                <a:srgbClr val="FF6600"/>
              </a:buClr>
              <a:buSzPct val="91666"/>
              <a:buFont typeface="Wingdings"/>
              <a:buChar char=""/>
              <a:tabLst>
                <a:tab pos="414020" algn="l"/>
              </a:tabLst>
            </a:pPr>
            <a:r>
              <a:rPr lang="fr-FR" sz="2400" b="1" spc="-10" dirty="0" smtClean="0">
                <a:solidFill>
                  <a:srgbClr val="008000"/>
                </a:solidFill>
                <a:latin typeface="Calibri"/>
                <a:cs typeface="Calibri"/>
              </a:rPr>
              <a:t>Communication practices</a:t>
            </a:r>
          </a:p>
          <a:p>
            <a:pPr marL="39370">
              <a:lnSpc>
                <a:spcPct val="100000"/>
              </a:lnSpc>
              <a:spcBef>
                <a:spcPts val="100"/>
              </a:spcBef>
              <a:buClr>
                <a:srgbClr val="FF6600"/>
              </a:buClr>
              <a:buSzPct val="91666"/>
              <a:tabLst>
                <a:tab pos="414020" algn="l"/>
              </a:tabLst>
            </a:pPr>
            <a:r>
              <a:rPr lang="fr-FR" sz="2400" b="1" spc="-10" dirty="0" smtClean="0">
                <a:solidFill>
                  <a:srgbClr val="008000"/>
                </a:solidFill>
                <a:latin typeface="Calibri"/>
                <a:cs typeface="Calibri"/>
              </a:rPr>
              <a:t>→ Secure communication </a:t>
            </a:r>
            <a:r>
              <a:rPr lang="fr-FR" sz="2400" b="1" spc="-10" dirty="0" err="1" smtClean="0">
                <a:solidFill>
                  <a:srgbClr val="008000"/>
                </a:solidFill>
                <a:latin typeface="Calibri"/>
                <a:cs typeface="Calibri"/>
              </a:rPr>
              <a:t>protocol</a:t>
            </a:r>
            <a:endParaRPr lang="fr-FR" sz="2400" b="1" spc="-10" dirty="0">
              <a:solidFill>
                <a:srgbClr val="008000"/>
              </a:solidFill>
              <a:latin typeface="Calibri"/>
              <a:cs typeface="Calibri"/>
            </a:endParaRPr>
          </a:p>
        </p:txBody>
      </p:sp>
      <p:pic>
        <p:nvPicPr>
          <p:cNvPr id="5" name="object 5"/>
          <p:cNvPicPr/>
          <p:nvPr/>
        </p:nvPicPr>
        <p:blipFill>
          <a:blip r:embed="rId3" cstate="print"/>
          <a:stretch>
            <a:fillRect/>
          </a:stretch>
        </p:blipFill>
        <p:spPr>
          <a:xfrm>
            <a:off x="5382767" y="1004316"/>
            <a:ext cx="3096767" cy="1472184"/>
          </a:xfrm>
          <a:prstGeom prst="rect">
            <a:avLst/>
          </a:prstGeom>
        </p:spPr>
      </p:pic>
      <p:pic>
        <p:nvPicPr>
          <p:cNvPr id="6" name="object 6"/>
          <p:cNvPicPr/>
          <p:nvPr/>
        </p:nvPicPr>
        <p:blipFill>
          <a:blip r:embed="rId4" cstate="print"/>
          <a:stretch>
            <a:fillRect/>
          </a:stretch>
        </p:blipFill>
        <p:spPr>
          <a:xfrm>
            <a:off x="5017008" y="2641092"/>
            <a:ext cx="1723643" cy="1290828"/>
          </a:xfrm>
          <a:prstGeom prst="rect">
            <a:avLst/>
          </a:prstGeom>
        </p:spPr>
      </p:pic>
      <p:pic>
        <p:nvPicPr>
          <p:cNvPr id="7" name="object 7"/>
          <p:cNvPicPr/>
          <p:nvPr/>
        </p:nvPicPr>
        <p:blipFill>
          <a:blip r:embed="rId5" cstate="print"/>
          <a:stretch>
            <a:fillRect/>
          </a:stretch>
        </p:blipFill>
        <p:spPr>
          <a:xfrm>
            <a:off x="7530083" y="2683764"/>
            <a:ext cx="1652016" cy="1170432"/>
          </a:xfrm>
          <a:prstGeom prst="rect">
            <a:avLst/>
          </a:prstGeom>
        </p:spPr>
      </p:pic>
      <p:pic>
        <p:nvPicPr>
          <p:cNvPr id="8" name="object 8"/>
          <p:cNvPicPr/>
          <p:nvPr/>
        </p:nvPicPr>
        <p:blipFill>
          <a:blip r:embed="rId6" cstate="print"/>
          <a:stretch>
            <a:fillRect/>
          </a:stretch>
        </p:blipFill>
        <p:spPr>
          <a:xfrm>
            <a:off x="5352288" y="4360164"/>
            <a:ext cx="1348739" cy="908304"/>
          </a:xfrm>
          <a:prstGeom prst="rect">
            <a:avLst/>
          </a:prstGeom>
        </p:spPr>
      </p:pic>
      <p:pic>
        <p:nvPicPr>
          <p:cNvPr id="9" name="object 9"/>
          <p:cNvPicPr/>
          <p:nvPr/>
        </p:nvPicPr>
        <p:blipFill>
          <a:blip r:embed="rId7" cstate="print"/>
          <a:stretch>
            <a:fillRect/>
          </a:stretch>
        </p:blipFill>
        <p:spPr>
          <a:xfrm>
            <a:off x="5766815" y="5324855"/>
            <a:ext cx="1235964" cy="1219200"/>
          </a:xfrm>
          <a:prstGeom prst="rect">
            <a:avLst/>
          </a:prstGeom>
        </p:spPr>
      </p:pic>
      <p:sp>
        <p:nvSpPr>
          <p:cNvPr id="10" name="object 10"/>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52</a:t>
            </a:r>
            <a:endParaRPr sz="120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1850" y="1325625"/>
            <a:ext cx="980440" cy="1395095"/>
            <a:chOff x="831850" y="1325625"/>
            <a:chExt cx="980440" cy="1395095"/>
          </a:xfrm>
        </p:grpSpPr>
        <p:sp>
          <p:nvSpPr>
            <p:cNvPr id="3" name="object 3"/>
            <p:cNvSpPr/>
            <p:nvPr/>
          </p:nvSpPr>
          <p:spPr>
            <a:xfrm>
              <a:off x="838200" y="1331975"/>
              <a:ext cx="967740" cy="1382395"/>
            </a:xfrm>
            <a:custGeom>
              <a:avLst/>
              <a:gdLst/>
              <a:ahLst/>
              <a:cxnLst/>
              <a:rect l="l" t="t" r="r" b="b"/>
              <a:pathLst>
                <a:path w="967739" h="1382395">
                  <a:moveTo>
                    <a:pt x="967739" y="0"/>
                  </a:moveTo>
                  <a:lnTo>
                    <a:pt x="483869" y="483870"/>
                  </a:lnTo>
                  <a:lnTo>
                    <a:pt x="0" y="0"/>
                  </a:lnTo>
                  <a:lnTo>
                    <a:pt x="0" y="898398"/>
                  </a:lnTo>
                  <a:lnTo>
                    <a:pt x="483869" y="1382268"/>
                  </a:lnTo>
                  <a:lnTo>
                    <a:pt x="967739" y="898398"/>
                  </a:lnTo>
                  <a:lnTo>
                    <a:pt x="967739" y="0"/>
                  </a:lnTo>
                  <a:close/>
                </a:path>
              </a:pathLst>
            </a:custGeom>
            <a:solidFill>
              <a:srgbClr val="FFC000"/>
            </a:solidFill>
          </p:spPr>
          <p:txBody>
            <a:bodyPr wrap="square" lIns="0" tIns="0" rIns="0" bIns="0" rtlCol="0"/>
            <a:lstStyle/>
            <a:p>
              <a:endParaRPr/>
            </a:p>
          </p:txBody>
        </p:sp>
        <p:sp>
          <p:nvSpPr>
            <p:cNvPr id="4" name="object 4"/>
            <p:cNvSpPr/>
            <p:nvPr/>
          </p:nvSpPr>
          <p:spPr>
            <a:xfrm>
              <a:off x="838200" y="1331975"/>
              <a:ext cx="967740" cy="1382395"/>
            </a:xfrm>
            <a:custGeom>
              <a:avLst/>
              <a:gdLst/>
              <a:ahLst/>
              <a:cxnLst/>
              <a:rect l="l" t="t" r="r" b="b"/>
              <a:pathLst>
                <a:path w="967739" h="1382395">
                  <a:moveTo>
                    <a:pt x="967739" y="0"/>
                  </a:moveTo>
                  <a:lnTo>
                    <a:pt x="967739" y="898398"/>
                  </a:lnTo>
                  <a:lnTo>
                    <a:pt x="483869" y="1382268"/>
                  </a:lnTo>
                  <a:lnTo>
                    <a:pt x="0" y="898398"/>
                  </a:lnTo>
                  <a:lnTo>
                    <a:pt x="0" y="0"/>
                  </a:lnTo>
                  <a:lnTo>
                    <a:pt x="483869" y="483870"/>
                  </a:lnTo>
                  <a:lnTo>
                    <a:pt x="967739" y="0"/>
                  </a:lnTo>
                  <a:close/>
                </a:path>
              </a:pathLst>
            </a:custGeom>
            <a:ln w="12192">
              <a:solidFill>
                <a:srgbClr val="FFC000"/>
              </a:solidFill>
            </a:ln>
          </p:spPr>
          <p:txBody>
            <a:bodyPr wrap="square" lIns="0" tIns="0" rIns="0" bIns="0" rtlCol="0"/>
            <a:lstStyle/>
            <a:p>
              <a:endParaRPr/>
            </a:p>
          </p:txBody>
        </p:sp>
      </p:grpSp>
      <p:sp>
        <p:nvSpPr>
          <p:cNvPr id="5" name="object 5"/>
          <p:cNvSpPr txBox="1"/>
          <p:nvPr/>
        </p:nvSpPr>
        <p:spPr>
          <a:xfrm>
            <a:off x="762862" y="1752841"/>
            <a:ext cx="1116686" cy="540661"/>
          </a:xfrm>
          <a:prstGeom prst="rect">
            <a:avLst/>
          </a:prstGeom>
        </p:spPr>
        <p:txBody>
          <a:bodyPr vert="horz" wrap="square" lIns="0" tIns="36195" rIns="0" bIns="0" rtlCol="0">
            <a:spAutoFit/>
          </a:bodyPr>
          <a:lstStyle/>
          <a:p>
            <a:pPr marL="12700" marR="5080" algn="ctr">
              <a:lnSpc>
                <a:spcPct val="91400"/>
              </a:lnSpc>
              <a:spcBef>
                <a:spcPts val="285"/>
              </a:spcBef>
            </a:pPr>
            <a:r>
              <a:rPr lang="fr-FR" b="1" spc="-10" dirty="0" smtClean="0">
                <a:latin typeface="Calibri"/>
                <a:cs typeface="Calibri"/>
              </a:rPr>
              <a:t>ha</a:t>
            </a:r>
            <a:r>
              <a:rPr lang="fr-FR" sz="1800" b="1" spc="-10" dirty="0" smtClean="0">
                <a:latin typeface="Calibri"/>
                <a:cs typeface="Calibri"/>
              </a:rPr>
              <a:t>zardous sources</a:t>
            </a:r>
            <a:endParaRPr sz="1800" dirty="0">
              <a:latin typeface="Calibri"/>
              <a:cs typeface="Calibri"/>
            </a:endParaRPr>
          </a:p>
        </p:txBody>
      </p:sp>
      <p:sp>
        <p:nvSpPr>
          <p:cNvPr id="6" name="object 6"/>
          <p:cNvSpPr/>
          <p:nvPr/>
        </p:nvSpPr>
        <p:spPr>
          <a:xfrm>
            <a:off x="1805939" y="1331975"/>
            <a:ext cx="9677400" cy="899160"/>
          </a:xfrm>
          <a:custGeom>
            <a:avLst/>
            <a:gdLst/>
            <a:ahLst/>
            <a:cxnLst/>
            <a:rect l="l" t="t" r="r" b="b"/>
            <a:pathLst>
              <a:path w="9677400" h="899160">
                <a:moveTo>
                  <a:pt x="9677400" y="149860"/>
                </a:moveTo>
                <a:lnTo>
                  <a:pt x="9677400" y="749300"/>
                </a:lnTo>
                <a:lnTo>
                  <a:pt x="9669763" y="796682"/>
                </a:lnTo>
                <a:lnTo>
                  <a:pt x="9648496" y="837822"/>
                </a:lnTo>
                <a:lnTo>
                  <a:pt x="9616062" y="870256"/>
                </a:lnTo>
                <a:lnTo>
                  <a:pt x="9574922" y="891523"/>
                </a:lnTo>
                <a:lnTo>
                  <a:pt x="9527540" y="899160"/>
                </a:lnTo>
                <a:lnTo>
                  <a:pt x="0" y="899160"/>
                </a:lnTo>
                <a:lnTo>
                  <a:pt x="0" y="0"/>
                </a:lnTo>
                <a:lnTo>
                  <a:pt x="9527540" y="0"/>
                </a:lnTo>
                <a:lnTo>
                  <a:pt x="9574922" y="7636"/>
                </a:lnTo>
                <a:lnTo>
                  <a:pt x="9616062" y="28903"/>
                </a:lnTo>
                <a:lnTo>
                  <a:pt x="9648496" y="61337"/>
                </a:lnTo>
                <a:lnTo>
                  <a:pt x="9669763" y="102477"/>
                </a:lnTo>
                <a:lnTo>
                  <a:pt x="9677400" y="149860"/>
                </a:lnTo>
                <a:close/>
              </a:path>
            </a:pathLst>
          </a:custGeom>
          <a:ln w="12192">
            <a:solidFill>
              <a:srgbClr val="FFC000"/>
            </a:solidFill>
          </a:ln>
        </p:spPr>
        <p:txBody>
          <a:bodyPr wrap="square" lIns="0" tIns="0" rIns="0" bIns="0" rtlCol="0"/>
          <a:lstStyle/>
          <a:p>
            <a:endParaRPr/>
          </a:p>
        </p:txBody>
      </p:sp>
      <p:sp>
        <p:nvSpPr>
          <p:cNvPr id="7" name="object 7"/>
          <p:cNvSpPr txBox="1"/>
          <p:nvPr/>
        </p:nvSpPr>
        <p:spPr>
          <a:xfrm>
            <a:off x="1921001" y="1336982"/>
            <a:ext cx="2484120" cy="289823"/>
          </a:xfrm>
          <a:prstGeom prst="rect">
            <a:avLst/>
          </a:prstGeom>
        </p:spPr>
        <p:txBody>
          <a:bodyPr vert="horz" wrap="square" lIns="0" tIns="12700" rIns="0" bIns="0" rtlCol="0">
            <a:spAutoFit/>
          </a:bodyPr>
          <a:lstStyle/>
          <a:p>
            <a:pPr marL="184785" indent="-172085">
              <a:lnSpc>
                <a:spcPct val="100000"/>
              </a:lnSpc>
              <a:spcBef>
                <a:spcPts val="100"/>
              </a:spcBef>
              <a:buFont typeface="Calibri"/>
              <a:buChar char="•"/>
              <a:tabLst>
                <a:tab pos="184785" algn="l"/>
              </a:tabLst>
            </a:pPr>
            <a:r>
              <a:rPr lang="en-US" sz="1800" b="1" spc="-10" dirty="0" smtClean="0">
                <a:solidFill>
                  <a:srgbClr val="FF0066"/>
                </a:solidFill>
                <a:latin typeface="Calibri"/>
                <a:cs typeface="Calibri"/>
              </a:rPr>
              <a:t>Harm to people</a:t>
            </a:r>
          </a:p>
        </p:txBody>
      </p:sp>
      <p:sp>
        <p:nvSpPr>
          <p:cNvPr id="8" name="object 8"/>
          <p:cNvSpPr txBox="1"/>
          <p:nvPr/>
        </p:nvSpPr>
        <p:spPr>
          <a:xfrm>
            <a:off x="1908454" y="1607090"/>
            <a:ext cx="2838450" cy="610424"/>
          </a:xfrm>
          <a:prstGeom prst="rect">
            <a:avLst/>
          </a:prstGeom>
        </p:spPr>
        <p:txBody>
          <a:bodyPr vert="horz" wrap="square" lIns="0" tIns="30480" rIns="0" bIns="0" rtlCol="0">
            <a:spAutoFit/>
          </a:bodyPr>
          <a:lstStyle/>
          <a:p>
            <a:pPr marL="185738" indent="-185738">
              <a:lnSpc>
                <a:spcPct val="100000"/>
              </a:lnSpc>
              <a:spcBef>
                <a:spcPts val="240"/>
              </a:spcBef>
              <a:buFont typeface="Arial" panose="020B0604020202020204" pitchFamily="34" charset="0"/>
              <a:buChar char="•"/>
              <a:tabLst>
                <a:tab pos="184785" algn="l"/>
              </a:tabLst>
            </a:pPr>
            <a:r>
              <a:rPr lang="en-US" sz="1800" b="1" spc="-10" dirty="0" smtClean="0">
                <a:solidFill>
                  <a:srgbClr val="FF0066"/>
                </a:solidFill>
                <a:latin typeface="Calibri"/>
                <a:cs typeface="Calibri"/>
              </a:rPr>
              <a:t>Damage to property</a:t>
            </a:r>
          </a:p>
          <a:p>
            <a:pPr marL="184785" indent="-172085">
              <a:lnSpc>
                <a:spcPct val="100000"/>
              </a:lnSpc>
              <a:spcBef>
                <a:spcPts val="240"/>
              </a:spcBef>
              <a:buFont typeface="Calibri"/>
              <a:buChar char="•"/>
              <a:tabLst>
                <a:tab pos="184785" algn="l"/>
              </a:tabLst>
            </a:pPr>
            <a:r>
              <a:rPr lang="en-US" sz="1800" b="1" spc="-10" dirty="0" smtClean="0">
                <a:solidFill>
                  <a:srgbClr val="FF0066"/>
                </a:solidFill>
                <a:latin typeface="Calibri"/>
                <a:cs typeface="Calibri"/>
              </a:rPr>
              <a:t>Damage to the environment</a:t>
            </a:r>
            <a:endParaRPr lang="en-US" sz="1800" b="1" spc="-10" dirty="0">
              <a:solidFill>
                <a:srgbClr val="FF0066"/>
              </a:solidFill>
              <a:latin typeface="Calibri"/>
              <a:cs typeface="Calibri"/>
            </a:endParaRPr>
          </a:p>
        </p:txBody>
      </p:sp>
      <p:grpSp>
        <p:nvGrpSpPr>
          <p:cNvPr id="9" name="object 9"/>
          <p:cNvGrpSpPr/>
          <p:nvPr/>
        </p:nvGrpSpPr>
        <p:grpSpPr>
          <a:xfrm>
            <a:off x="831850" y="2723133"/>
            <a:ext cx="980440" cy="1393825"/>
            <a:chOff x="831850" y="2723133"/>
            <a:chExt cx="980440" cy="1393825"/>
          </a:xfrm>
        </p:grpSpPr>
        <p:sp>
          <p:nvSpPr>
            <p:cNvPr id="10" name="object 10"/>
            <p:cNvSpPr/>
            <p:nvPr/>
          </p:nvSpPr>
          <p:spPr>
            <a:xfrm>
              <a:off x="838200" y="2729483"/>
              <a:ext cx="967740" cy="1381125"/>
            </a:xfrm>
            <a:custGeom>
              <a:avLst/>
              <a:gdLst/>
              <a:ahLst/>
              <a:cxnLst/>
              <a:rect l="l" t="t" r="r" b="b"/>
              <a:pathLst>
                <a:path w="967739" h="1381125">
                  <a:moveTo>
                    <a:pt x="967739" y="0"/>
                  </a:moveTo>
                  <a:lnTo>
                    <a:pt x="483869" y="483869"/>
                  </a:lnTo>
                  <a:lnTo>
                    <a:pt x="0" y="0"/>
                  </a:lnTo>
                  <a:lnTo>
                    <a:pt x="0" y="896873"/>
                  </a:lnTo>
                  <a:lnTo>
                    <a:pt x="483869" y="1380743"/>
                  </a:lnTo>
                  <a:lnTo>
                    <a:pt x="967739" y="896873"/>
                  </a:lnTo>
                  <a:lnTo>
                    <a:pt x="967739" y="0"/>
                  </a:lnTo>
                  <a:close/>
                </a:path>
              </a:pathLst>
            </a:custGeom>
            <a:solidFill>
              <a:srgbClr val="52EB17"/>
            </a:solidFill>
          </p:spPr>
          <p:txBody>
            <a:bodyPr wrap="square" lIns="0" tIns="0" rIns="0" bIns="0" rtlCol="0"/>
            <a:lstStyle/>
            <a:p>
              <a:endParaRPr/>
            </a:p>
          </p:txBody>
        </p:sp>
        <p:sp>
          <p:nvSpPr>
            <p:cNvPr id="11" name="object 11"/>
            <p:cNvSpPr/>
            <p:nvPr/>
          </p:nvSpPr>
          <p:spPr>
            <a:xfrm>
              <a:off x="838200" y="2729483"/>
              <a:ext cx="967740" cy="1381125"/>
            </a:xfrm>
            <a:custGeom>
              <a:avLst/>
              <a:gdLst/>
              <a:ahLst/>
              <a:cxnLst/>
              <a:rect l="l" t="t" r="r" b="b"/>
              <a:pathLst>
                <a:path w="967739" h="1381125">
                  <a:moveTo>
                    <a:pt x="967739" y="0"/>
                  </a:moveTo>
                  <a:lnTo>
                    <a:pt x="967739" y="896873"/>
                  </a:lnTo>
                  <a:lnTo>
                    <a:pt x="483869" y="1380743"/>
                  </a:lnTo>
                  <a:lnTo>
                    <a:pt x="0" y="896873"/>
                  </a:lnTo>
                  <a:lnTo>
                    <a:pt x="0" y="0"/>
                  </a:lnTo>
                  <a:lnTo>
                    <a:pt x="483869" y="483869"/>
                  </a:lnTo>
                  <a:lnTo>
                    <a:pt x="967739" y="0"/>
                  </a:lnTo>
                  <a:close/>
                </a:path>
              </a:pathLst>
            </a:custGeom>
            <a:ln w="12192">
              <a:solidFill>
                <a:srgbClr val="52EB17"/>
              </a:solidFill>
            </a:ln>
          </p:spPr>
          <p:txBody>
            <a:bodyPr wrap="square" lIns="0" tIns="0" rIns="0" bIns="0" rtlCol="0"/>
            <a:lstStyle/>
            <a:p>
              <a:endParaRPr/>
            </a:p>
          </p:txBody>
        </p:sp>
      </p:grpSp>
      <p:sp>
        <p:nvSpPr>
          <p:cNvPr id="12" name="object 12"/>
          <p:cNvSpPr txBox="1"/>
          <p:nvPr/>
        </p:nvSpPr>
        <p:spPr>
          <a:xfrm>
            <a:off x="946810" y="3243783"/>
            <a:ext cx="749935" cy="300355"/>
          </a:xfrm>
          <a:prstGeom prst="rect">
            <a:avLst/>
          </a:prstGeom>
        </p:spPr>
        <p:txBody>
          <a:bodyPr vert="horz" wrap="square" lIns="0" tIns="12700" rIns="0" bIns="0" rtlCol="0">
            <a:spAutoFit/>
          </a:bodyPr>
          <a:lstStyle/>
          <a:p>
            <a:pPr marL="12700">
              <a:lnSpc>
                <a:spcPct val="100000"/>
              </a:lnSpc>
              <a:spcBef>
                <a:spcPts val="100"/>
              </a:spcBef>
            </a:pPr>
            <a:r>
              <a:rPr lang="fr-FR" sz="1800" b="1" spc="-10" dirty="0" err="1" smtClean="0">
                <a:latin typeface="Calibri"/>
                <a:cs typeface="Calibri"/>
              </a:rPr>
              <a:t>Finding</a:t>
            </a:r>
            <a:endParaRPr sz="1800" dirty="0">
              <a:latin typeface="Calibri"/>
              <a:cs typeface="Calibri"/>
            </a:endParaRPr>
          </a:p>
        </p:txBody>
      </p:sp>
      <p:sp>
        <p:nvSpPr>
          <p:cNvPr id="13" name="object 13"/>
          <p:cNvSpPr/>
          <p:nvPr/>
        </p:nvSpPr>
        <p:spPr>
          <a:xfrm>
            <a:off x="1805939" y="2580132"/>
            <a:ext cx="9677400" cy="1196340"/>
          </a:xfrm>
          <a:custGeom>
            <a:avLst/>
            <a:gdLst/>
            <a:ahLst/>
            <a:cxnLst/>
            <a:rect l="l" t="t" r="r" b="b"/>
            <a:pathLst>
              <a:path w="9677400" h="1196339">
                <a:moveTo>
                  <a:pt x="9677400" y="199389"/>
                </a:moveTo>
                <a:lnTo>
                  <a:pt x="9677400" y="996950"/>
                </a:lnTo>
                <a:lnTo>
                  <a:pt x="9672133" y="1042664"/>
                </a:lnTo>
                <a:lnTo>
                  <a:pt x="9657131" y="1084631"/>
                </a:lnTo>
                <a:lnTo>
                  <a:pt x="9633592" y="1121653"/>
                </a:lnTo>
                <a:lnTo>
                  <a:pt x="9602713" y="1152532"/>
                </a:lnTo>
                <a:lnTo>
                  <a:pt x="9565691" y="1176071"/>
                </a:lnTo>
                <a:lnTo>
                  <a:pt x="9523724" y="1191073"/>
                </a:lnTo>
                <a:lnTo>
                  <a:pt x="9478010" y="1196339"/>
                </a:lnTo>
                <a:lnTo>
                  <a:pt x="0" y="1196339"/>
                </a:lnTo>
                <a:lnTo>
                  <a:pt x="0" y="0"/>
                </a:lnTo>
                <a:lnTo>
                  <a:pt x="9478010" y="0"/>
                </a:lnTo>
                <a:lnTo>
                  <a:pt x="9523724" y="5266"/>
                </a:lnTo>
                <a:lnTo>
                  <a:pt x="9565691" y="20268"/>
                </a:lnTo>
                <a:lnTo>
                  <a:pt x="9602713" y="43807"/>
                </a:lnTo>
                <a:lnTo>
                  <a:pt x="9633592" y="74686"/>
                </a:lnTo>
                <a:lnTo>
                  <a:pt x="9657131" y="111708"/>
                </a:lnTo>
                <a:lnTo>
                  <a:pt x="9672133" y="153675"/>
                </a:lnTo>
                <a:lnTo>
                  <a:pt x="9677400" y="199389"/>
                </a:lnTo>
                <a:close/>
              </a:path>
            </a:pathLst>
          </a:custGeom>
          <a:ln w="12192">
            <a:solidFill>
              <a:srgbClr val="52EB17"/>
            </a:solidFill>
          </a:ln>
        </p:spPr>
        <p:txBody>
          <a:bodyPr wrap="square" lIns="0" tIns="0" rIns="0" bIns="0" rtlCol="0"/>
          <a:lstStyle/>
          <a:p>
            <a:endParaRPr/>
          </a:p>
        </p:txBody>
      </p:sp>
      <p:sp>
        <p:nvSpPr>
          <p:cNvPr id="14" name="object 14"/>
          <p:cNvSpPr txBox="1"/>
          <p:nvPr/>
        </p:nvSpPr>
        <p:spPr>
          <a:xfrm>
            <a:off x="1921001" y="2543795"/>
            <a:ext cx="3275329" cy="1216359"/>
          </a:xfrm>
          <a:prstGeom prst="rect">
            <a:avLst/>
          </a:prstGeom>
        </p:spPr>
        <p:txBody>
          <a:bodyPr vert="horz" wrap="square" lIns="0" tIns="31115" rIns="0" bIns="0" rtlCol="0">
            <a:spAutoFit/>
          </a:bodyPr>
          <a:lstStyle/>
          <a:p>
            <a:pPr marL="185420" indent="-172720">
              <a:lnSpc>
                <a:spcPct val="100000"/>
              </a:lnSpc>
              <a:spcBef>
                <a:spcPts val="245"/>
              </a:spcBef>
              <a:buFont typeface="Calibri"/>
              <a:buChar char="•"/>
              <a:tabLst>
                <a:tab pos="185420" algn="l"/>
              </a:tabLst>
            </a:pPr>
            <a:r>
              <a:rPr lang="en-US" sz="1800" b="1" dirty="0" smtClean="0">
                <a:solidFill>
                  <a:srgbClr val="FF0066"/>
                </a:solidFill>
                <a:latin typeface="Calibri"/>
                <a:cs typeface="Calibri"/>
              </a:rPr>
              <a:t>Major accidents</a:t>
            </a:r>
          </a:p>
          <a:p>
            <a:pPr marL="185420" indent="-172720">
              <a:lnSpc>
                <a:spcPct val="100000"/>
              </a:lnSpc>
              <a:spcBef>
                <a:spcPts val="245"/>
              </a:spcBef>
              <a:buFont typeface="Calibri"/>
              <a:buChar char="•"/>
              <a:tabLst>
                <a:tab pos="185420" algn="l"/>
              </a:tabLst>
            </a:pPr>
            <a:r>
              <a:rPr lang="en-US" sz="1800" b="1" dirty="0" smtClean="0">
                <a:solidFill>
                  <a:srgbClr val="FF0066"/>
                </a:solidFill>
                <a:latin typeface="Calibri"/>
                <a:cs typeface="Calibri"/>
              </a:rPr>
              <a:t>Workplace accidents</a:t>
            </a:r>
          </a:p>
          <a:p>
            <a:pPr marL="185420" indent="-172720">
              <a:lnSpc>
                <a:spcPct val="100000"/>
              </a:lnSpc>
              <a:spcBef>
                <a:spcPts val="245"/>
              </a:spcBef>
              <a:buFont typeface="Calibri"/>
              <a:buChar char="•"/>
              <a:tabLst>
                <a:tab pos="185420" algn="l"/>
              </a:tabLst>
            </a:pPr>
            <a:r>
              <a:rPr lang="en-US" sz="1800" b="1" dirty="0" smtClean="0">
                <a:solidFill>
                  <a:srgbClr val="FF0066"/>
                </a:solidFill>
                <a:latin typeface="Calibri"/>
                <a:cs typeface="Calibri"/>
              </a:rPr>
              <a:t>Occupational diseases</a:t>
            </a:r>
          </a:p>
          <a:p>
            <a:pPr marL="185420" indent="-172720">
              <a:lnSpc>
                <a:spcPct val="100000"/>
              </a:lnSpc>
              <a:spcBef>
                <a:spcPts val="245"/>
              </a:spcBef>
              <a:buFont typeface="Calibri"/>
              <a:buChar char="•"/>
              <a:tabLst>
                <a:tab pos="185420" algn="l"/>
              </a:tabLst>
            </a:pPr>
            <a:r>
              <a:rPr lang="en-US" sz="1800" b="1" dirty="0" smtClean="0">
                <a:solidFill>
                  <a:srgbClr val="FF0066"/>
                </a:solidFill>
                <a:latin typeface="Calibri"/>
                <a:cs typeface="Calibri"/>
              </a:rPr>
              <a:t>Environmental degradation</a:t>
            </a:r>
            <a:endParaRPr lang="en-US" sz="1800" b="1" dirty="0">
              <a:solidFill>
                <a:srgbClr val="FF0066"/>
              </a:solidFill>
              <a:latin typeface="Calibri"/>
              <a:cs typeface="Calibri"/>
            </a:endParaRPr>
          </a:p>
        </p:txBody>
      </p:sp>
      <p:grpSp>
        <p:nvGrpSpPr>
          <p:cNvPr id="15" name="object 15"/>
          <p:cNvGrpSpPr/>
          <p:nvPr/>
        </p:nvGrpSpPr>
        <p:grpSpPr>
          <a:xfrm>
            <a:off x="831850" y="4215129"/>
            <a:ext cx="980440" cy="1395095"/>
            <a:chOff x="831850" y="4215129"/>
            <a:chExt cx="980440" cy="1395095"/>
          </a:xfrm>
        </p:grpSpPr>
        <p:sp>
          <p:nvSpPr>
            <p:cNvPr id="16" name="object 16"/>
            <p:cNvSpPr/>
            <p:nvPr/>
          </p:nvSpPr>
          <p:spPr>
            <a:xfrm>
              <a:off x="838200" y="4221479"/>
              <a:ext cx="967740" cy="1382395"/>
            </a:xfrm>
            <a:custGeom>
              <a:avLst/>
              <a:gdLst/>
              <a:ahLst/>
              <a:cxnLst/>
              <a:rect l="l" t="t" r="r" b="b"/>
              <a:pathLst>
                <a:path w="967739" h="1382395">
                  <a:moveTo>
                    <a:pt x="967739" y="0"/>
                  </a:moveTo>
                  <a:lnTo>
                    <a:pt x="483869" y="483870"/>
                  </a:lnTo>
                  <a:lnTo>
                    <a:pt x="0" y="0"/>
                  </a:lnTo>
                  <a:lnTo>
                    <a:pt x="0" y="898398"/>
                  </a:lnTo>
                  <a:lnTo>
                    <a:pt x="483869" y="1382268"/>
                  </a:lnTo>
                  <a:lnTo>
                    <a:pt x="967739" y="898398"/>
                  </a:lnTo>
                  <a:lnTo>
                    <a:pt x="967739" y="0"/>
                  </a:lnTo>
                  <a:close/>
                </a:path>
              </a:pathLst>
            </a:custGeom>
            <a:solidFill>
              <a:srgbClr val="2DD6A0"/>
            </a:solidFill>
          </p:spPr>
          <p:txBody>
            <a:bodyPr wrap="square" lIns="0" tIns="0" rIns="0" bIns="0" rtlCol="0"/>
            <a:lstStyle/>
            <a:p>
              <a:endParaRPr/>
            </a:p>
          </p:txBody>
        </p:sp>
        <p:sp>
          <p:nvSpPr>
            <p:cNvPr id="17" name="object 17"/>
            <p:cNvSpPr/>
            <p:nvPr/>
          </p:nvSpPr>
          <p:spPr>
            <a:xfrm>
              <a:off x="838200" y="4221479"/>
              <a:ext cx="967740" cy="1382395"/>
            </a:xfrm>
            <a:custGeom>
              <a:avLst/>
              <a:gdLst/>
              <a:ahLst/>
              <a:cxnLst/>
              <a:rect l="l" t="t" r="r" b="b"/>
              <a:pathLst>
                <a:path w="967739" h="1382395">
                  <a:moveTo>
                    <a:pt x="967739" y="0"/>
                  </a:moveTo>
                  <a:lnTo>
                    <a:pt x="967739" y="898398"/>
                  </a:lnTo>
                  <a:lnTo>
                    <a:pt x="483869" y="1382268"/>
                  </a:lnTo>
                  <a:lnTo>
                    <a:pt x="0" y="898398"/>
                  </a:lnTo>
                  <a:lnTo>
                    <a:pt x="0" y="0"/>
                  </a:lnTo>
                  <a:lnTo>
                    <a:pt x="483869" y="483870"/>
                  </a:lnTo>
                  <a:lnTo>
                    <a:pt x="967739" y="0"/>
                  </a:lnTo>
                  <a:close/>
                </a:path>
              </a:pathLst>
            </a:custGeom>
            <a:ln w="12192">
              <a:solidFill>
                <a:srgbClr val="2DD6A0"/>
              </a:solidFill>
            </a:ln>
          </p:spPr>
          <p:txBody>
            <a:bodyPr wrap="square" lIns="0" tIns="0" rIns="0" bIns="0" rtlCol="0"/>
            <a:lstStyle/>
            <a:p>
              <a:endParaRPr/>
            </a:p>
          </p:txBody>
        </p:sp>
      </p:grpSp>
      <p:sp>
        <p:nvSpPr>
          <p:cNvPr id="18" name="object 18"/>
          <p:cNvSpPr txBox="1"/>
          <p:nvPr/>
        </p:nvSpPr>
        <p:spPr>
          <a:xfrm>
            <a:off x="991006" y="4736972"/>
            <a:ext cx="661670" cy="299720"/>
          </a:xfrm>
          <a:prstGeom prst="rect">
            <a:avLst/>
          </a:prstGeom>
        </p:spPr>
        <p:txBody>
          <a:bodyPr vert="horz" wrap="square" lIns="0" tIns="12700" rIns="0" bIns="0" rtlCol="0">
            <a:spAutoFit/>
          </a:bodyPr>
          <a:lstStyle/>
          <a:p>
            <a:pPr marL="12700">
              <a:lnSpc>
                <a:spcPct val="100000"/>
              </a:lnSpc>
              <a:spcBef>
                <a:spcPts val="100"/>
              </a:spcBef>
            </a:pPr>
            <a:r>
              <a:rPr lang="fr-FR" b="1" spc="-10" dirty="0">
                <a:latin typeface="Calibri"/>
                <a:cs typeface="Calibri"/>
              </a:rPr>
              <a:t>I</a:t>
            </a:r>
            <a:r>
              <a:rPr lang="fr-FR" sz="1800" b="1" spc="-10" dirty="0" smtClean="0">
                <a:latin typeface="Calibri"/>
                <a:cs typeface="Calibri"/>
              </a:rPr>
              <a:t>ssues</a:t>
            </a:r>
            <a:endParaRPr sz="1800" dirty="0">
              <a:latin typeface="Calibri"/>
              <a:cs typeface="Calibri"/>
            </a:endParaRPr>
          </a:p>
        </p:txBody>
      </p:sp>
      <p:sp>
        <p:nvSpPr>
          <p:cNvPr id="19" name="object 19"/>
          <p:cNvSpPr/>
          <p:nvPr/>
        </p:nvSpPr>
        <p:spPr>
          <a:xfrm>
            <a:off x="1805939" y="3977640"/>
            <a:ext cx="9677400" cy="1386840"/>
          </a:xfrm>
          <a:custGeom>
            <a:avLst/>
            <a:gdLst/>
            <a:ahLst/>
            <a:cxnLst/>
            <a:rect l="l" t="t" r="r" b="b"/>
            <a:pathLst>
              <a:path w="9677400" h="1386839">
                <a:moveTo>
                  <a:pt x="9677400" y="231140"/>
                </a:moveTo>
                <a:lnTo>
                  <a:pt x="9677400" y="1155700"/>
                </a:lnTo>
                <a:lnTo>
                  <a:pt x="9672703" y="1202277"/>
                </a:lnTo>
                <a:lnTo>
                  <a:pt x="9659233" y="1245661"/>
                </a:lnTo>
                <a:lnTo>
                  <a:pt x="9637919" y="1284923"/>
                </a:lnTo>
                <a:lnTo>
                  <a:pt x="9609693" y="1319133"/>
                </a:lnTo>
                <a:lnTo>
                  <a:pt x="9575483" y="1347359"/>
                </a:lnTo>
                <a:lnTo>
                  <a:pt x="9536221" y="1368673"/>
                </a:lnTo>
                <a:lnTo>
                  <a:pt x="9492837" y="1382143"/>
                </a:lnTo>
                <a:lnTo>
                  <a:pt x="9446260" y="1386840"/>
                </a:lnTo>
                <a:lnTo>
                  <a:pt x="0" y="1386840"/>
                </a:lnTo>
                <a:lnTo>
                  <a:pt x="0" y="0"/>
                </a:lnTo>
                <a:lnTo>
                  <a:pt x="9446260" y="0"/>
                </a:lnTo>
                <a:lnTo>
                  <a:pt x="9492837" y="4696"/>
                </a:lnTo>
                <a:lnTo>
                  <a:pt x="9536221" y="18166"/>
                </a:lnTo>
                <a:lnTo>
                  <a:pt x="9575483" y="39480"/>
                </a:lnTo>
                <a:lnTo>
                  <a:pt x="9609693" y="67706"/>
                </a:lnTo>
                <a:lnTo>
                  <a:pt x="9637919" y="101916"/>
                </a:lnTo>
                <a:lnTo>
                  <a:pt x="9659233" y="141178"/>
                </a:lnTo>
                <a:lnTo>
                  <a:pt x="9672703" y="184562"/>
                </a:lnTo>
                <a:lnTo>
                  <a:pt x="9677400" y="231140"/>
                </a:lnTo>
                <a:close/>
              </a:path>
            </a:pathLst>
          </a:custGeom>
          <a:ln w="12192">
            <a:solidFill>
              <a:srgbClr val="2DD6A0"/>
            </a:solidFill>
          </a:ln>
        </p:spPr>
        <p:txBody>
          <a:bodyPr wrap="square" lIns="0" tIns="0" rIns="0" bIns="0" rtlCol="0"/>
          <a:lstStyle/>
          <a:p>
            <a:endParaRPr/>
          </a:p>
        </p:txBody>
      </p:sp>
      <p:sp>
        <p:nvSpPr>
          <p:cNvPr id="20" name="object 20"/>
          <p:cNvSpPr txBox="1"/>
          <p:nvPr/>
        </p:nvSpPr>
        <p:spPr>
          <a:xfrm>
            <a:off x="1879548" y="4012032"/>
            <a:ext cx="9500235" cy="1401025"/>
          </a:xfrm>
          <a:prstGeom prst="rect">
            <a:avLst/>
          </a:prstGeom>
        </p:spPr>
        <p:txBody>
          <a:bodyPr vert="horz" wrap="square" lIns="0" tIns="41275" rIns="0" bIns="0" rtlCol="0">
            <a:spAutoFit/>
          </a:bodyPr>
          <a:lstStyle/>
          <a:p>
            <a:pPr marL="184785" marR="6350" indent="-172720">
              <a:lnSpc>
                <a:spcPts val="1970"/>
              </a:lnSpc>
              <a:spcBef>
                <a:spcPts val="325"/>
              </a:spcBef>
              <a:buFont typeface="Calibri"/>
              <a:buChar char="•"/>
              <a:tabLst>
                <a:tab pos="184785" algn="l"/>
                <a:tab pos="5130165" algn="l"/>
                <a:tab pos="6583045" algn="l"/>
              </a:tabLst>
            </a:pPr>
            <a:r>
              <a:rPr lang="en-US" sz="1800" b="1" dirty="0" smtClean="0">
                <a:solidFill>
                  <a:srgbClr val="FF0066"/>
                </a:solidFill>
                <a:latin typeface="Calibri"/>
                <a:cs typeface="Calibri"/>
              </a:rPr>
              <a:t>Economic: </a:t>
            </a:r>
            <a:r>
              <a:rPr lang="en-US" sz="1800" b="1" dirty="0" smtClean="0">
                <a:solidFill>
                  <a:schemeClr val="tx1"/>
                </a:solidFill>
                <a:latin typeface="Calibri"/>
                <a:cs typeface="Calibri"/>
              </a:rPr>
              <a:t>Direct costs (workplace accidents, occupational diseases) and indirect costs (lost time after an accident, reduced productivity).</a:t>
            </a:r>
          </a:p>
          <a:p>
            <a:pPr marL="184785" marR="6350" indent="-172720">
              <a:lnSpc>
                <a:spcPts val="1970"/>
              </a:lnSpc>
              <a:spcBef>
                <a:spcPts val="325"/>
              </a:spcBef>
              <a:buFont typeface="Calibri"/>
              <a:buChar char="•"/>
              <a:tabLst>
                <a:tab pos="184785" algn="l"/>
                <a:tab pos="5130165" algn="l"/>
                <a:tab pos="6583045" algn="l"/>
              </a:tabLst>
            </a:pPr>
            <a:r>
              <a:rPr lang="en-US" sz="1800" b="1" dirty="0" smtClean="0">
                <a:solidFill>
                  <a:srgbClr val="FF0066"/>
                </a:solidFill>
                <a:latin typeface="Calibri"/>
                <a:cs typeface="Calibri"/>
              </a:rPr>
              <a:t>Social and societal: </a:t>
            </a:r>
            <a:r>
              <a:rPr lang="en-US" sz="1800" b="1" dirty="0" smtClean="0">
                <a:solidFill>
                  <a:schemeClr val="tx1"/>
                </a:solidFill>
                <a:latin typeface="Calibri"/>
                <a:cs typeface="Calibri"/>
              </a:rPr>
              <a:t>Ethical concerns, employee demotivation (poor working conditions), damage to the company’s image (especially regarding environmental impact).</a:t>
            </a:r>
          </a:p>
          <a:p>
            <a:pPr marL="184785" marR="6350" indent="-172720">
              <a:lnSpc>
                <a:spcPts val="1970"/>
              </a:lnSpc>
              <a:spcBef>
                <a:spcPts val="325"/>
              </a:spcBef>
              <a:buFont typeface="Calibri"/>
              <a:buChar char="•"/>
              <a:tabLst>
                <a:tab pos="184785" algn="l"/>
                <a:tab pos="5130165" algn="l"/>
                <a:tab pos="6583045" algn="l"/>
              </a:tabLst>
            </a:pPr>
            <a:r>
              <a:rPr lang="en-US" sz="1800" b="1" dirty="0" smtClean="0">
                <a:solidFill>
                  <a:srgbClr val="FF0066"/>
                </a:solidFill>
                <a:latin typeface="Calibri"/>
                <a:cs typeface="Calibri"/>
              </a:rPr>
              <a:t>Legal: </a:t>
            </a:r>
            <a:r>
              <a:rPr lang="en-US" sz="1800" b="1" dirty="0" smtClean="0">
                <a:solidFill>
                  <a:schemeClr val="tx1"/>
                </a:solidFill>
                <a:latin typeface="Calibri"/>
                <a:cs typeface="Calibri"/>
              </a:rPr>
              <a:t>Liabilities, penalties.</a:t>
            </a:r>
            <a:endParaRPr lang="en-US" sz="1800" b="1" dirty="0">
              <a:solidFill>
                <a:schemeClr val="tx1"/>
              </a:solidFill>
              <a:latin typeface="Calibri"/>
              <a:cs typeface="Calibri"/>
            </a:endParaRPr>
          </a:p>
        </p:txBody>
      </p:sp>
      <p:grpSp>
        <p:nvGrpSpPr>
          <p:cNvPr id="21" name="object 21"/>
          <p:cNvGrpSpPr/>
          <p:nvPr/>
        </p:nvGrpSpPr>
        <p:grpSpPr>
          <a:xfrm>
            <a:off x="831850" y="5463285"/>
            <a:ext cx="980440" cy="1395095"/>
            <a:chOff x="831850" y="5463285"/>
            <a:chExt cx="980440" cy="1395095"/>
          </a:xfrm>
        </p:grpSpPr>
        <p:sp>
          <p:nvSpPr>
            <p:cNvPr id="22" name="object 22"/>
            <p:cNvSpPr/>
            <p:nvPr/>
          </p:nvSpPr>
          <p:spPr>
            <a:xfrm>
              <a:off x="838200" y="5469635"/>
              <a:ext cx="967740" cy="1382395"/>
            </a:xfrm>
            <a:custGeom>
              <a:avLst/>
              <a:gdLst/>
              <a:ahLst/>
              <a:cxnLst/>
              <a:rect l="l" t="t" r="r" b="b"/>
              <a:pathLst>
                <a:path w="967739" h="1382395">
                  <a:moveTo>
                    <a:pt x="967739" y="0"/>
                  </a:moveTo>
                  <a:lnTo>
                    <a:pt x="483869" y="483869"/>
                  </a:lnTo>
                  <a:lnTo>
                    <a:pt x="0" y="0"/>
                  </a:lnTo>
                  <a:lnTo>
                    <a:pt x="0" y="898397"/>
                  </a:lnTo>
                  <a:lnTo>
                    <a:pt x="483869" y="1382267"/>
                  </a:lnTo>
                  <a:lnTo>
                    <a:pt x="967739" y="898397"/>
                  </a:lnTo>
                  <a:lnTo>
                    <a:pt x="967739" y="0"/>
                  </a:lnTo>
                  <a:close/>
                </a:path>
              </a:pathLst>
            </a:custGeom>
            <a:solidFill>
              <a:srgbClr val="4471C4"/>
            </a:solidFill>
          </p:spPr>
          <p:txBody>
            <a:bodyPr wrap="square" lIns="0" tIns="0" rIns="0" bIns="0" rtlCol="0"/>
            <a:lstStyle/>
            <a:p>
              <a:endParaRPr/>
            </a:p>
          </p:txBody>
        </p:sp>
        <p:sp>
          <p:nvSpPr>
            <p:cNvPr id="23" name="object 23"/>
            <p:cNvSpPr/>
            <p:nvPr/>
          </p:nvSpPr>
          <p:spPr>
            <a:xfrm>
              <a:off x="838200" y="5469635"/>
              <a:ext cx="967740" cy="1382395"/>
            </a:xfrm>
            <a:custGeom>
              <a:avLst/>
              <a:gdLst/>
              <a:ahLst/>
              <a:cxnLst/>
              <a:rect l="l" t="t" r="r" b="b"/>
              <a:pathLst>
                <a:path w="967739" h="1382395">
                  <a:moveTo>
                    <a:pt x="967739" y="0"/>
                  </a:moveTo>
                  <a:lnTo>
                    <a:pt x="967739" y="898397"/>
                  </a:lnTo>
                  <a:lnTo>
                    <a:pt x="483869" y="1382267"/>
                  </a:lnTo>
                  <a:lnTo>
                    <a:pt x="0" y="898397"/>
                  </a:lnTo>
                  <a:lnTo>
                    <a:pt x="0" y="0"/>
                  </a:lnTo>
                  <a:lnTo>
                    <a:pt x="483869" y="483869"/>
                  </a:lnTo>
                  <a:lnTo>
                    <a:pt x="967739" y="0"/>
                  </a:lnTo>
                  <a:close/>
                </a:path>
              </a:pathLst>
            </a:custGeom>
            <a:ln w="12192">
              <a:solidFill>
                <a:srgbClr val="4471C4"/>
              </a:solidFill>
            </a:ln>
          </p:spPr>
          <p:txBody>
            <a:bodyPr wrap="square" lIns="0" tIns="0" rIns="0" bIns="0" rtlCol="0"/>
            <a:lstStyle/>
            <a:p>
              <a:endParaRPr/>
            </a:p>
          </p:txBody>
        </p:sp>
      </p:grpSp>
      <p:sp>
        <p:nvSpPr>
          <p:cNvPr id="24" name="object 24"/>
          <p:cNvSpPr txBox="1"/>
          <p:nvPr/>
        </p:nvSpPr>
        <p:spPr>
          <a:xfrm>
            <a:off x="853846" y="5985154"/>
            <a:ext cx="934719" cy="299720"/>
          </a:xfrm>
          <a:prstGeom prst="rect">
            <a:avLst/>
          </a:prstGeom>
        </p:spPr>
        <p:txBody>
          <a:bodyPr vert="horz" wrap="square" lIns="0" tIns="12700" rIns="0" bIns="0" rtlCol="0">
            <a:spAutoFit/>
          </a:bodyPr>
          <a:lstStyle/>
          <a:p>
            <a:pPr marL="12700">
              <a:lnSpc>
                <a:spcPct val="100000"/>
              </a:lnSpc>
              <a:spcBef>
                <a:spcPts val="100"/>
              </a:spcBef>
            </a:pPr>
            <a:r>
              <a:rPr sz="1800" b="1" spc="-10" dirty="0" smtClean="0">
                <a:latin typeface="Calibri"/>
                <a:cs typeface="Calibri"/>
              </a:rPr>
              <a:t>N</a:t>
            </a:r>
            <a:r>
              <a:rPr lang="fr-FR" sz="1800" b="1" spc="-10" dirty="0" err="1" smtClean="0">
                <a:latin typeface="Calibri"/>
                <a:cs typeface="Calibri"/>
              </a:rPr>
              <a:t>ecessity</a:t>
            </a:r>
            <a:endParaRPr sz="1800" dirty="0">
              <a:latin typeface="Calibri"/>
              <a:cs typeface="Calibri"/>
            </a:endParaRPr>
          </a:p>
        </p:txBody>
      </p:sp>
      <p:sp>
        <p:nvSpPr>
          <p:cNvPr id="25" name="object 25"/>
          <p:cNvSpPr/>
          <p:nvPr/>
        </p:nvSpPr>
        <p:spPr>
          <a:xfrm>
            <a:off x="1805939" y="5469635"/>
            <a:ext cx="9677400" cy="897890"/>
          </a:xfrm>
          <a:custGeom>
            <a:avLst/>
            <a:gdLst/>
            <a:ahLst/>
            <a:cxnLst/>
            <a:rect l="l" t="t" r="r" b="b"/>
            <a:pathLst>
              <a:path w="9677400" h="897889">
                <a:moveTo>
                  <a:pt x="9677400" y="149605"/>
                </a:moveTo>
                <a:lnTo>
                  <a:pt x="9677400" y="748029"/>
                </a:lnTo>
                <a:lnTo>
                  <a:pt x="9669777" y="795317"/>
                </a:lnTo>
                <a:lnTo>
                  <a:pt x="9648549" y="836385"/>
                </a:lnTo>
                <a:lnTo>
                  <a:pt x="9616171" y="868771"/>
                </a:lnTo>
                <a:lnTo>
                  <a:pt x="9575100" y="890009"/>
                </a:lnTo>
                <a:lnTo>
                  <a:pt x="9527794" y="897635"/>
                </a:lnTo>
                <a:lnTo>
                  <a:pt x="0" y="897635"/>
                </a:lnTo>
                <a:lnTo>
                  <a:pt x="0" y="0"/>
                </a:lnTo>
                <a:lnTo>
                  <a:pt x="9527794" y="0"/>
                </a:lnTo>
                <a:lnTo>
                  <a:pt x="9575100" y="7622"/>
                </a:lnTo>
                <a:lnTo>
                  <a:pt x="9616171" y="28850"/>
                </a:lnTo>
                <a:lnTo>
                  <a:pt x="9648549" y="61228"/>
                </a:lnTo>
                <a:lnTo>
                  <a:pt x="9669777" y="102299"/>
                </a:lnTo>
                <a:lnTo>
                  <a:pt x="9677400" y="149605"/>
                </a:lnTo>
                <a:close/>
              </a:path>
            </a:pathLst>
          </a:custGeom>
          <a:ln w="12191">
            <a:solidFill>
              <a:srgbClr val="4471C4"/>
            </a:solidFill>
          </a:ln>
        </p:spPr>
        <p:txBody>
          <a:bodyPr wrap="square" lIns="0" tIns="0" rIns="0" bIns="0" rtlCol="0"/>
          <a:lstStyle/>
          <a:p>
            <a:endParaRPr/>
          </a:p>
        </p:txBody>
      </p:sp>
      <p:sp>
        <p:nvSpPr>
          <p:cNvPr id="26" name="object 26"/>
          <p:cNvSpPr txBox="1"/>
          <p:nvPr/>
        </p:nvSpPr>
        <p:spPr>
          <a:xfrm>
            <a:off x="1921001" y="5617870"/>
            <a:ext cx="9520555" cy="297517"/>
          </a:xfrm>
          <a:prstGeom prst="rect">
            <a:avLst/>
          </a:prstGeom>
        </p:spPr>
        <p:txBody>
          <a:bodyPr vert="horz" wrap="square" lIns="0" tIns="40640" rIns="0" bIns="0" rtlCol="0">
            <a:spAutoFit/>
          </a:bodyPr>
          <a:lstStyle/>
          <a:p>
            <a:pPr marL="185738" marR="5080" indent="-174625">
              <a:lnSpc>
                <a:spcPts val="1970"/>
              </a:lnSpc>
              <a:spcBef>
                <a:spcPts val="320"/>
              </a:spcBef>
              <a:buFont typeface="Arial" panose="020B0604020202020204" pitchFamily="34" charset="0"/>
              <a:buChar char="•"/>
              <a:tabLst>
                <a:tab pos="184785" algn="l"/>
              </a:tabLst>
            </a:pPr>
            <a:r>
              <a:rPr lang="en-US" sz="1800" b="1" spc="-10" dirty="0" smtClean="0">
                <a:solidFill>
                  <a:srgbClr val="FF0066"/>
                </a:solidFill>
                <a:latin typeface="Calibri"/>
                <a:cs typeface="Calibri"/>
              </a:rPr>
              <a:t>The assessment of occupational risks is </a:t>
            </a:r>
            <a:r>
              <a:rPr lang="en-US" sz="1800" b="1" spc="-10" dirty="0" smtClean="0">
                <a:solidFill>
                  <a:srgbClr val="0000FF"/>
                </a:solidFill>
                <a:latin typeface="Calibri"/>
                <a:cs typeface="Calibri"/>
              </a:rPr>
              <a:t>an investment</a:t>
            </a:r>
            <a:r>
              <a:rPr lang="en-US" sz="1800" b="1" spc="-10" dirty="0" smtClean="0">
                <a:solidFill>
                  <a:srgbClr val="FF0066"/>
                </a:solidFill>
                <a:latin typeface="Calibri"/>
                <a:cs typeface="Calibri"/>
              </a:rPr>
              <a:t> and </a:t>
            </a:r>
            <a:r>
              <a:rPr lang="en-US" sz="1800" b="1" spc="-10" dirty="0" smtClean="0">
                <a:solidFill>
                  <a:srgbClr val="0000FF"/>
                </a:solidFill>
                <a:latin typeface="Calibri"/>
                <a:cs typeface="Calibri"/>
              </a:rPr>
              <a:t>an opportunity</a:t>
            </a:r>
            <a:r>
              <a:rPr lang="en-US" sz="1800" b="1" spc="-10" dirty="0" smtClean="0">
                <a:solidFill>
                  <a:srgbClr val="FF0066"/>
                </a:solidFill>
                <a:latin typeface="Calibri"/>
                <a:cs typeface="Calibri"/>
              </a:rPr>
              <a:t>, </a:t>
            </a:r>
            <a:r>
              <a:rPr lang="en-US" sz="1800" b="1" spc="-10" dirty="0" smtClean="0">
                <a:solidFill>
                  <a:srgbClr val="0000FF"/>
                </a:solidFill>
                <a:latin typeface="Calibri"/>
                <a:cs typeface="Calibri"/>
              </a:rPr>
              <a:t>not an expense</a:t>
            </a:r>
            <a:r>
              <a:rPr lang="en-US" sz="1800" b="1" spc="-10" dirty="0" smtClean="0">
                <a:solidFill>
                  <a:srgbClr val="FF0066"/>
                </a:solidFill>
                <a:latin typeface="Calibri"/>
                <a:cs typeface="Calibri"/>
              </a:rPr>
              <a:t>.</a:t>
            </a:r>
            <a:endParaRPr lang="en-US" sz="1800" b="1" spc="-10" dirty="0">
              <a:solidFill>
                <a:srgbClr val="FF0066"/>
              </a:solidFill>
              <a:latin typeface="Calibri"/>
              <a:cs typeface="Calibri"/>
            </a:endParaRPr>
          </a:p>
        </p:txBody>
      </p:sp>
      <p:sp>
        <p:nvSpPr>
          <p:cNvPr id="27" name="object 27"/>
          <p:cNvSpPr txBox="1">
            <a:spLocks noGrp="1"/>
          </p:cNvSpPr>
          <p:nvPr>
            <p:ph type="title"/>
          </p:nvPr>
        </p:nvSpPr>
        <p:spPr>
          <a:xfrm>
            <a:off x="1283398" y="58660"/>
            <a:ext cx="9688830" cy="1367041"/>
          </a:xfrm>
          <a:prstGeom prst="rect">
            <a:avLst/>
          </a:prstGeom>
        </p:spPr>
        <p:txBody>
          <a:bodyPr vert="horz" wrap="square" lIns="0" tIns="12700" rIns="0" bIns="0" rtlCol="0">
            <a:spAutoFit/>
          </a:bodyPr>
          <a:lstStyle/>
          <a:p>
            <a:pPr marL="12700" algn="ctr">
              <a:spcBef>
                <a:spcPts val="100"/>
              </a:spcBef>
            </a:pPr>
            <a:r>
              <a:rPr lang="fr-FR" spc="-45" dirty="0" err="1" smtClean="0"/>
              <a:t>Context</a:t>
            </a:r>
            <a:r>
              <a:rPr lang="fr-FR" spc="-45" dirty="0" smtClean="0"/>
              <a:t> </a:t>
            </a:r>
            <a:r>
              <a:rPr lang="fr-FR" spc="-45" dirty="0"/>
              <a:t>and issues </a:t>
            </a:r>
            <a:r>
              <a:rPr lang="fr-FR" spc="-45" dirty="0" smtClean="0"/>
              <a:t>–</a:t>
            </a:r>
            <a:r>
              <a:rPr lang="fr-FR" spc="-45" dirty="0" err="1" smtClean="0"/>
              <a:t>Occupational</a:t>
            </a:r>
            <a:r>
              <a:rPr lang="fr-FR" spc="-45" dirty="0" smtClean="0"/>
              <a:t> Risk</a:t>
            </a:r>
            <a:r>
              <a:rPr lang="fr-FR" spc="-45" dirty="0"/>
              <a:t> </a:t>
            </a:r>
            <a:r>
              <a:rPr lang="fr-FR" spc="-45" dirty="0" err="1" smtClean="0"/>
              <a:t>assessment</a:t>
            </a:r>
            <a:r>
              <a:rPr lang="fr-FR" spc="-45" dirty="0" smtClean="0"/>
              <a:t> </a:t>
            </a:r>
            <a:r>
              <a:rPr lang="fr-FR" spc="-45" dirty="0" err="1" smtClean="0"/>
              <a:t>is</a:t>
            </a:r>
            <a:r>
              <a:rPr lang="fr-FR" spc="-45" dirty="0" smtClean="0"/>
              <a:t> </a:t>
            </a:r>
            <a:r>
              <a:rPr lang="fr-FR" spc="-45" dirty="0"/>
              <a:t>a </a:t>
            </a:r>
            <a:r>
              <a:rPr lang="fr-FR" spc="-45" dirty="0" err="1" smtClean="0"/>
              <a:t>necessity</a:t>
            </a:r>
            <a:endParaRPr lang="fr-FR" spc="-45" dirty="0"/>
          </a:p>
        </p:txBody>
      </p:sp>
      <p:pic>
        <p:nvPicPr>
          <p:cNvPr id="28" name="object 28"/>
          <p:cNvPicPr/>
          <p:nvPr/>
        </p:nvPicPr>
        <p:blipFill>
          <a:blip r:embed="rId2" cstate="print"/>
          <a:stretch>
            <a:fillRect/>
          </a:stretch>
        </p:blipFill>
        <p:spPr>
          <a:xfrm>
            <a:off x="123444" y="178307"/>
            <a:ext cx="1132332" cy="969264"/>
          </a:xfrm>
          <a:prstGeom prst="rect">
            <a:avLst/>
          </a:prstGeom>
        </p:spPr>
      </p:pic>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a:t>
            </a:fld>
            <a:endParaRPr spc="-25"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10967" y="109791"/>
            <a:ext cx="6885305" cy="476948"/>
          </a:xfrm>
          <a:prstGeom prst="rect">
            <a:avLst/>
          </a:prstGeom>
        </p:spPr>
      </p:pic>
      <p:sp>
        <p:nvSpPr>
          <p:cNvPr id="3" name="object 3"/>
          <p:cNvSpPr txBox="1">
            <a:spLocks noGrp="1"/>
          </p:cNvSpPr>
          <p:nvPr>
            <p:ph type="title"/>
          </p:nvPr>
        </p:nvSpPr>
        <p:spPr>
          <a:xfrm>
            <a:off x="3068099" y="159005"/>
            <a:ext cx="5560696" cy="382156"/>
          </a:xfrm>
          <a:prstGeom prst="rect">
            <a:avLst/>
          </a:prstGeom>
        </p:spPr>
        <p:txBody>
          <a:bodyPr vert="horz" wrap="square" lIns="0" tIns="12700" rIns="0" bIns="0" rtlCol="0">
            <a:spAutoFit/>
          </a:bodyPr>
          <a:lstStyle/>
          <a:p>
            <a:pPr marL="12700" algn="ctr">
              <a:lnSpc>
                <a:spcPct val="100000"/>
              </a:lnSpc>
              <a:spcBef>
                <a:spcPts val="100"/>
              </a:spcBef>
            </a:pPr>
            <a:r>
              <a:rPr lang="en-US" sz="2400" dirty="0">
                <a:solidFill>
                  <a:srgbClr val="FFFFFF"/>
                </a:solidFill>
                <a:latin typeface="Calibri"/>
                <a:cs typeface="Calibri"/>
              </a:rPr>
              <a:t>RISKS RELATED TO PHYSICAL </a:t>
            </a:r>
            <a:r>
              <a:rPr lang="en-US" sz="2400" dirty="0" smtClean="0">
                <a:solidFill>
                  <a:srgbClr val="FFFFFF"/>
                </a:solidFill>
                <a:latin typeface="Calibri"/>
                <a:cs typeface="Calibri"/>
              </a:rPr>
              <a:t>ACTIVITY</a:t>
            </a:r>
            <a:endParaRPr lang="en-US" sz="2400" dirty="0">
              <a:solidFill>
                <a:srgbClr val="FFFFFF"/>
              </a:solidFill>
              <a:latin typeface="Calibri"/>
              <a:cs typeface="Calibri"/>
            </a:endParaRPr>
          </a:p>
        </p:txBody>
      </p:sp>
      <p:sp>
        <p:nvSpPr>
          <p:cNvPr id="4" name="object 4"/>
          <p:cNvSpPr txBox="1"/>
          <p:nvPr/>
        </p:nvSpPr>
        <p:spPr>
          <a:xfrm>
            <a:off x="323189" y="846835"/>
            <a:ext cx="8455660" cy="1872307"/>
          </a:xfrm>
          <a:prstGeom prst="rect">
            <a:avLst/>
          </a:prstGeom>
        </p:spPr>
        <p:txBody>
          <a:bodyPr vert="horz" wrap="square" lIns="0" tIns="12700" rIns="0" bIns="0" rtlCol="0">
            <a:spAutoFit/>
          </a:bodyPr>
          <a:lstStyle/>
          <a:p>
            <a:pPr marL="12700" marR="13335" algn="just">
              <a:lnSpc>
                <a:spcPct val="100000"/>
              </a:lnSpc>
              <a:spcBef>
                <a:spcPts val="100"/>
              </a:spcBef>
            </a:pPr>
            <a:r>
              <a:rPr lang="en-US" sz="2400" dirty="0" smtClean="0">
                <a:latin typeface="Calibri"/>
                <a:cs typeface="Calibri"/>
              </a:rPr>
              <a:t>These are accident and/or occupational disease risks affecting the trunk, upper, and lower limbs, resulting from awkward postures, intense and/or repetitive physical efforts, crushing, or impacts.</a:t>
            </a:r>
          </a:p>
          <a:p>
            <a:pPr marL="12700" marR="13335" algn="just">
              <a:lnSpc>
                <a:spcPct val="100000"/>
              </a:lnSpc>
              <a:spcBef>
                <a:spcPts val="100"/>
              </a:spcBef>
            </a:pPr>
            <a:r>
              <a:rPr lang="en-US" sz="2400" dirty="0" smtClean="0">
                <a:latin typeface="Calibri"/>
                <a:cs typeface="Calibri"/>
              </a:rPr>
              <a:t>Musculoskeletal disorders (MSDs) are the most common and widespread occupational diseases.</a:t>
            </a:r>
            <a:endParaRPr lang="en-US" sz="2400" dirty="0">
              <a:latin typeface="Calibri"/>
              <a:cs typeface="Calibri"/>
            </a:endParaRPr>
          </a:p>
        </p:txBody>
      </p:sp>
      <p:sp>
        <p:nvSpPr>
          <p:cNvPr id="6" name="object 6"/>
          <p:cNvSpPr txBox="1"/>
          <p:nvPr/>
        </p:nvSpPr>
        <p:spPr>
          <a:xfrm>
            <a:off x="328675" y="3308045"/>
            <a:ext cx="8450174" cy="751488"/>
          </a:xfrm>
          <a:prstGeom prst="rect">
            <a:avLst/>
          </a:prstGeom>
        </p:spPr>
        <p:txBody>
          <a:bodyPr vert="horz" wrap="square" lIns="0" tIns="12700" rIns="0" bIns="0" rtlCol="0">
            <a:spAutoFit/>
          </a:bodyPr>
          <a:lstStyle/>
          <a:p>
            <a:pPr marL="12700" marR="5080">
              <a:lnSpc>
                <a:spcPct val="100000"/>
              </a:lnSpc>
              <a:spcBef>
                <a:spcPts val="100"/>
              </a:spcBef>
              <a:tabLst>
                <a:tab pos="1918970" algn="l"/>
                <a:tab pos="2051685" algn="l"/>
                <a:tab pos="2579370" algn="l"/>
                <a:tab pos="3513454" algn="l"/>
                <a:tab pos="3710304" algn="l"/>
                <a:tab pos="4104640" algn="l"/>
                <a:tab pos="4237355" algn="l"/>
                <a:tab pos="5139690" algn="l"/>
                <a:tab pos="5214620" algn="l"/>
                <a:tab pos="5807710" algn="l"/>
              </a:tabLst>
            </a:pPr>
            <a:r>
              <a:rPr lang="en-US" sz="2400" spc="-10" dirty="0" smtClean="0">
                <a:solidFill>
                  <a:srgbClr val="EC7C30"/>
                </a:solidFill>
                <a:latin typeface="Calibri"/>
                <a:cs typeface="Calibri"/>
              </a:rPr>
              <a:t>Repetitive handling of loads with unit weights: unloading small-sized boxes, emptying containers, retrieving loads from heights…</a:t>
            </a:r>
            <a:endParaRPr lang="en-US" sz="2400" spc="-10" dirty="0">
              <a:solidFill>
                <a:srgbClr val="EC7C30"/>
              </a:solidFill>
              <a:latin typeface="Calibri"/>
              <a:cs typeface="Calibri"/>
            </a:endParaRPr>
          </a:p>
        </p:txBody>
      </p:sp>
      <p:sp>
        <p:nvSpPr>
          <p:cNvPr id="7" name="object 7"/>
          <p:cNvSpPr txBox="1"/>
          <p:nvPr/>
        </p:nvSpPr>
        <p:spPr>
          <a:xfrm>
            <a:off x="335991" y="4889372"/>
            <a:ext cx="4685030" cy="1859483"/>
          </a:xfrm>
          <a:prstGeom prst="rect">
            <a:avLst/>
          </a:prstGeom>
        </p:spPr>
        <p:txBody>
          <a:bodyPr vert="horz" wrap="square" lIns="0" tIns="12700" rIns="0" bIns="0" rtlCol="0">
            <a:spAutoFit/>
          </a:bodyPr>
          <a:lstStyle/>
          <a:p>
            <a:pPr marL="12700">
              <a:lnSpc>
                <a:spcPct val="100000"/>
              </a:lnSpc>
              <a:spcBef>
                <a:spcPts val="100"/>
              </a:spcBef>
            </a:pPr>
            <a:r>
              <a:rPr lang="en-US" sz="2400" spc="-10" dirty="0" smtClean="0">
                <a:solidFill>
                  <a:srgbClr val="FF0066"/>
                </a:solidFill>
                <a:latin typeface="Calibri"/>
                <a:cs typeface="Calibri"/>
              </a:rPr>
              <a:t>Tasks requiring repetitive movements: meat cutting, assembly line work, office activities (mouse, keyboard…), stamping, gluing, sewing, sanding…</a:t>
            </a:r>
            <a:endParaRPr lang="en-US" sz="2400" spc="-10" dirty="0">
              <a:solidFill>
                <a:srgbClr val="FF0066"/>
              </a:solidFill>
              <a:latin typeface="Calibri"/>
              <a:cs typeface="Calibri"/>
            </a:endParaRPr>
          </a:p>
        </p:txBody>
      </p:sp>
      <p:sp>
        <p:nvSpPr>
          <p:cNvPr id="9" name="object 9"/>
          <p:cNvSpPr txBox="1"/>
          <p:nvPr/>
        </p:nvSpPr>
        <p:spPr>
          <a:xfrm>
            <a:off x="7193026" y="4889372"/>
            <a:ext cx="3956050" cy="1490152"/>
          </a:xfrm>
          <a:prstGeom prst="rect">
            <a:avLst/>
          </a:prstGeom>
        </p:spPr>
        <p:txBody>
          <a:bodyPr vert="horz" wrap="square" lIns="0" tIns="12700" rIns="0" bIns="0" rtlCol="0">
            <a:spAutoFit/>
          </a:bodyPr>
          <a:lstStyle/>
          <a:p>
            <a:pPr marL="12700" marR="5080">
              <a:lnSpc>
                <a:spcPct val="100000"/>
              </a:lnSpc>
              <a:spcBef>
                <a:spcPts val="100"/>
              </a:spcBef>
              <a:tabLst>
                <a:tab pos="1091565" algn="l"/>
                <a:tab pos="2383790" algn="l"/>
                <a:tab pos="2839720" algn="l"/>
              </a:tabLst>
            </a:pPr>
            <a:r>
              <a:rPr lang="en-US" sz="2400" spc="-10" dirty="0" smtClean="0">
                <a:solidFill>
                  <a:srgbClr val="FF0066"/>
                </a:solidFill>
                <a:latin typeface="Calibri"/>
                <a:cs typeface="Calibri"/>
              </a:rPr>
              <a:t>Tasks requiring maintaining a posture: screen work, watchmaking, mechanical work, work in confined spaces…</a:t>
            </a:r>
            <a:endParaRPr lang="en-US" sz="2400" spc="-10" dirty="0">
              <a:solidFill>
                <a:srgbClr val="FF0066"/>
              </a:solidFill>
              <a:latin typeface="Calibri"/>
              <a:cs typeface="Calibri"/>
            </a:endParaRPr>
          </a:p>
        </p:txBody>
      </p:sp>
      <p:pic>
        <p:nvPicPr>
          <p:cNvPr id="13" name="object 13"/>
          <p:cNvPicPr/>
          <p:nvPr/>
        </p:nvPicPr>
        <p:blipFill>
          <a:blip r:embed="rId3" cstate="print"/>
          <a:stretch>
            <a:fillRect/>
          </a:stretch>
        </p:blipFill>
        <p:spPr>
          <a:xfrm>
            <a:off x="8993123" y="1493519"/>
            <a:ext cx="2595372" cy="1956815"/>
          </a:xfrm>
          <a:prstGeom prst="rect">
            <a:avLst/>
          </a:prstGeom>
        </p:spPr>
      </p:pic>
      <p:grpSp>
        <p:nvGrpSpPr>
          <p:cNvPr id="14" name="object 14"/>
          <p:cNvGrpSpPr/>
          <p:nvPr/>
        </p:nvGrpSpPr>
        <p:grpSpPr>
          <a:xfrm>
            <a:off x="5382767" y="4550664"/>
            <a:ext cx="1704339" cy="2002789"/>
            <a:chOff x="5382767" y="4550664"/>
            <a:chExt cx="1704339" cy="2002789"/>
          </a:xfrm>
        </p:grpSpPr>
        <p:pic>
          <p:nvPicPr>
            <p:cNvPr id="15" name="object 15"/>
            <p:cNvPicPr/>
            <p:nvPr/>
          </p:nvPicPr>
          <p:blipFill>
            <a:blip r:embed="rId4" cstate="print"/>
            <a:stretch>
              <a:fillRect/>
            </a:stretch>
          </p:blipFill>
          <p:spPr>
            <a:xfrm>
              <a:off x="5391911" y="4559812"/>
              <a:ext cx="771920" cy="926877"/>
            </a:xfrm>
            <a:prstGeom prst="rect">
              <a:avLst/>
            </a:prstGeom>
          </p:spPr>
        </p:pic>
        <p:sp>
          <p:nvSpPr>
            <p:cNvPr id="16" name="object 16"/>
            <p:cNvSpPr/>
            <p:nvPr/>
          </p:nvSpPr>
          <p:spPr>
            <a:xfrm>
              <a:off x="5387339" y="4555236"/>
              <a:ext cx="972819" cy="965200"/>
            </a:xfrm>
            <a:custGeom>
              <a:avLst/>
              <a:gdLst/>
              <a:ahLst/>
              <a:cxnLst/>
              <a:rect l="l" t="t" r="r" b="b"/>
              <a:pathLst>
                <a:path w="972820" h="965200">
                  <a:moveTo>
                    <a:pt x="0" y="964691"/>
                  </a:moveTo>
                  <a:lnTo>
                    <a:pt x="972312" y="964691"/>
                  </a:lnTo>
                  <a:lnTo>
                    <a:pt x="972312" y="0"/>
                  </a:lnTo>
                  <a:lnTo>
                    <a:pt x="0" y="0"/>
                  </a:lnTo>
                  <a:lnTo>
                    <a:pt x="0" y="964691"/>
                  </a:lnTo>
                  <a:close/>
                </a:path>
              </a:pathLst>
            </a:custGeom>
            <a:ln w="9144">
              <a:solidFill>
                <a:srgbClr val="0000FF"/>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6129527" y="5045931"/>
              <a:ext cx="928089" cy="938816"/>
            </a:xfrm>
            <a:prstGeom prst="rect">
              <a:avLst/>
            </a:prstGeom>
          </p:spPr>
        </p:pic>
        <p:sp>
          <p:nvSpPr>
            <p:cNvPr id="18" name="object 18"/>
            <p:cNvSpPr/>
            <p:nvPr/>
          </p:nvSpPr>
          <p:spPr>
            <a:xfrm>
              <a:off x="6124955" y="5041392"/>
              <a:ext cx="957580" cy="948055"/>
            </a:xfrm>
            <a:custGeom>
              <a:avLst/>
              <a:gdLst/>
              <a:ahLst/>
              <a:cxnLst/>
              <a:rect l="l" t="t" r="r" b="b"/>
              <a:pathLst>
                <a:path w="957579" h="948054">
                  <a:moveTo>
                    <a:pt x="0" y="947928"/>
                  </a:moveTo>
                  <a:lnTo>
                    <a:pt x="957072" y="947928"/>
                  </a:lnTo>
                  <a:lnTo>
                    <a:pt x="957072" y="0"/>
                  </a:lnTo>
                  <a:lnTo>
                    <a:pt x="0" y="0"/>
                  </a:lnTo>
                  <a:lnTo>
                    <a:pt x="0" y="947928"/>
                  </a:lnTo>
                  <a:close/>
                </a:path>
              </a:pathLst>
            </a:custGeom>
            <a:ln w="9144">
              <a:solidFill>
                <a:srgbClr val="0000FF"/>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5391911" y="5658626"/>
              <a:ext cx="913073" cy="885429"/>
            </a:xfrm>
            <a:prstGeom prst="rect">
              <a:avLst/>
            </a:prstGeom>
          </p:spPr>
        </p:pic>
        <p:sp>
          <p:nvSpPr>
            <p:cNvPr id="20" name="object 20"/>
            <p:cNvSpPr/>
            <p:nvPr/>
          </p:nvSpPr>
          <p:spPr>
            <a:xfrm>
              <a:off x="5387339" y="5654040"/>
              <a:ext cx="937260" cy="894715"/>
            </a:xfrm>
            <a:custGeom>
              <a:avLst/>
              <a:gdLst/>
              <a:ahLst/>
              <a:cxnLst/>
              <a:rect l="l" t="t" r="r" b="b"/>
              <a:pathLst>
                <a:path w="937260" h="894715">
                  <a:moveTo>
                    <a:pt x="0" y="894588"/>
                  </a:moveTo>
                  <a:lnTo>
                    <a:pt x="937260" y="894588"/>
                  </a:lnTo>
                  <a:lnTo>
                    <a:pt x="937260" y="0"/>
                  </a:lnTo>
                  <a:lnTo>
                    <a:pt x="0" y="0"/>
                  </a:lnTo>
                  <a:lnTo>
                    <a:pt x="0" y="894588"/>
                  </a:lnTo>
                  <a:close/>
                </a:path>
              </a:pathLst>
            </a:custGeom>
            <a:ln w="9144">
              <a:solidFill>
                <a:srgbClr val="0000F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40764" y="18895"/>
            <a:ext cx="5803678" cy="1018273"/>
          </a:xfrm>
          <a:prstGeom prst="rect">
            <a:avLst/>
          </a:prstGeom>
        </p:spPr>
      </p:pic>
      <p:sp>
        <p:nvSpPr>
          <p:cNvPr id="3" name="object 3"/>
          <p:cNvSpPr txBox="1">
            <a:spLocks noGrp="1"/>
          </p:cNvSpPr>
          <p:nvPr>
            <p:ph type="title"/>
          </p:nvPr>
        </p:nvSpPr>
        <p:spPr>
          <a:xfrm>
            <a:off x="3811015" y="33273"/>
            <a:ext cx="4660900" cy="878840"/>
          </a:xfrm>
          <a:prstGeom prst="rect">
            <a:avLst/>
          </a:prstGeom>
        </p:spPr>
        <p:txBody>
          <a:bodyPr vert="horz" wrap="square" lIns="0" tIns="12065" rIns="0" bIns="0" rtlCol="0">
            <a:spAutoFit/>
          </a:bodyPr>
          <a:lstStyle/>
          <a:p>
            <a:pPr marL="1684655" marR="5080" indent="-1672589">
              <a:lnSpc>
                <a:spcPct val="100000"/>
              </a:lnSpc>
              <a:spcBef>
                <a:spcPts val="95"/>
              </a:spcBef>
            </a:pPr>
            <a:r>
              <a:rPr lang="en-US" sz="2800" dirty="0">
                <a:solidFill>
                  <a:srgbClr val="006600"/>
                </a:solidFill>
                <a:latin typeface="Calibri"/>
                <a:cs typeface="Calibri"/>
              </a:rPr>
              <a:t>Prevent risks related to physical activity</a:t>
            </a:r>
          </a:p>
        </p:txBody>
      </p:sp>
      <p:sp>
        <p:nvSpPr>
          <p:cNvPr id="4" name="object 4"/>
          <p:cNvSpPr txBox="1"/>
          <p:nvPr/>
        </p:nvSpPr>
        <p:spPr>
          <a:xfrm>
            <a:off x="1558544" y="1333957"/>
            <a:ext cx="4219575" cy="391795"/>
          </a:xfrm>
          <a:prstGeom prst="rect">
            <a:avLst/>
          </a:prstGeom>
        </p:spPr>
        <p:txBody>
          <a:bodyPr vert="horz" wrap="square" lIns="0" tIns="12700" rIns="0" bIns="0" rtlCol="0">
            <a:spAutoFit/>
          </a:bodyPr>
          <a:lstStyle/>
          <a:p>
            <a:pPr marL="12700">
              <a:lnSpc>
                <a:spcPct val="100000"/>
              </a:lnSpc>
              <a:spcBef>
                <a:spcPts val="100"/>
              </a:spcBef>
            </a:pPr>
            <a:r>
              <a:rPr lang="fr-FR" sz="2400" dirty="0" smtClean="0">
                <a:latin typeface="Calibri"/>
                <a:cs typeface="Calibri"/>
              </a:rPr>
              <a:t>Use handling </a:t>
            </a:r>
            <a:r>
              <a:rPr lang="fr-FR" sz="2400" dirty="0" err="1" smtClean="0">
                <a:latin typeface="Calibri"/>
                <a:cs typeface="Calibri"/>
              </a:rPr>
              <a:t>tools</a:t>
            </a:r>
            <a:endParaRPr lang="fr-FR" sz="2400" dirty="0">
              <a:latin typeface="Calibri"/>
              <a:cs typeface="Calibri"/>
            </a:endParaRPr>
          </a:p>
        </p:txBody>
      </p:sp>
      <p:sp>
        <p:nvSpPr>
          <p:cNvPr id="5" name="object 5"/>
          <p:cNvSpPr txBox="1"/>
          <p:nvPr/>
        </p:nvSpPr>
        <p:spPr>
          <a:xfrm>
            <a:off x="8012430" y="1274826"/>
            <a:ext cx="3655060" cy="1123315"/>
          </a:xfrm>
          <a:prstGeom prst="rect">
            <a:avLst/>
          </a:prstGeom>
        </p:spPr>
        <p:txBody>
          <a:bodyPr vert="horz" wrap="square" lIns="0" tIns="12700" rIns="0" bIns="0" rtlCol="0">
            <a:spAutoFit/>
          </a:bodyPr>
          <a:lstStyle/>
          <a:p>
            <a:pPr marL="12700" marR="5080" algn="just">
              <a:lnSpc>
                <a:spcPct val="100000"/>
              </a:lnSpc>
              <a:spcBef>
                <a:spcPts val="100"/>
              </a:spcBef>
            </a:pPr>
            <a:r>
              <a:rPr lang="en-US" sz="2400" dirty="0" smtClean="0">
                <a:latin typeface="Calibri"/>
                <a:cs typeface="Calibri"/>
              </a:rPr>
              <a:t>Train staff in PRAP (Prevention of Risks Related to Physical Activity)</a:t>
            </a:r>
            <a:endParaRPr lang="en-US" sz="2400" dirty="0">
              <a:latin typeface="Calibri"/>
              <a:cs typeface="Calibri"/>
            </a:endParaRPr>
          </a:p>
        </p:txBody>
      </p:sp>
      <p:sp>
        <p:nvSpPr>
          <p:cNvPr id="6" name="object 6"/>
          <p:cNvSpPr txBox="1"/>
          <p:nvPr/>
        </p:nvSpPr>
        <p:spPr>
          <a:xfrm>
            <a:off x="1156512" y="3712845"/>
            <a:ext cx="5024120" cy="1123315"/>
          </a:xfrm>
          <a:prstGeom prst="rect">
            <a:avLst/>
          </a:prstGeom>
        </p:spPr>
        <p:txBody>
          <a:bodyPr vert="horz" wrap="square" lIns="0" tIns="12700" rIns="0" bIns="0" rtlCol="0">
            <a:spAutoFit/>
          </a:bodyPr>
          <a:lstStyle/>
          <a:p>
            <a:pPr marL="12700" marR="5080" algn="just">
              <a:lnSpc>
                <a:spcPct val="100000"/>
              </a:lnSpc>
              <a:spcBef>
                <a:spcPts val="100"/>
              </a:spcBef>
            </a:pPr>
            <a:r>
              <a:rPr lang="en-US" sz="2400" dirty="0" smtClean="0">
                <a:latin typeface="Calibri"/>
                <a:cs typeface="Calibri"/>
              </a:rPr>
              <a:t>Arrange and organize workstations to minimize effort (integrate ergonomics into the workstation).</a:t>
            </a:r>
            <a:endParaRPr lang="en-US" sz="2400" dirty="0">
              <a:latin typeface="Calibri"/>
              <a:cs typeface="Calibri"/>
            </a:endParaRPr>
          </a:p>
        </p:txBody>
      </p:sp>
      <p:pic>
        <p:nvPicPr>
          <p:cNvPr id="8" name="object 8"/>
          <p:cNvPicPr/>
          <p:nvPr/>
        </p:nvPicPr>
        <p:blipFill>
          <a:blip r:embed="rId3" cstate="print"/>
          <a:stretch>
            <a:fillRect/>
          </a:stretch>
        </p:blipFill>
        <p:spPr>
          <a:xfrm>
            <a:off x="3073907" y="4792979"/>
            <a:ext cx="1766316" cy="1673352"/>
          </a:xfrm>
          <a:prstGeom prst="rect">
            <a:avLst/>
          </a:prstGeom>
        </p:spPr>
      </p:pic>
      <p:pic>
        <p:nvPicPr>
          <p:cNvPr id="9" name="object 9"/>
          <p:cNvPicPr/>
          <p:nvPr/>
        </p:nvPicPr>
        <p:blipFill>
          <a:blip r:embed="rId4" cstate="print"/>
          <a:stretch>
            <a:fillRect/>
          </a:stretch>
        </p:blipFill>
        <p:spPr>
          <a:xfrm>
            <a:off x="4568952" y="2040635"/>
            <a:ext cx="1691639" cy="1222357"/>
          </a:xfrm>
          <a:prstGeom prst="rect">
            <a:avLst/>
          </a:prstGeom>
        </p:spPr>
      </p:pic>
      <p:pic>
        <p:nvPicPr>
          <p:cNvPr id="10" name="object 10"/>
          <p:cNvPicPr/>
          <p:nvPr/>
        </p:nvPicPr>
        <p:blipFill>
          <a:blip r:embed="rId5" cstate="print"/>
          <a:stretch>
            <a:fillRect/>
          </a:stretch>
        </p:blipFill>
        <p:spPr>
          <a:xfrm>
            <a:off x="2759964" y="2377439"/>
            <a:ext cx="1021080" cy="943355"/>
          </a:xfrm>
          <a:prstGeom prst="rect">
            <a:avLst/>
          </a:prstGeom>
        </p:spPr>
      </p:pic>
      <p:pic>
        <p:nvPicPr>
          <p:cNvPr id="11" name="object 11"/>
          <p:cNvPicPr/>
          <p:nvPr/>
        </p:nvPicPr>
        <p:blipFill>
          <a:blip r:embed="rId6" cstate="print"/>
          <a:stretch>
            <a:fillRect/>
          </a:stretch>
        </p:blipFill>
        <p:spPr>
          <a:xfrm>
            <a:off x="1230274" y="1994001"/>
            <a:ext cx="993241" cy="1146048"/>
          </a:xfrm>
          <a:prstGeom prst="rect">
            <a:avLst/>
          </a:prstGeom>
        </p:spPr>
      </p:pic>
      <p:sp>
        <p:nvSpPr>
          <p:cNvPr id="12" name="object 12"/>
          <p:cNvSpPr txBox="1"/>
          <p:nvPr/>
        </p:nvSpPr>
        <p:spPr>
          <a:xfrm>
            <a:off x="8890635" y="5713605"/>
            <a:ext cx="1898650" cy="817880"/>
          </a:xfrm>
          <a:prstGeom prst="rect">
            <a:avLst/>
          </a:prstGeom>
        </p:spPr>
        <p:txBody>
          <a:bodyPr vert="horz" wrap="square" lIns="0" tIns="12065" rIns="0" bIns="0" rtlCol="0">
            <a:spAutoFit/>
          </a:bodyPr>
          <a:lstStyle/>
          <a:p>
            <a:pPr marL="12700" marR="5080" indent="1905" algn="ctr">
              <a:lnSpc>
                <a:spcPct val="100000"/>
              </a:lnSpc>
              <a:spcBef>
                <a:spcPts val="95"/>
              </a:spcBef>
            </a:pPr>
            <a:r>
              <a:rPr lang="en-US" sz="1300" i="1" dirty="0" smtClean="0">
                <a:latin typeface="Calibri"/>
                <a:cs typeface="Calibri"/>
              </a:rPr>
              <a:t>Carpal tunnel syndrome is the most common musculoskeletal disorder (MSD) of the upper limb.</a:t>
            </a:r>
            <a:endParaRPr lang="en-US" sz="1300" i="1" dirty="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41</a:t>
            </a:fld>
            <a:endParaRPr spc="-25" dirty="0"/>
          </a:p>
        </p:txBody>
      </p:sp>
      <p:pic>
        <p:nvPicPr>
          <p:cNvPr id="14" name="Image 1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606028" y="2415374"/>
            <a:ext cx="2559685" cy="323617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52922" y="97687"/>
            <a:ext cx="5592252" cy="489677"/>
          </a:xfrm>
          <a:prstGeom prst="rect">
            <a:avLst/>
          </a:prstGeom>
        </p:spPr>
      </p:pic>
      <p:sp>
        <p:nvSpPr>
          <p:cNvPr id="3" name="object 3"/>
          <p:cNvSpPr txBox="1"/>
          <p:nvPr/>
        </p:nvSpPr>
        <p:spPr>
          <a:xfrm>
            <a:off x="4359655" y="115569"/>
            <a:ext cx="2985135" cy="360680"/>
          </a:xfrm>
          <a:prstGeom prst="rect">
            <a:avLst/>
          </a:prstGeom>
        </p:spPr>
        <p:txBody>
          <a:bodyPr vert="horz" wrap="square" lIns="0" tIns="12065" rIns="0" bIns="0" rtlCol="0">
            <a:spAutoFit/>
          </a:bodyPr>
          <a:lstStyle/>
          <a:p>
            <a:pPr marL="12700">
              <a:lnSpc>
                <a:spcPct val="100000"/>
              </a:lnSpc>
              <a:spcBef>
                <a:spcPts val="95"/>
              </a:spcBef>
            </a:pPr>
            <a:r>
              <a:rPr lang="fr-FR" sz="2200" dirty="0" smtClean="0">
                <a:solidFill>
                  <a:srgbClr val="FFFFFF"/>
                </a:solidFill>
                <a:latin typeface="Calibri"/>
                <a:cs typeface="Calibri"/>
              </a:rPr>
              <a:t>PSYCHOSOCIAL RISKS</a:t>
            </a:r>
            <a:endParaRPr lang="fr-FR" sz="2200" dirty="0">
              <a:solidFill>
                <a:srgbClr val="FFFFFF"/>
              </a:solidFill>
              <a:latin typeface="Calibri"/>
              <a:cs typeface="Calibri"/>
            </a:endParaRPr>
          </a:p>
        </p:txBody>
      </p:sp>
      <p:sp>
        <p:nvSpPr>
          <p:cNvPr id="4" name="object 4"/>
          <p:cNvSpPr txBox="1">
            <a:spLocks noGrp="1"/>
          </p:cNvSpPr>
          <p:nvPr>
            <p:ph type="title"/>
          </p:nvPr>
        </p:nvSpPr>
        <p:spPr>
          <a:xfrm>
            <a:off x="929741" y="770001"/>
            <a:ext cx="10346055" cy="756920"/>
          </a:xfrm>
          <a:prstGeom prst="rect">
            <a:avLst/>
          </a:prstGeom>
        </p:spPr>
        <p:txBody>
          <a:bodyPr vert="horz" wrap="square" lIns="0" tIns="12700" rIns="0" bIns="0" rtlCol="0">
            <a:spAutoFit/>
          </a:bodyPr>
          <a:lstStyle/>
          <a:p>
            <a:pPr marL="12700" marR="5080">
              <a:lnSpc>
                <a:spcPct val="100000"/>
              </a:lnSpc>
              <a:spcBef>
                <a:spcPts val="100"/>
              </a:spcBef>
            </a:pPr>
            <a:r>
              <a:rPr lang="en-US" sz="2400" dirty="0">
                <a:solidFill>
                  <a:srgbClr val="000000"/>
                </a:solidFill>
                <a:latin typeface="Calibri"/>
                <a:cs typeface="Calibri"/>
              </a:rPr>
              <a:t>These occupational risks affect the mental well-being of employees (stress, harassment, workplace violence, etc.).</a:t>
            </a:r>
          </a:p>
        </p:txBody>
      </p:sp>
      <p:pic>
        <p:nvPicPr>
          <p:cNvPr id="5" name="object 5"/>
          <p:cNvPicPr/>
          <p:nvPr/>
        </p:nvPicPr>
        <p:blipFill>
          <a:blip r:embed="rId3" cstate="print"/>
          <a:stretch>
            <a:fillRect/>
          </a:stretch>
        </p:blipFill>
        <p:spPr>
          <a:xfrm>
            <a:off x="3732966" y="1644292"/>
            <a:ext cx="4241653" cy="534460"/>
          </a:xfrm>
          <a:prstGeom prst="rect">
            <a:avLst/>
          </a:prstGeom>
        </p:spPr>
      </p:pic>
      <p:sp>
        <p:nvSpPr>
          <p:cNvPr id="6" name="object 6"/>
          <p:cNvSpPr txBox="1"/>
          <p:nvPr/>
        </p:nvSpPr>
        <p:spPr>
          <a:xfrm>
            <a:off x="2097023" y="1667383"/>
            <a:ext cx="7002018" cy="4968027"/>
          </a:xfrm>
          <a:prstGeom prst="rect">
            <a:avLst/>
          </a:prstGeom>
        </p:spPr>
        <p:txBody>
          <a:bodyPr vert="horz" wrap="square" lIns="0" tIns="12700" rIns="0" bIns="0" rtlCol="0">
            <a:spAutoFit/>
          </a:bodyPr>
          <a:lstStyle/>
          <a:p>
            <a:pPr marL="1704975">
              <a:lnSpc>
                <a:spcPct val="100000"/>
              </a:lnSpc>
              <a:spcBef>
                <a:spcPts val="100"/>
              </a:spcBef>
            </a:pPr>
            <a:r>
              <a:rPr lang="fr-FR" sz="2400" dirty="0" err="1" smtClean="0">
                <a:solidFill>
                  <a:srgbClr val="FFFFFF"/>
                </a:solidFill>
                <a:latin typeface="Calibri"/>
                <a:cs typeface="Calibri"/>
              </a:rPr>
              <a:t>Hazardous</a:t>
            </a:r>
            <a:r>
              <a:rPr lang="fr-FR" sz="2400" dirty="0" smtClean="0">
                <a:solidFill>
                  <a:srgbClr val="FFFFFF"/>
                </a:solidFill>
                <a:latin typeface="Calibri"/>
                <a:cs typeface="Calibri"/>
              </a:rPr>
              <a:t> situations</a:t>
            </a:r>
          </a:p>
          <a:p>
            <a:pPr marL="354965" indent="-342265" algn="just">
              <a:lnSpc>
                <a:spcPct val="100000"/>
              </a:lnSpc>
              <a:spcBef>
                <a:spcPts val="2595"/>
              </a:spcBef>
              <a:buClr>
                <a:srgbClr val="FF0000"/>
              </a:buClr>
              <a:buFont typeface="Wingdings"/>
              <a:buChar char=""/>
              <a:tabLst>
                <a:tab pos="354965" algn="l"/>
              </a:tabLst>
            </a:pPr>
            <a:r>
              <a:rPr lang="en-US" sz="2400" b="1" dirty="0" smtClean="0">
                <a:latin typeface="Calibri"/>
                <a:cs typeface="Calibri"/>
              </a:rPr>
              <a:t>Physical or verbal assaults</a:t>
            </a:r>
          </a:p>
          <a:p>
            <a:pPr marL="354965" indent="-342265" algn="just">
              <a:lnSpc>
                <a:spcPct val="100000"/>
              </a:lnSpc>
              <a:spcBef>
                <a:spcPts val="2595"/>
              </a:spcBef>
              <a:buClr>
                <a:srgbClr val="FF0000"/>
              </a:buClr>
              <a:buFont typeface="Wingdings"/>
              <a:buChar char=""/>
              <a:tabLst>
                <a:tab pos="354965" algn="l"/>
              </a:tabLst>
            </a:pPr>
            <a:r>
              <a:rPr lang="en-US" sz="2400" b="1" dirty="0" smtClean="0">
                <a:latin typeface="Calibri"/>
                <a:cs typeface="Calibri"/>
              </a:rPr>
              <a:t>Unclear assigned tasks (how should I proceed?…)</a:t>
            </a:r>
          </a:p>
          <a:p>
            <a:pPr marL="354965" indent="-342265" algn="just">
              <a:lnSpc>
                <a:spcPct val="100000"/>
              </a:lnSpc>
              <a:spcBef>
                <a:spcPts val="2595"/>
              </a:spcBef>
              <a:buClr>
                <a:srgbClr val="FF0000"/>
              </a:buClr>
              <a:buFont typeface="Wingdings"/>
              <a:buChar char=""/>
              <a:tabLst>
                <a:tab pos="354965" algn="l"/>
              </a:tabLst>
            </a:pPr>
            <a:r>
              <a:rPr lang="en-US" sz="2400" b="1" dirty="0" smtClean="0">
                <a:latin typeface="Calibri"/>
                <a:cs typeface="Calibri"/>
              </a:rPr>
              <a:t>High quantitative demands (time pressure…)</a:t>
            </a:r>
          </a:p>
          <a:p>
            <a:pPr marL="354965" indent="-342265" algn="just">
              <a:lnSpc>
                <a:spcPct val="100000"/>
              </a:lnSpc>
              <a:spcBef>
                <a:spcPts val="2595"/>
              </a:spcBef>
              <a:buClr>
                <a:srgbClr val="FF0000"/>
              </a:buClr>
              <a:buFont typeface="Wingdings"/>
              <a:buChar char=""/>
              <a:tabLst>
                <a:tab pos="354965" algn="l"/>
              </a:tabLst>
            </a:pPr>
            <a:r>
              <a:rPr lang="en-US" sz="2400" b="1" dirty="0" smtClean="0">
                <a:latin typeface="Calibri"/>
                <a:cs typeface="Calibri"/>
              </a:rPr>
              <a:t>Job insecurity</a:t>
            </a:r>
          </a:p>
          <a:p>
            <a:pPr marL="354965" indent="-342265" algn="just">
              <a:lnSpc>
                <a:spcPct val="100000"/>
              </a:lnSpc>
              <a:spcBef>
                <a:spcPts val="2595"/>
              </a:spcBef>
              <a:buClr>
                <a:srgbClr val="FF0000"/>
              </a:buClr>
              <a:buFont typeface="Wingdings"/>
              <a:buChar char=""/>
              <a:tabLst>
                <a:tab pos="354965" algn="l"/>
              </a:tabLst>
            </a:pPr>
            <a:r>
              <a:rPr lang="en-US" sz="2400" b="1" dirty="0" smtClean="0">
                <a:latin typeface="Calibri"/>
                <a:cs typeface="Calibri"/>
              </a:rPr>
              <a:t>Disrespectful behavior toward a person (abuse, insults), biased remarks</a:t>
            </a:r>
          </a:p>
          <a:p>
            <a:pPr marL="354965" indent="-342265" algn="just">
              <a:lnSpc>
                <a:spcPct val="100000"/>
              </a:lnSpc>
              <a:spcBef>
                <a:spcPts val="2595"/>
              </a:spcBef>
              <a:buClr>
                <a:srgbClr val="FF0000"/>
              </a:buClr>
              <a:buFont typeface="Wingdings"/>
              <a:buChar char=""/>
              <a:tabLst>
                <a:tab pos="354965" algn="l"/>
              </a:tabLst>
            </a:pPr>
            <a:r>
              <a:rPr lang="en-US" sz="2400" b="1" dirty="0" smtClean="0">
                <a:latin typeface="Calibri"/>
                <a:cs typeface="Calibri"/>
              </a:rPr>
              <a:t>Frequent absences</a:t>
            </a:r>
            <a:endParaRPr lang="en-US" sz="2400" b="1" dirty="0">
              <a:latin typeface="Calibri"/>
              <a:cs typeface="Calibri"/>
            </a:endParaRPr>
          </a:p>
        </p:txBody>
      </p:sp>
      <p:grpSp>
        <p:nvGrpSpPr>
          <p:cNvPr id="7" name="object 7"/>
          <p:cNvGrpSpPr/>
          <p:nvPr/>
        </p:nvGrpSpPr>
        <p:grpSpPr>
          <a:xfrm>
            <a:off x="458723" y="2153411"/>
            <a:ext cx="1553210" cy="2278380"/>
            <a:chOff x="458723" y="2153411"/>
            <a:chExt cx="1553210" cy="2278380"/>
          </a:xfrm>
        </p:grpSpPr>
        <p:pic>
          <p:nvPicPr>
            <p:cNvPr id="8" name="object 8"/>
            <p:cNvPicPr/>
            <p:nvPr/>
          </p:nvPicPr>
          <p:blipFill>
            <a:blip r:embed="rId4" cstate="print"/>
            <a:stretch>
              <a:fillRect/>
            </a:stretch>
          </p:blipFill>
          <p:spPr>
            <a:xfrm>
              <a:off x="458723" y="2153411"/>
              <a:ext cx="1490471" cy="1216152"/>
            </a:xfrm>
            <a:prstGeom prst="rect">
              <a:avLst/>
            </a:prstGeom>
          </p:spPr>
        </p:pic>
        <p:pic>
          <p:nvPicPr>
            <p:cNvPr id="9" name="object 9"/>
            <p:cNvPicPr/>
            <p:nvPr/>
          </p:nvPicPr>
          <p:blipFill>
            <a:blip r:embed="rId5" cstate="print"/>
            <a:stretch>
              <a:fillRect/>
            </a:stretch>
          </p:blipFill>
          <p:spPr>
            <a:xfrm>
              <a:off x="544067" y="3364991"/>
              <a:ext cx="1467612" cy="1066799"/>
            </a:xfrm>
            <a:prstGeom prst="rect">
              <a:avLst/>
            </a:prstGeom>
          </p:spPr>
        </p:pic>
      </p:grpSp>
      <p:pic>
        <p:nvPicPr>
          <p:cNvPr id="10" name="object 10"/>
          <p:cNvPicPr/>
          <p:nvPr/>
        </p:nvPicPr>
        <p:blipFill>
          <a:blip r:embed="rId6" cstate="print"/>
          <a:stretch>
            <a:fillRect/>
          </a:stretch>
        </p:blipFill>
        <p:spPr>
          <a:xfrm>
            <a:off x="225552" y="4678679"/>
            <a:ext cx="1807464" cy="1357884"/>
          </a:xfrm>
          <a:prstGeom prst="rect">
            <a:avLst/>
          </a:prstGeom>
        </p:spPr>
      </p:pic>
      <p:pic>
        <p:nvPicPr>
          <p:cNvPr id="13" name="object 13"/>
          <p:cNvPicPr/>
          <p:nvPr/>
        </p:nvPicPr>
        <p:blipFill>
          <a:blip r:embed="rId7" cstate="print"/>
          <a:stretch>
            <a:fillRect/>
          </a:stretch>
        </p:blipFill>
        <p:spPr>
          <a:xfrm>
            <a:off x="9634370" y="5471519"/>
            <a:ext cx="1303020" cy="1368552"/>
          </a:xfrm>
          <a:prstGeom prst="rect">
            <a:avLst/>
          </a:prstGeom>
        </p:spPr>
      </p:pic>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42</a:t>
            </a:fld>
            <a:endParaRPr spc="-25" dirty="0"/>
          </a:p>
        </p:txBody>
      </p:sp>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7921" y="1605077"/>
            <a:ext cx="2362200" cy="1762125"/>
          </a:xfrm>
          <a:prstGeom prst="rect">
            <a:avLst/>
          </a:prstGeom>
        </p:spPr>
      </p:pic>
      <p:pic>
        <p:nvPicPr>
          <p:cNvPr id="16" name="Image 15"/>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9327553" y="3481796"/>
            <a:ext cx="1916654" cy="189998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71911" y="152013"/>
            <a:ext cx="4029089" cy="990987"/>
          </a:xfrm>
          <a:prstGeom prst="rect">
            <a:avLst/>
          </a:prstGeom>
        </p:spPr>
      </p:pic>
      <p:sp>
        <p:nvSpPr>
          <p:cNvPr id="3" name="object 3"/>
          <p:cNvSpPr txBox="1">
            <a:spLocks noGrp="1"/>
          </p:cNvSpPr>
          <p:nvPr>
            <p:ph type="title"/>
          </p:nvPr>
        </p:nvSpPr>
        <p:spPr>
          <a:xfrm>
            <a:off x="3971911" y="422395"/>
            <a:ext cx="4257688" cy="443070"/>
          </a:xfrm>
          <a:prstGeom prst="rect">
            <a:avLst/>
          </a:prstGeom>
        </p:spPr>
        <p:txBody>
          <a:bodyPr vert="horz" wrap="square" lIns="0" tIns="12065" rIns="0" bIns="0" rtlCol="0">
            <a:spAutoFit/>
          </a:bodyPr>
          <a:lstStyle/>
          <a:p>
            <a:pPr marL="236220" marR="5080" indent="-224154">
              <a:lnSpc>
                <a:spcPct val="100000"/>
              </a:lnSpc>
              <a:spcBef>
                <a:spcPts val="95"/>
              </a:spcBef>
            </a:pPr>
            <a:r>
              <a:rPr lang="fr-FR" sz="2800" dirty="0" err="1">
                <a:solidFill>
                  <a:srgbClr val="006600"/>
                </a:solidFill>
                <a:latin typeface="Calibri"/>
                <a:cs typeface="Calibri"/>
              </a:rPr>
              <a:t>Prevent</a:t>
            </a:r>
            <a:r>
              <a:rPr lang="fr-FR" sz="2800" dirty="0">
                <a:solidFill>
                  <a:srgbClr val="006600"/>
                </a:solidFill>
                <a:latin typeface="Calibri"/>
                <a:cs typeface="Calibri"/>
              </a:rPr>
              <a:t> psychosocial </a:t>
            </a:r>
            <a:r>
              <a:rPr lang="fr-FR" sz="2800" dirty="0" err="1">
                <a:solidFill>
                  <a:srgbClr val="006600"/>
                </a:solidFill>
                <a:latin typeface="Calibri"/>
                <a:cs typeface="Calibri"/>
              </a:rPr>
              <a:t>risks</a:t>
            </a:r>
            <a:endParaRPr lang="fr-FR" sz="2800" dirty="0">
              <a:solidFill>
                <a:srgbClr val="006600"/>
              </a:solidFill>
              <a:latin typeface="Calibri"/>
              <a:cs typeface="Calibri"/>
            </a:endParaRPr>
          </a:p>
        </p:txBody>
      </p:sp>
      <p:sp>
        <p:nvSpPr>
          <p:cNvPr id="4" name="object 4"/>
          <p:cNvSpPr txBox="1"/>
          <p:nvPr/>
        </p:nvSpPr>
        <p:spPr>
          <a:xfrm>
            <a:off x="2977133" y="1657603"/>
            <a:ext cx="5732145" cy="2636619"/>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panose="020B0604020202020204" pitchFamily="34" charset="0"/>
              <a:buChar char="•"/>
            </a:pPr>
            <a:r>
              <a:rPr lang="en-US" sz="2400" b="1" dirty="0" smtClean="0">
                <a:latin typeface="Calibri"/>
                <a:cs typeface="Calibri"/>
              </a:rPr>
              <a:t>Establish a diagnosis of work relationships and a plan for improving the quality of work relations</a:t>
            </a:r>
          </a:p>
          <a:p>
            <a:pPr marL="355600" marR="5080" indent="-342900" algn="just">
              <a:lnSpc>
                <a:spcPct val="100000"/>
              </a:lnSpc>
              <a:spcBef>
                <a:spcPts val="100"/>
              </a:spcBef>
              <a:buFont typeface="Arial" panose="020B0604020202020204" pitchFamily="34" charset="0"/>
              <a:buChar char="•"/>
            </a:pPr>
            <a:r>
              <a:rPr lang="en-US" sz="2400" b="1" dirty="0" smtClean="0">
                <a:latin typeface="Calibri"/>
                <a:cs typeface="Calibri"/>
              </a:rPr>
              <a:t>Act on management and organization</a:t>
            </a:r>
          </a:p>
          <a:p>
            <a:pPr marL="355600" marR="5080" indent="-342900" algn="just">
              <a:lnSpc>
                <a:spcPct val="100000"/>
              </a:lnSpc>
              <a:spcBef>
                <a:spcPts val="100"/>
              </a:spcBef>
              <a:buFont typeface="Arial" panose="020B0604020202020204" pitchFamily="34" charset="0"/>
              <a:buChar char="•"/>
            </a:pPr>
            <a:r>
              <a:rPr lang="en-US" sz="2400" b="1" dirty="0" smtClean="0">
                <a:latin typeface="Calibri"/>
                <a:cs typeface="Calibri"/>
              </a:rPr>
              <a:t>Promote recognition and professional development of employees</a:t>
            </a:r>
          </a:p>
          <a:p>
            <a:pPr marL="355600" marR="5080" indent="-342900" algn="just">
              <a:lnSpc>
                <a:spcPct val="100000"/>
              </a:lnSpc>
              <a:spcBef>
                <a:spcPts val="100"/>
              </a:spcBef>
              <a:buFont typeface="Arial" panose="020B0604020202020204" pitchFamily="34" charset="0"/>
              <a:buChar char="•"/>
            </a:pPr>
            <a:r>
              <a:rPr lang="en-US" sz="2400" b="1" dirty="0" smtClean="0">
                <a:latin typeface="Calibri"/>
                <a:cs typeface="Calibri"/>
              </a:rPr>
              <a:t>Encourage communication and dialogue</a:t>
            </a:r>
            <a:endParaRPr lang="en-US" sz="2400" b="1" dirty="0">
              <a:latin typeface="Calibri"/>
              <a:cs typeface="Calibri"/>
            </a:endParaRPr>
          </a:p>
        </p:txBody>
      </p:sp>
      <p:pic>
        <p:nvPicPr>
          <p:cNvPr id="6" name="object 6"/>
          <p:cNvPicPr/>
          <p:nvPr/>
        </p:nvPicPr>
        <p:blipFill>
          <a:blip r:embed="rId3" cstate="print"/>
          <a:stretch>
            <a:fillRect/>
          </a:stretch>
        </p:blipFill>
        <p:spPr>
          <a:xfrm>
            <a:off x="373379" y="2180587"/>
            <a:ext cx="2525268" cy="1238771"/>
          </a:xfrm>
          <a:prstGeom prst="rect">
            <a:avLst/>
          </a:prstGeom>
        </p:spPr>
      </p:pic>
      <p:pic>
        <p:nvPicPr>
          <p:cNvPr id="7" name="object 7"/>
          <p:cNvPicPr/>
          <p:nvPr/>
        </p:nvPicPr>
        <p:blipFill>
          <a:blip r:embed="rId4" cstate="print"/>
          <a:stretch>
            <a:fillRect/>
          </a:stretch>
        </p:blipFill>
        <p:spPr>
          <a:xfrm>
            <a:off x="5077967" y="5547359"/>
            <a:ext cx="1531619" cy="1019556"/>
          </a:xfrm>
          <a:prstGeom prst="rect">
            <a:avLst/>
          </a:prstGeom>
        </p:spPr>
      </p:pic>
      <p:pic>
        <p:nvPicPr>
          <p:cNvPr id="8" name="object 8"/>
          <p:cNvPicPr/>
          <p:nvPr/>
        </p:nvPicPr>
        <p:blipFill>
          <a:blip r:embed="rId5" cstate="print"/>
          <a:stretch>
            <a:fillRect/>
          </a:stretch>
        </p:blipFill>
        <p:spPr>
          <a:xfrm>
            <a:off x="8861904" y="3054095"/>
            <a:ext cx="1780344" cy="2325623"/>
          </a:xfrm>
          <a:prstGeom prst="rect">
            <a:avLst/>
          </a:prstGeom>
        </p:spPr>
      </p:pic>
      <p:pic>
        <p:nvPicPr>
          <p:cNvPr id="9" name="object 9"/>
          <p:cNvPicPr/>
          <p:nvPr/>
        </p:nvPicPr>
        <p:blipFill>
          <a:blip r:embed="rId6" cstate="print"/>
          <a:stretch>
            <a:fillRect/>
          </a:stretch>
        </p:blipFill>
        <p:spPr>
          <a:xfrm>
            <a:off x="1062227" y="4800600"/>
            <a:ext cx="1146048" cy="1493520"/>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43</a:t>
            </a:fld>
            <a:endParaRPr spc="-25" dirty="0"/>
          </a:p>
        </p:txBody>
      </p:sp>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7038" y="1558368"/>
            <a:ext cx="1924050" cy="13906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68523" y="10693"/>
            <a:ext cx="6883781" cy="476859"/>
          </a:xfrm>
          <a:prstGeom prst="rect">
            <a:avLst/>
          </a:prstGeom>
        </p:spPr>
      </p:pic>
      <p:sp>
        <p:nvSpPr>
          <p:cNvPr id="3" name="object 3"/>
          <p:cNvSpPr txBox="1">
            <a:spLocks noGrp="1"/>
          </p:cNvSpPr>
          <p:nvPr>
            <p:ph type="title"/>
          </p:nvPr>
        </p:nvSpPr>
        <p:spPr>
          <a:xfrm>
            <a:off x="3605276" y="34543"/>
            <a:ext cx="5013325" cy="391160"/>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FFFFFF"/>
                </a:solidFill>
                <a:latin typeface="Calibri"/>
                <a:cs typeface="Calibri"/>
              </a:rPr>
              <a:t>RISKS RELATED TO INTERNAL TRAFFIC</a:t>
            </a:r>
          </a:p>
        </p:txBody>
      </p:sp>
      <p:sp>
        <p:nvSpPr>
          <p:cNvPr id="4" name="object 4"/>
          <p:cNvSpPr txBox="1"/>
          <p:nvPr/>
        </p:nvSpPr>
        <p:spPr>
          <a:xfrm>
            <a:off x="227615" y="593628"/>
            <a:ext cx="11731625" cy="757555"/>
          </a:xfrm>
          <a:prstGeom prst="rect">
            <a:avLst/>
          </a:prstGeom>
        </p:spPr>
        <p:txBody>
          <a:bodyPr vert="horz" wrap="square" lIns="0" tIns="12700" rIns="0" bIns="0" rtlCol="0">
            <a:spAutoFit/>
          </a:bodyPr>
          <a:lstStyle/>
          <a:p>
            <a:pPr marL="12700" marR="5080">
              <a:lnSpc>
                <a:spcPct val="100000"/>
              </a:lnSpc>
              <a:spcBef>
                <a:spcPts val="100"/>
              </a:spcBef>
            </a:pPr>
            <a:r>
              <a:rPr lang="en-US" sz="2400" dirty="0" smtClean="0">
                <a:latin typeface="Calibri"/>
                <a:cs typeface="Calibri"/>
              </a:rPr>
              <a:t>These are risks resulting from a person being struck by a vehicle (motorcycle, car, truck, earthmoving equipment, lifting device, mainly forklifts).</a:t>
            </a:r>
            <a:endParaRPr lang="en-US" sz="2400" dirty="0">
              <a:latin typeface="Calibri"/>
              <a:cs typeface="Calibri"/>
            </a:endParaRPr>
          </a:p>
        </p:txBody>
      </p:sp>
      <p:sp>
        <p:nvSpPr>
          <p:cNvPr id="5" name="object 5"/>
          <p:cNvSpPr txBox="1"/>
          <p:nvPr/>
        </p:nvSpPr>
        <p:spPr>
          <a:xfrm>
            <a:off x="1140053" y="1500073"/>
            <a:ext cx="3985260" cy="1859483"/>
          </a:xfrm>
          <a:prstGeom prst="rect">
            <a:avLst/>
          </a:prstGeom>
        </p:spPr>
        <p:txBody>
          <a:bodyPr vert="horz" wrap="square" lIns="0" tIns="12700" rIns="0" bIns="0" rtlCol="0">
            <a:spAutoFit/>
          </a:bodyPr>
          <a:lstStyle/>
          <a:p>
            <a:pPr marL="12700" algn="just">
              <a:lnSpc>
                <a:spcPct val="100000"/>
              </a:lnSpc>
              <a:spcBef>
                <a:spcPts val="100"/>
              </a:spcBef>
            </a:pPr>
            <a:r>
              <a:rPr lang="en-US" sz="2400" dirty="0" smtClean="0">
                <a:solidFill>
                  <a:srgbClr val="6F2F9F"/>
                </a:solidFill>
                <a:latin typeface="Calibri"/>
                <a:cs typeface="Calibri"/>
              </a:rPr>
              <a:t>These are risks that can also result from the collision of two vehicles with each other or with an obstacle within the company premises.</a:t>
            </a:r>
            <a:endParaRPr lang="en-US" sz="2400" dirty="0">
              <a:solidFill>
                <a:srgbClr val="6F2F9F"/>
              </a:solidFill>
              <a:latin typeface="Calibri"/>
              <a:cs typeface="Calibri"/>
            </a:endParaRPr>
          </a:p>
        </p:txBody>
      </p:sp>
      <p:sp>
        <p:nvSpPr>
          <p:cNvPr id="9" name="object 9"/>
          <p:cNvSpPr txBox="1"/>
          <p:nvPr/>
        </p:nvSpPr>
        <p:spPr>
          <a:xfrm>
            <a:off x="8052943" y="1451228"/>
            <a:ext cx="3858260" cy="1859483"/>
          </a:xfrm>
          <a:prstGeom prst="rect">
            <a:avLst/>
          </a:prstGeom>
        </p:spPr>
        <p:txBody>
          <a:bodyPr vert="horz" wrap="square" lIns="0" tIns="12700" rIns="0" bIns="0" rtlCol="0">
            <a:spAutoFit/>
          </a:bodyPr>
          <a:lstStyle/>
          <a:p>
            <a:pPr marL="12700" algn="just">
              <a:lnSpc>
                <a:spcPct val="100000"/>
              </a:lnSpc>
              <a:spcBef>
                <a:spcPts val="100"/>
              </a:spcBef>
              <a:tabLst>
                <a:tab pos="475615" algn="l"/>
                <a:tab pos="1161415" algn="l"/>
                <a:tab pos="1740535" algn="l"/>
                <a:tab pos="2775585" algn="l"/>
                <a:tab pos="3503929" algn="l"/>
              </a:tabLst>
            </a:pPr>
            <a:r>
              <a:rPr lang="en-US" sz="2400" spc="-25" dirty="0" smtClean="0">
                <a:solidFill>
                  <a:srgbClr val="6F2F9F"/>
                </a:solidFill>
                <a:latin typeface="Calibri"/>
                <a:cs typeface="Calibri"/>
              </a:rPr>
              <a:t>These are risks whose consequences can be very severe, especially since the energies involved are significant (speed, mass).</a:t>
            </a:r>
            <a:endParaRPr lang="en-US" sz="2400" spc="-25" dirty="0">
              <a:solidFill>
                <a:srgbClr val="6F2F9F"/>
              </a:solidFill>
              <a:latin typeface="Calibri"/>
              <a:cs typeface="Calibri"/>
            </a:endParaRPr>
          </a:p>
        </p:txBody>
      </p:sp>
      <p:sp>
        <p:nvSpPr>
          <p:cNvPr id="12" name="object 12"/>
          <p:cNvSpPr txBox="1"/>
          <p:nvPr/>
        </p:nvSpPr>
        <p:spPr>
          <a:xfrm>
            <a:off x="990600" y="5179742"/>
            <a:ext cx="9762490" cy="1576713"/>
          </a:xfrm>
          <a:prstGeom prst="rect">
            <a:avLst/>
          </a:prstGeom>
        </p:spPr>
        <p:txBody>
          <a:bodyPr vert="horz" wrap="square" lIns="0" tIns="29209" rIns="0" bIns="0" rtlCol="0">
            <a:spAutoFit/>
          </a:bodyPr>
          <a:lstStyle/>
          <a:p>
            <a:pPr marL="12700" marR="5080" indent="46355">
              <a:lnSpc>
                <a:spcPct val="104400"/>
              </a:lnSpc>
              <a:spcBef>
                <a:spcPts val="229"/>
              </a:spcBef>
              <a:tabLst>
                <a:tab pos="812800" algn="l"/>
                <a:tab pos="1263650" algn="l"/>
                <a:tab pos="2698115" algn="l"/>
                <a:tab pos="4399280" algn="l"/>
                <a:tab pos="4620260" algn="l"/>
                <a:tab pos="5420360" algn="l"/>
                <a:tab pos="6589395" algn="l"/>
                <a:tab pos="7040245" algn="l"/>
                <a:tab pos="7974965" algn="l"/>
                <a:tab pos="8657590" algn="l"/>
              </a:tabLst>
            </a:pPr>
            <a:r>
              <a:rPr lang="en-US" sz="2400" spc="-10" dirty="0" smtClean="0">
                <a:solidFill>
                  <a:srgbClr val="EC7C30"/>
                </a:solidFill>
                <a:latin typeface="Calibri"/>
                <a:cs typeface="Calibri"/>
              </a:rPr>
              <a:t>Existence of shared traffic zones: for pedestrians and vehicles, intersections, passing nearby, dust, exhaust, falling objects…</a:t>
            </a:r>
          </a:p>
          <a:p>
            <a:pPr marL="12700" marR="5080" indent="46355">
              <a:lnSpc>
                <a:spcPct val="104400"/>
              </a:lnSpc>
              <a:spcBef>
                <a:spcPts val="229"/>
              </a:spcBef>
              <a:tabLst>
                <a:tab pos="812800" algn="l"/>
                <a:tab pos="1263650" algn="l"/>
                <a:tab pos="2698115" algn="l"/>
                <a:tab pos="4399280" algn="l"/>
                <a:tab pos="4620260" algn="l"/>
                <a:tab pos="5420360" algn="l"/>
                <a:tab pos="6589395" algn="l"/>
                <a:tab pos="7040245" algn="l"/>
                <a:tab pos="7974965" algn="l"/>
                <a:tab pos="8657590" algn="l"/>
              </a:tabLst>
            </a:pPr>
            <a:r>
              <a:rPr lang="en-US" sz="2400" spc="-10" dirty="0" smtClean="0">
                <a:solidFill>
                  <a:srgbClr val="EC7C30"/>
                </a:solidFill>
                <a:latin typeface="Calibri"/>
                <a:cs typeface="Calibri"/>
              </a:rPr>
              <a:t>Dangerous traffic routes: narrow, sloped, with limited visibility, cluttered, in poor condition, slippery…</a:t>
            </a:r>
            <a:endParaRPr lang="en-US" sz="2400" spc="-10" dirty="0">
              <a:solidFill>
                <a:srgbClr val="EC7C30"/>
              </a:solidFill>
              <a:latin typeface="Calibri"/>
              <a:cs typeface="Calibri"/>
            </a:endParaRPr>
          </a:p>
        </p:txBody>
      </p:sp>
      <p:pic>
        <p:nvPicPr>
          <p:cNvPr id="13" name="object 13"/>
          <p:cNvPicPr/>
          <p:nvPr/>
        </p:nvPicPr>
        <p:blipFill>
          <a:blip r:embed="rId3" cstate="print"/>
          <a:stretch>
            <a:fillRect/>
          </a:stretch>
        </p:blipFill>
        <p:spPr>
          <a:xfrm>
            <a:off x="1959864" y="3425952"/>
            <a:ext cx="2345436" cy="1441704"/>
          </a:xfrm>
          <a:prstGeom prst="rect">
            <a:avLst/>
          </a:prstGeom>
        </p:spPr>
      </p:pic>
      <p:pic>
        <p:nvPicPr>
          <p:cNvPr id="15" name="object 15"/>
          <p:cNvPicPr/>
          <p:nvPr/>
        </p:nvPicPr>
        <p:blipFill>
          <a:blip r:embed="rId4" cstate="print"/>
          <a:stretch>
            <a:fillRect/>
          </a:stretch>
        </p:blipFill>
        <p:spPr>
          <a:xfrm>
            <a:off x="8449055" y="3410756"/>
            <a:ext cx="3055876" cy="1703787"/>
          </a:xfrm>
          <a:prstGeom prst="rect">
            <a:avLst/>
          </a:prstGeom>
        </p:spPr>
      </p:pic>
      <p:sp>
        <p:nvSpPr>
          <p:cNvPr id="16" name="object 16"/>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57</a:t>
            </a:r>
            <a:endParaRPr sz="1200">
              <a:latin typeface="Calibri"/>
              <a:cs typeface="Calibri"/>
            </a:endParaRPr>
          </a:p>
        </p:txBody>
      </p:sp>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346" y="1870924"/>
            <a:ext cx="2514600" cy="315277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97945" y="50"/>
            <a:ext cx="5496210" cy="1013478"/>
          </a:xfrm>
          <a:prstGeom prst="rect">
            <a:avLst/>
          </a:prstGeom>
        </p:spPr>
      </p:pic>
      <p:sp>
        <p:nvSpPr>
          <p:cNvPr id="3" name="object 3"/>
          <p:cNvSpPr txBox="1">
            <a:spLocks noGrp="1"/>
          </p:cNvSpPr>
          <p:nvPr>
            <p:ph type="title"/>
          </p:nvPr>
        </p:nvSpPr>
        <p:spPr>
          <a:xfrm>
            <a:off x="4266946" y="9855"/>
            <a:ext cx="3963670" cy="878840"/>
          </a:xfrm>
          <a:prstGeom prst="rect">
            <a:avLst/>
          </a:prstGeom>
        </p:spPr>
        <p:txBody>
          <a:bodyPr vert="horz" wrap="square" lIns="0" tIns="12065" rIns="0" bIns="0" rtlCol="0">
            <a:spAutoFit/>
          </a:bodyPr>
          <a:lstStyle/>
          <a:p>
            <a:pPr marL="664845" marR="5080" indent="-652780">
              <a:lnSpc>
                <a:spcPct val="100000"/>
              </a:lnSpc>
              <a:spcBef>
                <a:spcPts val="95"/>
              </a:spcBef>
            </a:pPr>
            <a:r>
              <a:rPr lang="en-US" sz="2800" dirty="0">
                <a:solidFill>
                  <a:srgbClr val="006600"/>
                </a:solidFill>
                <a:latin typeface="Calibri"/>
                <a:cs typeface="Calibri"/>
              </a:rPr>
              <a:t>Prevent risks related to internal traffic</a:t>
            </a:r>
          </a:p>
        </p:txBody>
      </p:sp>
      <p:sp>
        <p:nvSpPr>
          <p:cNvPr id="4" name="object 4"/>
          <p:cNvSpPr txBox="1"/>
          <p:nvPr/>
        </p:nvSpPr>
        <p:spPr>
          <a:xfrm>
            <a:off x="464312" y="1249756"/>
            <a:ext cx="5406390" cy="4280659"/>
          </a:xfrm>
          <a:prstGeom prst="rect">
            <a:avLst/>
          </a:prstGeom>
        </p:spPr>
        <p:txBody>
          <a:bodyPr vert="horz" wrap="square" lIns="0" tIns="12700" rIns="0" bIns="0" rtlCol="0">
            <a:spAutoFit/>
          </a:bodyPr>
          <a:lstStyle/>
          <a:p>
            <a:pPr marL="99695" marR="5080" algn="just">
              <a:lnSpc>
                <a:spcPct val="100000"/>
              </a:lnSpc>
              <a:spcBef>
                <a:spcPts val="100"/>
              </a:spcBef>
            </a:pPr>
            <a:r>
              <a:rPr lang="en-US" sz="2400" dirty="0" smtClean="0">
                <a:latin typeface="Calibri"/>
                <a:cs typeface="Calibri"/>
              </a:rPr>
              <a:t>Develop a traffic plan: traffic direction, restricted access, speed limits, signage distinguishing pedestrian routes</a:t>
            </a:r>
          </a:p>
          <a:p>
            <a:pPr marL="99695" marR="5080" algn="just">
              <a:lnSpc>
                <a:spcPct val="100000"/>
              </a:lnSpc>
              <a:spcBef>
                <a:spcPts val="100"/>
              </a:spcBef>
            </a:pPr>
            <a:r>
              <a:rPr lang="en-US" sz="2400" dirty="0" smtClean="0">
                <a:latin typeface="Calibri"/>
                <a:cs typeface="Calibri"/>
              </a:rPr>
              <a:t>Install warning and traffic signs</a:t>
            </a:r>
          </a:p>
          <a:p>
            <a:pPr marL="99695" marR="5080" algn="just">
              <a:lnSpc>
                <a:spcPct val="100000"/>
              </a:lnSpc>
              <a:spcBef>
                <a:spcPts val="100"/>
              </a:spcBef>
            </a:pPr>
            <a:endParaRPr lang="en-US" sz="2400" dirty="0">
              <a:latin typeface="Calibri"/>
              <a:cs typeface="Calibri"/>
            </a:endParaRPr>
          </a:p>
          <a:p>
            <a:pPr marL="99695" marR="5080" algn="just">
              <a:lnSpc>
                <a:spcPct val="100000"/>
              </a:lnSpc>
              <a:spcBef>
                <a:spcPts val="100"/>
              </a:spcBef>
            </a:pPr>
            <a:endParaRPr lang="en-US" sz="2400" dirty="0" smtClean="0">
              <a:latin typeface="Calibri"/>
              <a:cs typeface="Calibri"/>
            </a:endParaRPr>
          </a:p>
          <a:p>
            <a:pPr>
              <a:lnSpc>
                <a:spcPct val="100000"/>
              </a:lnSpc>
              <a:spcBef>
                <a:spcPts val="1275"/>
              </a:spcBef>
            </a:pPr>
            <a:endParaRPr sz="2400" dirty="0">
              <a:latin typeface="Calibri"/>
              <a:cs typeface="Calibri"/>
            </a:endParaRPr>
          </a:p>
          <a:p>
            <a:pPr marL="99695" marR="2388870" algn="just">
              <a:lnSpc>
                <a:spcPct val="100000"/>
              </a:lnSpc>
            </a:pPr>
            <a:r>
              <a:rPr lang="en-US" sz="2400" dirty="0" smtClean="0">
                <a:latin typeface="Calibri"/>
                <a:cs typeface="Calibri"/>
              </a:rPr>
              <a:t>Regularly inspect the condition of vehicles and their safety equipment</a:t>
            </a:r>
            <a:endParaRPr lang="en-US" sz="2400" dirty="0">
              <a:latin typeface="Calibri"/>
              <a:cs typeface="Calibri"/>
            </a:endParaRPr>
          </a:p>
        </p:txBody>
      </p:sp>
      <p:grpSp>
        <p:nvGrpSpPr>
          <p:cNvPr id="5" name="object 5"/>
          <p:cNvGrpSpPr/>
          <p:nvPr/>
        </p:nvGrpSpPr>
        <p:grpSpPr>
          <a:xfrm>
            <a:off x="5949696" y="1235963"/>
            <a:ext cx="5313045" cy="5622290"/>
            <a:chOff x="5949696" y="1235963"/>
            <a:chExt cx="5313045" cy="5622290"/>
          </a:xfrm>
        </p:grpSpPr>
        <p:pic>
          <p:nvPicPr>
            <p:cNvPr id="6" name="object 6"/>
            <p:cNvPicPr/>
            <p:nvPr/>
          </p:nvPicPr>
          <p:blipFill>
            <a:blip r:embed="rId3" cstate="print"/>
            <a:stretch>
              <a:fillRect/>
            </a:stretch>
          </p:blipFill>
          <p:spPr>
            <a:xfrm>
              <a:off x="6345936" y="1235963"/>
              <a:ext cx="4053840" cy="3174492"/>
            </a:xfrm>
            <a:prstGeom prst="rect">
              <a:avLst/>
            </a:prstGeom>
          </p:spPr>
        </p:pic>
        <p:pic>
          <p:nvPicPr>
            <p:cNvPr id="7" name="object 7"/>
            <p:cNvPicPr/>
            <p:nvPr/>
          </p:nvPicPr>
          <p:blipFill>
            <a:blip r:embed="rId4" cstate="print"/>
            <a:stretch>
              <a:fillRect/>
            </a:stretch>
          </p:blipFill>
          <p:spPr>
            <a:xfrm>
              <a:off x="9319260" y="4410456"/>
              <a:ext cx="1943100" cy="2066544"/>
            </a:xfrm>
            <a:prstGeom prst="rect">
              <a:avLst/>
            </a:prstGeom>
          </p:spPr>
        </p:pic>
        <p:pic>
          <p:nvPicPr>
            <p:cNvPr id="8" name="object 8"/>
            <p:cNvPicPr/>
            <p:nvPr/>
          </p:nvPicPr>
          <p:blipFill>
            <a:blip r:embed="rId5" cstate="print"/>
            <a:stretch>
              <a:fillRect/>
            </a:stretch>
          </p:blipFill>
          <p:spPr>
            <a:xfrm>
              <a:off x="5949696" y="5286755"/>
              <a:ext cx="2904744" cy="1571244"/>
            </a:xfrm>
            <a:prstGeom prst="rect">
              <a:avLst/>
            </a:prstGeom>
          </p:spPr>
        </p:pic>
      </p:grpSp>
      <p:pic>
        <p:nvPicPr>
          <p:cNvPr id="9" name="object 9"/>
          <p:cNvPicPr/>
          <p:nvPr/>
        </p:nvPicPr>
        <p:blipFill>
          <a:blip r:embed="rId6" cstate="print"/>
          <a:stretch>
            <a:fillRect/>
          </a:stretch>
        </p:blipFill>
        <p:spPr>
          <a:xfrm>
            <a:off x="4910328" y="2840735"/>
            <a:ext cx="914400" cy="918971"/>
          </a:xfrm>
          <a:prstGeom prst="rect">
            <a:avLst/>
          </a:prstGeom>
        </p:spPr>
      </p:pic>
      <p:pic>
        <p:nvPicPr>
          <p:cNvPr id="10" name="object 10"/>
          <p:cNvPicPr/>
          <p:nvPr/>
        </p:nvPicPr>
        <p:blipFill>
          <a:blip r:embed="rId7" cstate="print"/>
          <a:stretch>
            <a:fillRect/>
          </a:stretch>
        </p:blipFill>
        <p:spPr>
          <a:xfrm>
            <a:off x="3897090" y="2850103"/>
            <a:ext cx="934244" cy="1007363"/>
          </a:xfrm>
          <a:prstGeom prst="rect">
            <a:avLst/>
          </a:prstGeom>
        </p:spPr>
      </p:pic>
      <p:pic>
        <p:nvPicPr>
          <p:cNvPr id="11" name="object 11"/>
          <p:cNvPicPr/>
          <p:nvPr/>
        </p:nvPicPr>
        <p:blipFill>
          <a:blip r:embed="rId8" cstate="print"/>
          <a:stretch>
            <a:fillRect/>
          </a:stretch>
        </p:blipFill>
        <p:spPr>
          <a:xfrm>
            <a:off x="2644013" y="2751762"/>
            <a:ext cx="1046988" cy="1046988"/>
          </a:xfrm>
          <a:prstGeom prst="rect">
            <a:avLst/>
          </a:prstGeom>
        </p:spPr>
      </p:pic>
      <p:pic>
        <p:nvPicPr>
          <p:cNvPr id="12" name="object 12"/>
          <p:cNvPicPr/>
          <p:nvPr/>
        </p:nvPicPr>
        <p:blipFill>
          <a:blip r:embed="rId9" cstate="print"/>
          <a:stretch>
            <a:fillRect/>
          </a:stretch>
        </p:blipFill>
        <p:spPr>
          <a:xfrm>
            <a:off x="3706367" y="4681728"/>
            <a:ext cx="2153412" cy="1524000"/>
          </a:xfrm>
          <a:prstGeom prst="rect">
            <a:avLst/>
          </a:prstGeom>
        </p:spPr>
      </p:pic>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45</a:t>
            </a:fld>
            <a:endParaRPr spc="-25"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0080" y="37755"/>
            <a:ext cx="11075035" cy="1395095"/>
            <a:chOff x="640080" y="37755"/>
            <a:chExt cx="11075035" cy="1395095"/>
          </a:xfrm>
        </p:grpSpPr>
        <p:pic>
          <p:nvPicPr>
            <p:cNvPr id="3" name="object 3"/>
            <p:cNvPicPr/>
            <p:nvPr/>
          </p:nvPicPr>
          <p:blipFill>
            <a:blip r:embed="rId2" cstate="print"/>
            <a:stretch>
              <a:fillRect/>
            </a:stretch>
          </p:blipFill>
          <p:spPr>
            <a:xfrm>
              <a:off x="1204697" y="37755"/>
              <a:ext cx="9208298" cy="527862"/>
            </a:xfrm>
            <a:prstGeom prst="rect">
              <a:avLst/>
            </a:prstGeom>
          </p:spPr>
        </p:pic>
        <p:sp>
          <p:nvSpPr>
            <p:cNvPr id="4" name="object 4"/>
            <p:cNvSpPr/>
            <p:nvPr/>
          </p:nvSpPr>
          <p:spPr>
            <a:xfrm>
              <a:off x="640080" y="601980"/>
              <a:ext cx="11075035" cy="830580"/>
            </a:xfrm>
            <a:custGeom>
              <a:avLst/>
              <a:gdLst/>
              <a:ahLst/>
              <a:cxnLst/>
              <a:rect l="l" t="t" r="r" b="b"/>
              <a:pathLst>
                <a:path w="11075035" h="830580">
                  <a:moveTo>
                    <a:pt x="11074908" y="0"/>
                  </a:moveTo>
                  <a:lnTo>
                    <a:pt x="0" y="0"/>
                  </a:lnTo>
                  <a:lnTo>
                    <a:pt x="0" y="830580"/>
                  </a:lnTo>
                  <a:lnTo>
                    <a:pt x="11074908" y="830580"/>
                  </a:lnTo>
                  <a:lnTo>
                    <a:pt x="11074908" y="0"/>
                  </a:lnTo>
                  <a:close/>
                </a:path>
              </a:pathLst>
            </a:custGeom>
            <a:solidFill>
              <a:srgbClr val="FFFFFF"/>
            </a:solidFill>
          </p:spPr>
          <p:txBody>
            <a:bodyPr wrap="square" lIns="0" tIns="0" rIns="0" bIns="0" rtlCol="0"/>
            <a:lstStyle/>
            <a:p>
              <a:endParaRPr/>
            </a:p>
          </p:txBody>
        </p:sp>
      </p:grpSp>
      <p:sp>
        <p:nvSpPr>
          <p:cNvPr id="5" name="object 5"/>
          <p:cNvSpPr txBox="1"/>
          <p:nvPr/>
        </p:nvSpPr>
        <p:spPr>
          <a:xfrm>
            <a:off x="718515" y="-139446"/>
            <a:ext cx="10916920" cy="1511935"/>
          </a:xfrm>
          <a:prstGeom prst="rect">
            <a:avLst/>
          </a:prstGeom>
        </p:spPr>
        <p:txBody>
          <a:bodyPr vert="horz" wrap="square" lIns="0" tIns="207010" rIns="0" bIns="0" rtlCol="0">
            <a:spAutoFit/>
          </a:bodyPr>
          <a:lstStyle/>
          <a:p>
            <a:pPr marL="2326005">
              <a:lnSpc>
                <a:spcPct val="100000"/>
              </a:lnSpc>
              <a:spcBef>
                <a:spcPts val="1630"/>
              </a:spcBef>
            </a:pPr>
            <a:r>
              <a:rPr lang="en-US" sz="2400" b="1" dirty="0" smtClean="0">
                <a:solidFill>
                  <a:srgbClr val="FFFFFF"/>
                </a:solidFill>
                <a:latin typeface="Calibri"/>
                <a:cs typeface="Calibri"/>
              </a:rPr>
              <a:t>RISKS RELATED TO THERMAL ENVIRONMENTS</a:t>
            </a:r>
          </a:p>
          <a:p>
            <a:pPr marL="12700" marR="5080">
              <a:lnSpc>
                <a:spcPct val="100000"/>
              </a:lnSpc>
              <a:spcBef>
                <a:spcPts val="1530"/>
              </a:spcBef>
            </a:pPr>
            <a:r>
              <a:rPr lang="en-US" sz="2400" dirty="0" smtClean="0">
                <a:latin typeface="Calibri"/>
                <a:cs typeface="Calibri"/>
              </a:rPr>
              <a:t>These are health risks (discomfort, fatigue, malaise) if thermal conditions are unsuitable.</a:t>
            </a:r>
            <a:endParaRPr lang="en-US" sz="2400" dirty="0">
              <a:latin typeface="Calibri"/>
              <a:cs typeface="Calibri"/>
            </a:endParaRPr>
          </a:p>
        </p:txBody>
      </p:sp>
      <p:sp>
        <p:nvSpPr>
          <p:cNvPr id="6" name="object 6"/>
          <p:cNvSpPr txBox="1"/>
          <p:nvPr/>
        </p:nvSpPr>
        <p:spPr>
          <a:xfrm>
            <a:off x="415239" y="2336419"/>
            <a:ext cx="6607809" cy="1490152"/>
          </a:xfrm>
          <a:prstGeom prst="rect">
            <a:avLst/>
          </a:prstGeom>
        </p:spPr>
        <p:txBody>
          <a:bodyPr vert="horz" wrap="square" lIns="0" tIns="12700" rIns="0" bIns="0" rtlCol="0">
            <a:spAutoFit/>
          </a:bodyPr>
          <a:lstStyle/>
          <a:p>
            <a:pPr marL="12700" marR="5080" algn="just">
              <a:lnSpc>
                <a:spcPct val="100000"/>
              </a:lnSpc>
              <a:spcBef>
                <a:spcPts val="100"/>
              </a:spcBef>
            </a:pPr>
            <a:r>
              <a:rPr lang="en-US" sz="2400" dirty="0" smtClean="0">
                <a:latin typeface="Calibri"/>
                <a:cs typeface="Calibri"/>
              </a:rPr>
              <a:t>Work performed at unsuitable temperatures: lack of air conditioning or heating, exposure to the sun or bad weather causing high or low temperatures, work in cold rooms.</a:t>
            </a:r>
            <a:endParaRPr lang="en-US" sz="2400" dirty="0">
              <a:latin typeface="Calibri"/>
              <a:cs typeface="Calibri"/>
            </a:endParaRPr>
          </a:p>
        </p:txBody>
      </p:sp>
      <p:sp>
        <p:nvSpPr>
          <p:cNvPr id="13" name="object 13"/>
          <p:cNvSpPr txBox="1"/>
          <p:nvPr/>
        </p:nvSpPr>
        <p:spPr>
          <a:xfrm>
            <a:off x="7542847" y="4648574"/>
            <a:ext cx="4025265" cy="1490152"/>
          </a:xfrm>
          <a:prstGeom prst="rect">
            <a:avLst/>
          </a:prstGeom>
        </p:spPr>
        <p:txBody>
          <a:bodyPr vert="horz" wrap="square" lIns="0" tIns="12700" rIns="0" bIns="0" rtlCol="0">
            <a:spAutoFit/>
          </a:bodyPr>
          <a:lstStyle/>
          <a:p>
            <a:pPr marL="12700" marR="5080" algn="just">
              <a:lnSpc>
                <a:spcPct val="100000"/>
              </a:lnSpc>
              <a:spcBef>
                <a:spcPts val="100"/>
              </a:spcBef>
              <a:tabLst>
                <a:tab pos="1602105" algn="l"/>
                <a:tab pos="3390265" algn="l"/>
              </a:tabLst>
            </a:pPr>
            <a:r>
              <a:rPr lang="en-US" sz="2400" spc="-10" dirty="0" smtClean="0">
                <a:latin typeface="Calibri"/>
                <a:cs typeface="Calibri"/>
              </a:rPr>
              <a:t>Work performed under specific temperatures: unusual temperatures or climatic conditions, wind, rain, drafts…</a:t>
            </a:r>
            <a:endParaRPr lang="en-US" sz="2400" spc="-10" dirty="0">
              <a:latin typeface="Calibri"/>
              <a:cs typeface="Calibri"/>
            </a:endParaRPr>
          </a:p>
        </p:txBody>
      </p:sp>
      <p:grpSp>
        <p:nvGrpSpPr>
          <p:cNvPr id="14" name="object 14"/>
          <p:cNvGrpSpPr/>
          <p:nvPr/>
        </p:nvGrpSpPr>
        <p:grpSpPr>
          <a:xfrm>
            <a:off x="1234439" y="1402080"/>
            <a:ext cx="10480675" cy="5418455"/>
            <a:chOff x="1234439" y="1402080"/>
            <a:chExt cx="10480675" cy="5418455"/>
          </a:xfrm>
        </p:grpSpPr>
        <p:pic>
          <p:nvPicPr>
            <p:cNvPr id="15" name="object 15"/>
            <p:cNvPicPr/>
            <p:nvPr/>
          </p:nvPicPr>
          <p:blipFill>
            <a:blip r:embed="rId3" cstate="print"/>
            <a:stretch>
              <a:fillRect/>
            </a:stretch>
          </p:blipFill>
          <p:spPr>
            <a:xfrm>
              <a:off x="1781555" y="1402080"/>
              <a:ext cx="894588" cy="784860"/>
            </a:xfrm>
            <a:prstGeom prst="rect">
              <a:avLst/>
            </a:prstGeom>
          </p:spPr>
        </p:pic>
        <p:pic>
          <p:nvPicPr>
            <p:cNvPr id="16" name="object 16"/>
            <p:cNvPicPr/>
            <p:nvPr/>
          </p:nvPicPr>
          <p:blipFill>
            <a:blip r:embed="rId4" cstate="print"/>
            <a:stretch>
              <a:fillRect/>
            </a:stretch>
          </p:blipFill>
          <p:spPr>
            <a:xfrm>
              <a:off x="3122675" y="1441704"/>
              <a:ext cx="842573" cy="781812"/>
            </a:xfrm>
            <a:prstGeom prst="rect">
              <a:avLst/>
            </a:prstGeom>
          </p:spPr>
        </p:pic>
        <p:pic>
          <p:nvPicPr>
            <p:cNvPr id="17" name="object 17"/>
            <p:cNvPicPr/>
            <p:nvPr/>
          </p:nvPicPr>
          <p:blipFill>
            <a:blip r:embed="rId5" cstate="print"/>
            <a:stretch>
              <a:fillRect/>
            </a:stretch>
          </p:blipFill>
          <p:spPr>
            <a:xfrm>
              <a:off x="7395972" y="1402080"/>
              <a:ext cx="4319016" cy="2564892"/>
            </a:xfrm>
            <a:prstGeom prst="rect">
              <a:avLst/>
            </a:prstGeom>
          </p:spPr>
        </p:pic>
        <p:pic>
          <p:nvPicPr>
            <p:cNvPr id="18" name="object 18"/>
            <p:cNvPicPr/>
            <p:nvPr/>
          </p:nvPicPr>
          <p:blipFill>
            <a:blip r:embed="rId6" cstate="print"/>
            <a:stretch>
              <a:fillRect/>
            </a:stretch>
          </p:blipFill>
          <p:spPr>
            <a:xfrm>
              <a:off x="4596383" y="3966970"/>
              <a:ext cx="2208275" cy="2853360"/>
            </a:xfrm>
            <a:prstGeom prst="rect">
              <a:avLst/>
            </a:prstGeom>
          </p:spPr>
        </p:pic>
        <p:pic>
          <p:nvPicPr>
            <p:cNvPr id="19" name="object 19"/>
            <p:cNvPicPr/>
            <p:nvPr/>
          </p:nvPicPr>
          <p:blipFill>
            <a:blip r:embed="rId7" cstate="print"/>
            <a:stretch>
              <a:fillRect/>
            </a:stretch>
          </p:blipFill>
          <p:spPr>
            <a:xfrm>
              <a:off x="1234439" y="4130040"/>
              <a:ext cx="2769108" cy="2549652"/>
            </a:xfrm>
            <a:prstGeom prst="rect">
              <a:avLst/>
            </a:prstGeom>
          </p:spPr>
        </p:pic>
      </p:gr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46</a:t>
            </a:fld>
            <a:endParaRPr spc="-25"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76958" y="50"/>
            <a:ext cx="4816816" cy="889610"/>
          </a:xfrm>
          <a:prstGeom prst="rect">
            <a:avLst/>
          </a:prstGeom>
        </p:spPr>
      </p:pic>
      <p:sp>
        <p:nvSpPr>
          <p:cNvPr id="3" name="object 3"/>
          <p:cNvSpPr txBox="1">
            <a:spLocks noGrp="1"/>
          </p:cNvSpPr>
          <p:nvPr>
            <p:ph type="title"/>
          </p:nvPr>
        </p:nvSpPr>
        <p:spPr>
          <a:xfrm>
            <a:off x="4058539" y="13207"/>
            <a:ext cx="4449445" cy="757555"/>
          </a:xfrm>
          <a:prstGeom prst="rect">
            <a:avLst/>
          </a:prstGeom>
        </p:spPr>
        <p:txBody>
          <a:bodyPr vert="horz" wrap="square" lIns="0" tIns="12700" rIns="0" bIns="0" rtlCol="0">
            <a:spAutoFit/>
          </a:bodyPr>
          <a:lstStyle/>
          <a:p>
            <a:pPr marL="1512570" marR="5080" indent="-1499870" algn="l">
              <a:lnSpc>
                <a:spcPct val="100000"/>
              </a:lnSpc>
              <a:spcBef>
                <a:spcPts val="100"/>
              </a:spcBef>
            </a:pPr>
            <a:r>
              <a:rPr lang="en-US" sz="2400" dirty="0">
                <a:solidFill>
                  <a:srgbClr val="006600"/>
                </a:solidFill>
                <a:latin typeface="Calibri"/>
                <a:cs typeface="Calibri"/>
              </a:rPr>
              <a:t>Prevent risks related to thermal environments</a:t>
            </a:r>
          </a:p>
        </p:txBody>
      </p:sp>
      <p:sp>
        <p:nvSpPr>
          <p:cNvPr id="4" name="object 4"/>
          <p:cNvSpPr txBox="1"/>
          <p:nvPr/>
        </p:nvSpPr>
        <p:spPr>
          <a:xfrm>
            <a:off x="648716" y="1650238"/>
            <a:ext cx="5269230" cy="3018775"/>
          </a:xfrm>
          <a:prstGeom prst="rect">
            <a:avLst/>
          </a:prstGeom>
        </p:spPr>
        <p:txBody>
          <a:bodyPr vert="horz" wrap="square" lIns="0" tIns="12700" rIns="0" bIns="0" rtlCol="0">
            <a:spAutoFit/>
          </a:bodyPr>
          <a:lstStyle/>
          <a:p>
            <a:pPr marL="12700" marR="6350" algn="just">
              <a:lnSpc>
                <a:spcPct val="100000"/>
              </a:lnSpc>
              <a:spcBef>
                <a:spcPts val="100"/>
              </a:spcBef>
            </a:pPr>
            <a:r>
              <a:rPr lang="en-US" sz="2400" dirty="0" smtClean="0">
                <a:latin typeface="Calibri"/>
                <a:cs typeface="Calibri"/>
              </a:rPr>
              <a:t>Arrange breaks in a temperate area for staff working in very hot or very cold environments</a:t>
            </a:r>
          </a:p>
          <a:p>
            <a:pPr marL="12700" marR="6350" algn="just">
              <a:lnSpc>
                <a:spcPct val="100000"/>
              </a:lnSpc>
              <a:spcBef>
                <a:spcPts val="100"/>
              </a:spcBef>
            </a:pPr>
            <a:endParaRPr lang="en-US" sz="2400" dirty="0" smtClean="0">
              <a:latin typeface="Calibri"/>
              <a:cs typeface="Calibri"/>
            </a:endParaRPr>
          </a:p>
          <a:p>
            <a:pPr marL="12700" marR="6350" algn="just">
              <a:lnSpc>
                <a:spcPct val="100000"/>
              </a:lnSpc>
              <a:spcBef>
                <a:spcPts val="100"/>
              </a:spcBef>
            </a:pPr>
            <a:r>
              <a:rPr lang="en-US" sz="2400" dirty="0" smtClean="0">
                <a:latin typeface="Calibri"/>
                <a:cs typeface="Calibri"/>
              </a:rPr>
              <a:t>Provide appropriate personal protective equipment</a:t>
            </a:r>
          </a:p>
          <a:p>
            <a:pPr marL="12700" marR="6350" algn="just">
              <a:lnSpc>
                <a:spcPct val="100000"/>
              </a:lnSpc>
              <a:spcBef>
                <a:spcPts val="100"/>
              </a:spcBef>
            </a:pPr>
            <a:endParaRPr lang="en-US" sz="2400" dirty="0" smtClean="0">
              <a:latin typeface="Calibri"/>
              <a:cs typeface="Calibri"/>
            </a:endParaRPr>
          </a:p>
          <a:p>
            <a:pPr marL="12700" marR="6350" algn="just">
              <a:lnSpc>
                <a:spcPct val="100000"/>
              </a:lnSpc>
              <a:spcBef>
                <a:spcPts val="100"/>
              </a:spcBef>
            </a:pPr>
            <a:r>
              <a:rPr lang="en-US" sz="2400" dirty="0" smtClean="0">
                <a:latin typeface="Calibri"/>
                <a:cs typeface="Calibri"/>
              </a:rPr>
              <a:t>Make water stations available to staff</a:t>
            </a:r>
            <a:endParaRPr lang="en-US" sz="2400" dirty="0">
              <a:latin typeface="Calibri"/>
              <a:cs typeface="Calibri"/>
            </a:endParaRPr>
          </a:p>
        </p:txBody>
      </p:sp>
      <p:grpSp>
        <p:nvGrpSpPr>
          <p:cNvPr id="5" name="object 5"/>
          <p:cNvGrpSpPr/>
          <p:nvPr/>
        </p:nvGrpSpPr>
        <p:grpSpPr>
          <a:xfrm>
            <a:off x="6163055" y="989075"/>
            <a:ext cx="5814060" cy="5390515"/>
            <a:chOff x="6163055" y="989075"/>
            <a:chExt cx="5814060" cy="5390515"/>
          </a:xfrm>
        </p:grpSpPr>
        <p:pic>
          <p:nvPicPr>
            <p:cNvPr id="6" name="object 6"/>
            <p:cNvPicPr/>
            <p:nvPr/>
          </p:nvPicPr>
          <p:blipFill>
            <a:blip r:embed="rId3" cstate="print"/>
            <a:stretch>
              <a:fillRect/>
            </a:stretch>
          </p:blipFill>
          <p:spPr>
            <a:xfrm>
              <a:off x="9444227" y="989075"/>
              <a:ext cx="2532888" cy="1885188"/>
            </a:xfrm>
            <a:prstGeom prst="rect">
              <a:avLst/>
            </a:prstGeom>
          </p:spPr>
        </p:pic>
        <p:pic>
          <p:nvPicPr>
            <p:cNvPr id="7" name="object 7"/>
            <p:cNvPicPr/>
            <p:nvPr/>
          </p:nvPicPr>
          <p:blipFill>
            <a:blip r:embed="rId4" cstate="print"/>
            <a:stretch>
              <a:fillRect/>
            </a:stretch>
          </p:blipFill>
          <p:spPr>
            <a:xfrm>
              <a:off x="7534655" y="2900171"/>
              <a:ext cx="2590800" cy="1627632"/>
            </a:xfrm>
            <a:prstGeom prst="rect">
              <a:avLst/>
            </a:prstGeom>
          </p:spPr>
        </p:pic>
        <p:pic>
          <p:nvPicPr>
            <p:cNvPr id="8" name="object 8"/>
            <p:cNvPicPr/>
            <p:nvPr/>
          </p:nvPicPr>
          <p:blipFill>
            <a:blip r:embed="rId5" cstate="print"/>
            <a:stretch>
              <a:fillRect/>
            </a:stretch>
          </p:blipFill>
          <p:spPr>
            <a:xfrm>
              <a:off x="6163055" y="4553711"/>
              <a:ext cx="2743200" cy="1825752"/>
            </a:xfrm>
            <a:prstGeom prst="rect">
              <a:avLst/>
            </a:prstGeom>
          </p:spPr>
        </p:pic>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47</a:t>
            </a:fld>
            <a:endParaRPr spc="-25"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3247" y="68605"/>
            <a:ext cx="9159113" cy="476859"/>
          </a:xfrm>
          <a:prstGeom prst="rect">
            <a:avLst/>
          </a:prstGeom>
        </p:spPr>
      </p:pic>
      <p:sp>
        <p:nvSpPr>
          <p:cNvPr id="3" name="object 3"/>
          <p:cNvSpPr txBox="1">
            <a:spLocks noGrp="1"/>
          </p:cNvSpPr>
          <p:nvPr>
            <p:ph type="title"/>
          </p:nvPr>
        </p:nvSpPr>
        <p:spPr>
          <a:xfrm>
            <a:off x="2780157" y="91566"/>
            <a:ext cx="6811645" cy="391160"/>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FFFFFF"/>
                </a:solidFill>
                <a:latin typeface="Calibri"/>
                <a:cs typeface="Calibri"/>
              </a:rPr>
              <a:t>RISKS RELATED TO THE USE OF CHEMICAL PRODUCTS</a:t>
            </a:r>
          </a:p>
        </p:txBody>
      </p:sp>
      <p:pic>
        <p:nvPicPr>
          <p:cNvPr id="4" name="object 4"/>
          <p:cNvPicPr/>
          <p:nvPr/>
        </p:nvPicPr>
        <p:blipFill>
          <a:blip r:embed="rId3" cstate="print"/>
          <a:stretch>
            <a:fillRect/>
          </a:stretch>
        </p:blipFill>
        <p:spPr>
          <a:xfrm>
            <a:off x="0" y="461772"/>
            <a:ext cx="2346960" cy="3363467"/>
          </a:xfrm>
          <a:prstGeom prst="rect">
            <a:avLst/>
          </a:prstGeom>
        </p:spPr>
      </p:pic>
      <p:sp>
        <p:nvSpPr>
          <p:cNvPr id="5" name="object 5"/>
          <p:cNvSpPr txBox="1"/>
          <p:nvPr/>
        </p:nvSpPr>
        <p:spPr>
          <a:xfrm>
            <a:off x="2457069" y="705358"/>
            <a:ext cx="9382125" cy="3121367"/>
          </a:xfrm>
          <a:prstGeom prst="rect">
            <a:avLst/>
          </a:prstGeom>
        </p:spPr>
        <p:txBody>
          <a:bodyPr vert="horz" wrap="square" lIns="0" tIns="12700" rIns="0" bIns="0" rtlCol="0">
            <a:spAutoFit/>
          </a:bodyPr>
          <a:lstStyle/>
          <a:p>
            <a:pPr marL="12700" marR="5080" algn="just">
              <a:lnSpc>
                <a:spcPct val="100000"/>
              </a:lnSpc>
              <a:spcBef>
                <a:spcPts val="100"/>
              </a:spcBef>
            </a:pPr>
            <a:r>
              <a:rPr lang="en-US" sz="2400" dirty="0" smtClean="0">
                <a:latin typeface="Calibri"/>
                <a:cs typeface="Calibri"/>
              </a:rPr>
              <a:t>These are risks of infection, allergy, burns, or poisoning through inhalation, ingestion, or skin contact with substances used or released as gases, solid particles, or liquids.</a:t>
            </a:r>
          </a:p>
          <a:p>
            <a:pPr marL="12700" marR="5080" algn="just">
              <a:lnSpc>
                <a:spcPct val="100000"/>
              </a:lnSpc>
              <a:spcBef>
                <a:spcPts val="100"/>
              </a:spcBef>
            </a:pPr>
            <a:r>
              <a:rPr lang="en-US" sz="2400" dirty="0" smtClean="0">
                <a:latin typeface="Calibri"/>
                <a:cs typeface="Calibri"/>
              </a:rPr>
              <a:t>Under certain conditions, this can constitute an occupational disease risk.</a:t>
            </a:r>
          </a:p>
          <a:p>
            <a:pPr marL="5417185" marR="568325" algn="just">
              <a:lnSpc>
                <a:spcPct val="100000"/>
              </a:lnSpc>
              <a:spcBef>
                <a:spcPts val="1095"/>
              </a:spcBef>
            </a:pPr>
            <a:r>
              <a:rPr lang="fr-FR" sz="2400" dirty="0" err="1" smtClean="0">
                <a:solidFill>
                  <a:srgbClr val="FF0066"/>
                </a:solidFill>
                <a:latin typeface="Calibri"/>
                <a:cs typeface="Calibri"/>
              </a:rPr>
              <a:t>Dust</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emissions</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metal</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wood</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dust</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cement</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asbestos</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flour</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silica</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coal</a:t>
            </a:r>
            <a:r>
              <a:rPr lang="fr-FR" sz="2400" dirty="0" smtClean="0">
                <a:solidFill>
                  <a:srgbClr val="FF0066"/>
                </a:solidFill>
                <a:latin typeface="Calibri"/>
                <a:cs typeface="Calibri"/>
              </a:rPr>
              <a:t>, </a:t>
            </a:r>
            <a:r>
              <a:rPr lang="fr-FR" sz="2400" dirty="0" err="1" smtClean="0">
                <a:solidFill>
                  <a:srgbClr val="FF0066"/>
                </a:solidFill>
                <a:latin typeface="Calibri"/>
                <a:cs typeface="Calibri"/>
              </a:rPr>
              <a:t>sulfur</a:t>
            </a:r>
            <a:r>
              <a:rPr lang="fr-FR" sz="2400" dirty="0" smtClean="0">
                <a:solidFill>
                  <a:srgbClr val="FF0066"/>
                </a:solidFill>
                <a:latin typeface="Calibri"/>
                <a:cs typeface="Calibri"/>
              </a:rPr>
              <a:t>…</a:t>
            </a:r>
          </a:p>
        </p:txBody>
      </p:sp>
      <p:sp>
        <p:nvSpPr>
          <p:cNvPr id="10" name="object 10"/>
          <p:cNvSpPr txBox="1"/>
          <p:nvPr/>
        </p:nvSpPr>
        <p:spPr>
          <a:xfrm>
            <a:off x="541527" y="4156210"/>
            <a:ext cx="3344673" cy="2598147"/>
          </a:xfrm>
          <a:prstGeom prst="rect">
            <a:avLst/>
          </a:prstGeom>
        </p:spPr>
        <p:txBody>
          <a:bodyPr vert="horz" wrap="square" lIns="0" tIns="12700" rIns="0" bIns="0" rtlCol="0">
            <a:spAutoFit/>
          </a:bodyPr>
          <a:lstStyle/>
          <a:p>
            <a:pPr marL="12700" algn="just">
              <a:lnSpc>
                <a:spcPct val="100000"/>
              </a:lnSpc>
              <a:spcBef>
                <a:spcPts val="100"/>
              </a:spcBef>
            </a:pPr>
            <a:r>
              <a:rPr lang="en-US" sz="2400" dirty="0" smtClean="0">
                <a:solidFill>
                  <a:srgbClr val="6F2F9F"/>
                </a:solidFill>
                <a:latin typeface="Calibri"/>
                <a:cs typeface="Calibri"/>
              </a:rPr>
              <a:t>Gas emissions (heating devices), aerosol gases (oil vapor, gas, substances), vapors (cellulose-based paints, alkyd paints, lead-based paints, varnishes, resins, thinners)</a:t>
            </a:r>
            <a:endParaRPr lang="en-US" sz="2400" dirty="0">
              <a:solidFill>
                <a:srgbClr val="6F2F9F"/>
              </a:solidFill>
              <a:latin typeface="Calibri"/>
              <a:cs typeface="Calibri"/>
            </a:endParaRPr>
          </a:p>
        </p:txBody>
      </p:sp>
      <p:sp>
        <p:nvSpPr>
          <p:cNvPr id="13" name="object 13"/>
          <p:cNvSpPr txBox="1"/>
          <p:nvPr/>
        </p:nvSpPr>
        <p:spPr>
          <a:xfrm>
            <a:off x="7140989" y="4724400"/>
            <a:ext cx="2978150" cy="1120820"/>
          </a:xfrm>
          <a:prstGeom prst="rect">
            <a:avLst/>
          </a:prstGeom>
        </p:spPr>
        <p:txBody>
          <a:bodyPr vert="horz" wrap="square" lIns="0" tIns="12700" rIns="0" bIns="0" rtlCol="0">
            <a:spAutoFit/>
          </a:bodyPr>
          <a:lstStyle/>
          <a:p>
            <a:pPr marL="12700" marR="5080" algn="just">
              <a:lnSpc>
                <a:spcPct val="100000"/>
              </a:lnSpc>
              <a:spcBef>
                <a:spcPts val="100"/>
              </a:spcBef>
            </a:pPr>
            <a:r>
              <a:rPr lang="en-US" sz="2400" spc="-10" dirty="0" smtClean="0">
                <a:solidFill>
                  <a:srgbClr val="C00000"/>
                </a:solidFill>
                <a:latin typeface="Calibri"/>
                <a:cs typeface="Calibri"/>
              </a:rPr>
              <a:t>Smoke emissions: welding, exhaust gases, various combustions…</a:t>
            </a:r>
            <a:endParaRPr lang="en-US" sz="2400" spc="-10" dirty="0">
              <a:solidFill>
                <a:srgbClr val="C00000"/>
              </a:solidFill>
              <a:latin typeface="Calibri"/>
              <a:cs typeface="Calibri"/>
            </a:endParaRPr>
          </a:p>
        </p:txBody>
      </p:sp>
      <p:pic>
        <p:nvPicPr>
          <p:cNvPr id="14" name="object 14"/>
          <p:cNvPicPr/>
          <p:nvPr/>
        </p:nvPicPr>
        <p:blipFill>
          <a:blip r:embed="rId4" cstate="print"/>
          <a:stretch>
            <a:fillRect/>
          </a:stretch>
        </p:blipFill>
        <p:spPr>
          <a:xfrm>
            <a:off x="5209141" y="2526553"/>
            <a:ext cx="1217426" cy="1589665"/>
          </a:xfrm>
          <a:prstGeom prst="rect">
            <a:avLst/>
          </a:prstGeom>
        </p:spPr>
      </p:pic>
      <p:pic>
        <p:nvPicPr>
          <p:cNvPr id="15" name="object 15"/>
          <p:cNvPicPr/>
          <p:nvPr/>
        </p:nvPicPr>
        <p:blipFill>
          <a:blip r:embed="rId5" cstate="print"/>
          <a:stretch>
            <a:fillRect/>
          </a:stretch>
        </p:blipFill>
        <p:spPr>
          <a:xfrm>
            <a:off x="4850891" y="4354067"/>
            <a:ext cx="1933956" cy="2228088"/>
          </a:xfrm>
          <a:prstGeom prst="rect">
            <a:avLst/>
          </a:prstGeom>
        </p:spPr>
      </p:pic>
      <p:sp>
        <p:nvSpPr>
          <p:cNvPr id="16" name="object 16"/>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61</a:t>
            </a:r>
            <a:endParaRPr sz="1200">
              <a:latin typeface="Calibri"/>
              <a:cs typeface="Calibri"/>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15593" y="86035"/>
            <a:ext cx="9208298" cy="593215"/>
          </a:xfrm>
          <a:prstGeom prst="rect">
            <a:avLst/>
          </a:prstGeom>
        </p:spPr>
      </p:pic>
      <p:sp>
        <p:nvSpPr>
          <p:cNvPr id="3" name="object 3"/>
          <p:cNvSpPr txBox="1">
            <a:spLocks noGrp="1"/>
          </p:cNvSpPr>
          <p:nvPr>
            <p:ph type="title"/>
          </p:nvPr>
        </p:nvSpPr>
        <p:spPr>
          <a:xfrm>
            <a:off x="1083030" y="99441"/>
            <a:ext cx="10025938" cy="443070"/>
          </a:xfrm>
          <a:prstGeom prst="rect">
            <a:avLst/>
          </a:prstGeom>
        </p:spPr>
        <p:txBody>
          <a:bodyPr vert="horz" wrap="square" lIns="0" tIns="12065" rIns="0" bIns="0" rtlCol="0">
            <a:spAutoFit/>
          </a:bodyPr>
          <a:lstStyle/>
          <a:p>
            <a:pPr marL="808355">
              <a:lnSpc>
                <a:spcPct val="100000"/>
              </a:lnSpc>
              <a:spcBef>
                <a:spcPts val="95"/>
              </a:spcBef>
            </a:pPr>
            <a:r>
              <a:rPr lang="en-US" sz="2800" dirty="0">
                <a:solidFill>
                  <a:srgbClr val="006600"/>
                </a:solidFill>
                <a:latin typeface="Calibri"/>
                <a:cs typeface="Calibri"/>
              </a:rPr>
              <a:t>Prevent risks related to the use of chemical products</a:t>
            </a:r>
          </a:p>
        </p:txBody>
      </p:sp>
      <p:sp>
        <p:nvSpPr>
          <p:cNvPr id="4" name="object 4"/>
          <p:cNvSpPr txBox="1"/>
          <p:nvPr/>
        </p:nvSpPr>
        <p:spPr>
          <a:xfrm>
            <a:off x="410667" y="1305814"/>
            <a:ext cx="3463290" cy="756920"/>
          </a:xfrm>
          <a:prstGeom prst="rect">
            <a:avLst/>
          </a:prstGeom>
        </p:spPr>
        <p:txBody>
          <a:bodyPr vert="horz" wrap="square" lIns="0" tIns="12700" rIns="0" bIns="0" rtlCol="0">
            <a:spAutoFit/>
          </a:bodyPr>
          <a:lstStyle/>
          <a:p>
            <a:pPr marL="12700" marR="5080">
              <a:lnSpc>
                <a:spcPct val="100000"/>
              </a:lnSpc>
              <a:spcBef>
                <a:spcPts val="100"/>
              </a:spcBef>
              <a:tabLst>
                <a:tab pos="1306195" algn="l"/>
                <a:tab pos="1908175" algn="l"/>
                <a:tab pos="3197860" algn="l"/>
              </a:tabLst>
            </a:pPr>
            <a:r>
              <a:rPr lang="en-US" sz="2400" spc="-10" dirty="0" smtClean="0">
                <a:latin typeface="Calibri"/>
                <a:cs typeface="Calibri"/>
              </a:rPr>
              <a:t>Check the toxicity and labeling of products</a:t>
            </a:r>
            <a:endParaRPr lang="en-US" sz="2400" spc="-10" dirty="0">
              <a:latin typeface="Calibri"/>
              <a:cs typeface="Calibri"/>
            </a:endParaRPr>
          </a:p>
        </p:txBody>
      </p:sp>
      <p:sp>
        <p:nvSpPr>
          <p:cNvPr id="5" name="object 5"/>
          <p:cNvSpPr txBox="1"/>
          <p:nvPr/>
        </p:nvSpPr>
        <p:spPr>
          <a:xfrm>
            <a:off x="339648" y="2554604"/>
            <a:ext cx="3611879" cy="1490152"/>
          </a:xfrm>
          <a:prstGeom prst="rect">
            <a:avLst/>
          </a:prstGeom>
        </p:spPr>
        <p:txBody>
          <a:bodyPr vert="horz" wrap="square" lIns="0" tIns="12700" rIns="0" bIns="0" rtlCol="0">
            <a:spAutoFit/>
          </a:bodyPr>
          <a:lstStyle/>
          <a:p>
            <a:pPr marL="12700" marR="5080" algn="just">
              <a:lnSpc>
                <a:spcPct val="100000"/>
              </a:lnSpc>
              <a:spcBef>
                <a:spcPts val="100"/>
              </a:spcBef>
            </a:pPr>
            <a:r>
              <a:rPr lang="en-US" sz="2400" dirty="0" smtClean="0">
                <a:latin typeface="Calibri"/>
                <a:cs typeface="Calibri"/>
              </a:rPr>
              <a:t>Inform employees about the hazards of each product used (by reading the label and the safety data sheet).</a:t>
            </a:r>
            <a:endParaRPr lang="en-US" sz="2400" dirty="0">
              <a:latin typeface="Calibri"/>
              <a:cs typeface="Calibri"/>
            </a:endParaRPr>
          </a:p>
        </p:txBody>
      </p:sp>
      <p:sp>
        <p:nvSpPr>
          <p:cNvPr id="6" name="object 6"/>
          <p:cNvSpPr txBox="1"/>
          <p:nvPr/>
        </p:nvSpPr>
        <p:spPr>
          <a:xfrm>
            <a:off x="365556" y="4995798"/>
            <a:ext cx="4037329" cy="757555"/>
          </a:xfrm>
          <a:prstGeom prst="rect">
            <a:avLst/>
          </a:prstGeom>
        </p:spPr>
        <p:txBody>
          <a:bodyPr vert="horz" wrap="square" lIns="0" tIns="12700" rIns="0" bIns="0" rtlCol="0">
            <a:spAutoFit/>
          </a:bodyPr>
          <a:lstStyle/>
          <a:p>
            <a:pPr marL="12700" marR="5080">
              <a:lnSpc>
                <a:spcPct val="100000"/>
              </a:lnSpc>
              <a:spcBef>
                <a:spcPts val="100"/>
              </a:spcBef>
              <a:tabLst>
                <a:tab pos="1692275" algn="l"/>
                <a:tab pos="2388870" algn="l"/>
                <a:tab pos="3708400" algn="l"/>
              </a:tabLst>
            </a:pPr>
            <a:r>
              <a:rPr lang="en-US" sz="2400" b="1" spc="-10" dirty="0" smtClean="0">
                <a:solidFill>
                  <a:srgbClr val="FF3300"/>
                </a:solidFill>
                <a:latin typeface="Calibri"/>
                <a:cs typeface="Calibri"/>
              </a:rPr>
              <a:t>Look for less hazardous substitute products!</a:t>
            </a:r>
            <a:endParaRPr lang="en-US" sz="2400" b="1" spc="-10" dirty="0">
              <a:solidFill>
                <a:srgbClr val="FF3300"/>
              </a:solidFill>
              <a:latin typeface="Calibri"/>
              <a:cs typeface="Calibri"/>
            </a:endParaRPr>
          </a:p>
        </p:txBody>
      </p:sp>
      <p:sp>
        <p:nvSpPr>
          <p:cNvPr id="7" name="object 7"/>
          <p:cNvSpPr txBox="1"/>
          <p:nvPr/>
        </p:nvSpPr>
        <p:spPr>
          <a:xfrm>
            <a:off x="8842892" y="1322158"/>
            <a:ext cx="2982595" cy="757555"/>
          </a:xfrm>
          <a:prstGeom prst="rect">
            <a:avLst/>
          </a:prstGeom>
        </p:spPr>
        <p:txBody>
          <a:bodyPr vert="horz" wrap="square" lIns="0" tIns="12700" rIns="0" bIns="0" rtlCol="0">
            <a:spAutoFit/>
          </a:bodyPr>
          <a:lstStyle/>
          <a:p>
            <a:pPr marL="12700">
              <a:lnSpc>
                <a:spcPct val="100000"/>
              </a:lnSpc>
              <a:spcBef>
                <a:spcPts val="100"/>
              </a:spcBef>
              <a:tabLst>
                <a:tab pos="1144905" algn="l"/>
                <a:tab pos="1724025" algn="l"/>
                <a:tab pos="2649220" algn="l"/>
              </a:tabLst>
            </a:pPr>
            <a:r>
              <a:rPr lang="en-US" sz="2400" spc="-10" dirty="0" smtClean="0">
                <a:latin typeface="Calibri"/>
                <a:cs typeface="Calibri"/>
              </a:rPr>
              <a:t>Implement a system to capture emissions</a:t>
            </a:r>
            <a:endParaRPr lang="en-US" sz="2400" spc="-10" dirty="0">
              <a:latin typeface="Calibri"/>
              <a:cs typeface="Calibri"/>
            </a:endParaRPr>
          </a:p>
        </p:txBody>
      </p:sp>
      <p:sp>
        <p:nvSpPr>
          <p:cNvPr id="11" name="object 11"/>
          <p:cNvSpPr txBox="1"/>
          <p:nvPr/>
        </p:nvSpPr>
        <p:spPr>
          <a:xfrm>
            <a:off x="4677283" y="3791839"/>
            <a:ext cx="2881630" cy="1122680"/>
          </a:xfrm>
          <a:prstGeom prst="rect">
            <a:avLst/>
          </a:prstGeom>
        </p:spPr>
        <p:txBody>
          <a:bodyPr vert="horz" wrap="square" lIns="0" tIns="12700" rIns="0" bIns="0" rtlCol="0">
            <a:spAutoFit/>
          </a:bodyPr>
          <a:lstStyle/>
          <a:p>
            <a:pPr marL="12700" marR="5080" algn="just">
              <a:lnSpc>
                <a:spcPct val="100000"/>
              </a:lnSpc>
              <a:spcBef>
                <a:spcPts val="100"/>
              </a:spcBef>
            </a:pPr>
            <a:r>
              <a:rPr lang="fr-FR" sz="2400" dirty="0" err="1" smtClean="0">
                <a:latin typeface="Calibri"/>
                <a:cs typeface="Calibri"/>
              </a:rPr>
              <a:t>Provide</a:t>
            </a:r>
            <a:r>
              <a:rPr lang="fr-FR" sz="2400" dirty="0" smtClean="0">
                <a:latin typeface="Calibri"/>
                <a:cs typeface="Calibri"/>
              </a:rPr>
              <a:t> </a:t>
            </a:r>
            <a:r>
              <a:rPr lang="fr-FR" sz="2400" dirty="0" err="1" smtClean="0">
                <a:latin typeface="Calibri"/>
                <a:cs typeface="Calibri"/>
              </a:rPr>
              <a:t>appropriate</a:t>
            </a:r>
            <a:r>
              <a:rPr lang="fr-FR" sz="2400" dirty="0" smtClean="0">
                <a:latin typeface="Calibri"/>
                <a:cs typeface="Calibri"/>
              </a:rPr>
              <a:t> </a:t>
            </a:r>
            <a:r>
              <a:rPr lang="fr-FR" sz="2400" dirty="0" err="1" smtClean="0">
                <a:latin typeface="Calibri"/>
                <a:cs typeface="Calibri"/>
              </a:rPr>
              <a:t>personal</a:t>
            </a:r>
            <a:r>
              <a:rPr lang="fr-FR" sz="2400" dirty="0" smtClean="0">
                <a:latin typeface="Calibri"/>
                <a:cs typeface="Calibri"/>
              </a:rPr>
              <a:t> protective </a:t>
            </a:r>
            <a:r>
              <a:rPr lang="fr-FR" sz="2400" dirty="0" err="1" smtClean="0">
                <a:latin typeface="Calibri"/>
                <a:cs typeface="Calibri"/>
              </a:rPr>
              <a:t>equipment</a:t>
            </a:r>
            <a:endParaRPr lang="fr-FR" sz="2400" dirty="0">
              <a:latin typeface="Calibri"/>
              <a:cs typeface="Calibri"/>
            </a:endParaRPr>
          </a:p>
        </p:txBody>
      </p:sp>
      <p:pic>
        <p:nvPicPr>
          <p:cNvPr id="13" name="object 13"/>
          <p:cNvPicPr/>
          <p:nvPr/>
        </p:nvPicPr>
        <p:blipFill>
          <a:blip r:embed="rId3" cstate="print"/>
          <a:stretch>
            <a:fillRect/>
          </a:stretch>
        </p:blipFill>
        <p:spPr>
          <a:xfrm>
            <a:off x="8150979" y="3349752"/>
            <a:ext cx="1684916" cy="2260092"/>
          </a:xfrm>
          <a:prstGeom prst="rect">
            <a:avLst/>
          </a:prstGeom>
        </p:spPr>
      </p:pic>
      <p:pic>
        <p:nvPicPr>
          <p:cNvPr id="14" name="object 14"/>
          <p:cNvPicPr/>
          <p:nvPr/>
        </p:nvPicPr>
        <p:blipFill>
          <a:blip r:embed="rId4" cstate="print"/>
          <a:stretch>
            <a:fillRect/>
          </a:stretch>
        </p:blipFill>
        <p:spPr>
          <a:xfrm>
            <a:off x="6651270" y="4981955"/>
            <a:ext cx="968193" cy="1255776"/>
          </a:xfrm>
          <a:prstGeom prst="rect">
            <a:avLst/>
          </a:prstGeom>
        </p:spPr>
      </p:pic>
      <p:pic>
        <p:nvPicPr>
          <p:cNvPr id="15" name="object 15"/>
          <p:cNvPicPr/>
          <p:nvPr/>
        </p:nvPicPr>
        <p:blipFill>
          <a:blip r:embed="rId5" cstate="print"/>
          <a:stretch>
            <a:fillRect/>
          </a:stretch>
        </p:blipFill>
        <p:spPr>
          <a:xfrm>
            <a:off x="4870703" y="5193791"/>
            <a:ext cx="1043939" cy="1043940"/>
          </a:xfrm>
          <a:prstGeom prst="rect">
            <a:avLst/>
          </a:prstGeom>
        </p:spPr>
      </p:pic>
      <p:sp>
        <p:nvSpPr>
          <p:cNvPr id="16" name="object 16"/>
          <p:cNvSpPr txBox="1"/>
          <p:nvPr/>
        </p:nvSpPr>
        <p:spPr>
          <a:xfrm>
            <a:off x="11094211" y="6464680"/>
            <a:ext cx="180975" cy="178435"/>
          </a:xfrm>
          <a:prstGeom prst="rect">
            <a:avLst/>
          </a:prstGeom>
        </p:spPr>
        <p:txBody>
          <a:bodyPr vert="horz" wrap="square" lIns="0" tIns="0" rIns="0" bIns="0" rtlCol="0">
            <a:spAutoFit/>
          </a:bodyPr>
          <a:lstStyle/>
          <a:p>
            <a:pPr marL="12700">
              <a:lnSpc>
                <a:spcPts val="1240"/>
              </a:lnSpc>
            </a:pPr>
            <a:r>
              <a:rPr sz="1200" spc="-25" dirty="0">
                <a:solidFill>
                  <a:srgbClr val="888888"/>
                </a:solidFill>
                <a:latin typeface="Calibri"/>
                <a:cs typeface="Calibri"/>
              </a:rPr>
              <a:t>62</a:t>
            </a:r>
            <a:endParaRPr sz="1200">
              <a:latin typeface="Calibri"/>
              <a:cs typeface="Calibri"/>
            </a:endParaRPr>
          </a:p>
        </p:txBody>
      </p:sp>
      <p:pic>
        <p:nvPicPr>
          <p:cNvPr id="17" name="Image 16"/>
          <p:cNvPicPr>
            <a:picLocks noChangeAspect="1"/>
          </p:cNvPicPr>
          <p:nvPr/>
        </p:nvPicPr>
        <p:blipFill>
          <a:blip r:embed="rId6"/>
          <a:stretch>
            <a:fillRect/>
          </a:stretch>
        </p:blipFill>
        <p:spPr>
          <a:xfrm>
            <a:off x="4091898" y="816540"/>
            <a:ext cx="4506159" cy="25234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2836" y="308228"/>
            <a:ext cx="9472930" cy="1320874"/>
          </a:xfrm>
          <a:prstGeom prst="rect">
            <a:avLst/>
          </a:prstGeom>
        </p:spPr>
        <p:txBody>
          <a:bodyPr vert="horz" wrap="square" lIns="0" tIns="88900" rIns="0" bIns="0" rtlCol="0">
            <a:spAutoFit/>
          </a:bodyPr>
          <a:lstStyle/>
          <a:p>
            <a:pPr marL="3124835" marR="5080" indent="-3112770" algn="ctr">
              <a:lnSpc>
                <a:spcPts val="4750"/>
              </a:lnSpc>
              <a:spcBef>
                <a:spcPts val="700"/>
              </a:spcBef>
            </a:pPr>
            <a:r>
              <a:rPr lang="en-US" spc="-45" dirty="0" smtClean="0"/>
              <a:t>Context </a:t>
            </a:r>
            <a:r>
              <a:rPr lang="en-US" spc="-45" dirty="0"/>
              <a:t>and issues – What does </a:t>
            </a:r>
            <a:r>
              <a:rPr lang="en-US" spc="-45" dirty="0" smtClean="0"/>
              <a:t>an occupational </a:t>
            </a:r>
            <a:r>
              <a:rPr lang="en-US" spc="-45" dirty="0"/>
              <a:t>risk </a:t>
            </a:r>
            <a:r>
              <a:rPr lang="en-US" spc="-45" dirty="0" smtClean="0"/>
              <a:t>mean?</a:t>
            </a:r>
            <a:endParaRPr lang="en-US" spc="-45" dirty="0"/>
          </a:p>
        </p:txBody>
      </p:sp>
      <p:sp>
        <p:nvSpPr>
          <p:cNvPr id="4" name="object 4"/>
          <p:cNvSpPr txBox="1"/>
          <p:nvPr/>
        </p:nvSpPr>
        <p:spPr>
          <a:xfrm>
            <a:off x="215290" y="1888616"/>
            <a:ext cx="4729480" cy="2610971"/>
          </a:xfrm>
          <a:prstGeom prst="rect">
            <a:avLst/>
          </a:prstGeom>
        </p:spPr>
        <p:txBody>
          <a:bodyPr vert="horz" wrap="square" lIns="0" tIns="12700" rIns="0" bIns="0" rtlCol="0">
            <a:spAutoFit/>
          </a:bodyPr>
          <a:lstStyle/>
          <a:p>
            <a:pPr marL="12700" marR="5080" algn="just">
              <a:lnSpc>
                <a:spcPct val="100000"/>
              </a:lnSpc>
              <a:spcBef>
                <a:spcPts val="100"/>
              </a:spcBef>
              <a:tabLst>
                <a:tab pos="1261745" algn="l"/>
                <a:tab pos="2981325" algn="l"/>
              </a:tabLst>
            </a:pPr>
            <a:r>
              <a:rPr lang="en-US" sz="2400" b="1" spc="-25" dirty="0" smtClean="0">
                <a:latin typeface="Calibri Light"/>
                <a:cs typeface="Calibri Light"/>
              </a:rPr>
              <a:t>Occupational risks represent </a:t>
            </a:r>
            <a:r>
              <a:rPr lang="en-US" sz="2400" b="1" spc="-25" dirty="0" smtClean="0">
                <a:solidFill>
                  <a:srgbClr val="0000FF"/>
                </a:solidFill>
                <a:latin typeface="Calibri Light"/>
                <a:cs typeface="Calibri Light"/>
              </a:rPr>
              <a:t>any risk originating from professional activity</a:t>
            </a:r>
            <a:r>
              <a:rPr lang="en-US" sz="2400" b="1" spc="-25" dirty="0" smtClean="0">
                <a:latin typeface="Calibri Light"/>
                <a:cs typeface="Calibri Light"/>
              </a:rPr>
              <a:t>, that is, paid work, which is essential for living nowadays.</a:t>
            </a:r>
          </a:p>
          <a:p>
            <a:pPr marL="12700" marR="5080" algn="just">
              <a:lnSpc>
                <a:spcPct val="100000"/>
              </a:lnSpc>
              <a:spcBef>
                <a:spcPts val="100"/>
              </a:spcBef>
              <a:tabLst>
                <a:tab pos="1261745" algn="l"/>
                <a:tab pos="2981325" algn="l"/>
              </a:tabLst>
            </a:pPr>
            <a:r>
              <a:rPr lang="en-US" sz="2400" b="1" spc="-25" dirty="0" smtClean="0">
                <a:latin typeface="Calibri Light"/>
                <a:cs typeface="Calibri Light"/>
              </a:rPr>
              <a:t>Any </a:t>
            </a:r>
            <a:r>
              <a:rPr lang="en-US" sz="2400" b="1" spc="-25" dirty="0" smtClean="0">
                <a:solidFill>
                  <a:srgbClr val="0000FF"/>
                </a:solidFill>
                <a:latin typeface="Calibri Light"/>
                <a:cs typeface="Calibri Light"/>
              </a:rPr>
              <a:t>phenomenon</a:t>
            </a:r>
            <a:r>
              <a:rPr lang="en-US" sz="2400" b="1" spc="-25" dirty="0" smtClean="0">
                <a:latin typeface="Calibri Light"/>
                <a:cs typeface="Calibri Light"/>
              </a:rPr>
              <a:t> or </a:t>
            </a:r>
            <a:r>
              <a:rPr lang="en-US" sz="2400" b="1" spc="-25" dirty="0" smtClean="0">
                <a:solidFill>
                  <a:srgbClr val="0000FF"/>
                </a:solidFill>
                <a:latin typeface="Calibri Light"/>
                <a:cs typeface="Calibri Light"/>
              </a:rPr>
              <a:t>event</a:t>
            </a:r>
            <a:r>
              <a:rPr lang="en-US" sz="2400" b="1" spc="-25" dirty="0" smtClean="0">
                <a:latin typeface="Calibri Light"/>
                <a:cs typeface="Calibri Light"/>
              </a:rPr>
              <a:t> that occurs in the </a:t>
            </a:r>
            <a:r>
              <a:rPr lang="en-US" sz="2400" b="1" spc="-25" dirty="0" smtClean="0">
                <a:solidFill>
                  <a:srgbClr val="0000FF"/>
                </a:solidFill>
                <a:latin typeface="Calibri Light"/>
                <a:cs typeface="Calibri Light"/>
              </a:rPr>
              <a:t>workplace</a:t>
            </a:r>
            <a:r>
              <a:rPr lang="en-US" sz="2400" b="1" spc="-25" dirty="0" smtClean="0">
                <a:latin typeface="Calibri Light"/>
                <a:cs typeface="Calibri Light"/>
              </a:rPr>
              <a:t> and presents a </a:t>
            </a:r>
            <a:r>
              <a:rPr lang="en-US" sz="2400" b="1" spc="-25" dirty="0" smtClean="0">
                <a:solidFill>
                  <a:srgbClr val="0000FF"/>
                </a:solidFill>
                <a:latin typeface="Calibri Light"/>
                <a:cs typeface="Calibri Light"/>
              </a:rPr>
              <a:t>hazard</a:t>
            </a:r>
            <a:r>
              <a:rPr lang="en-US" sz="2400" b="1" spc="-25" dirty="0" smtClean="0">
                <a:latin typeface="Calibri Light"/>
                <a:cs typeface="Calibri Light"/>
              </a:rPr>
              <a:t> to </a:t>
            </a:r>
            <a:r>
              <a:rPr lang="en-US" sz="2400" b="1" spc="-25" dirty="0" smtClean="0">
                <a:solidFill>
                  <a:srgbClr val="FF0000"/>
                </a:solidFill>
                <a:latin typeface="Calibri Light"/>
                <a:cs typeface="Calibri Light"/>
              </a:rPr>
              <a:t>people</a:t>
            </a:r>
            <a:r>
              <a:rPr lang="en-US" sz="2400" b="1" spc="-25" dirty="0" smtClean="0">
                <a:latin typeface="Calibri Light"/>
                <a:cs typeface="Calibri Light"/>
              </a:rPr>
              <a:t> is called an occupational risk</a:t>
            </a:r>
            <a:r>
              <a:rPr lang="en-US" sz="2400" spc="-25" dirty="0" smtClean="0">
                <a:latin typeface="Calibri Light"/>
                <a:cs typeface="Calibri Light"/>
              </a:rPr>
              <a:t>.</a:t>
            </a:r>
            <a:endParaRPr lang="en-US" sz="2400" spc="-25" dirty="0">
              <a:latin typeface="Calibri Light"/>
              <a:cs typeface="Calibri Ligh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a:t>
            </a:fld>
            <a:endParaRPr spc="-25"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770" y="1534652"/>
            <a:ext cx="6981825" cy="4943475"/>
          </a:xfrm>
          <a:prstGeom prst="rect">
            <a:avLst/>
          </a:prstGeom>
        </p:spPr>
      </p:pic>
      <p:pic>
        <p:nvPicPr>
          <p:cNvPr id="3" name="Image 2"/>
          <p:cNvPicPr>
            <a:picLocks noChangeAspect="1"/>
          </p:cNvPicPr>
          <p:nvPr/>
        </p:nvPicPr>
        <p:blipFill>
          <a:blip r:embed="rId3"/>
          <a:stretch>
            <a:fillRect/>
          </a:stretch>
        </p:blipFill>
        <p:spPr>
          <a:xfrm>
            <a:off x="1342054" y="4616830"/>
            <a:ext cx="2466975" cy="18478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8393" y="18750"/>
            <a:ext cx="9208298" cy="534013"/>
          </a:xfrm>
          <a:prstGeom prst="rect">
            <a:avLst/>
          </a:prstGeom>
        </p:spPr>
      </p:pic>
      <p:sp>
        <p:nvSpPr>
          <p:cNvPr id="3" name="object 3"/>
          <p:cNvSpPr txBox="1">
            <a:spLocks noGrp="1"/>
          </p:cNvSpPr>
          <p:nvPr>
            <p:ph type="title"/>
          </p:nvPr>
        </p:nvSpPr>
        <p:spPr>
          <a:xfrm>
            <a:off x="3113276" y="40640"/>
            <a:ext cx="5497323"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FFFFFF"/>
                </a:solidFill>
                <a:latin typeface="Calibri"/>
                <a:cs typeface="Calibri"/>
              </a:rPr>
              <a:t>RISKS RELATED TO MACHINES AND TOOLS</a:t>
            </a:r>
          </a:p>
        </p:txBody>
      </p:sp>
      <p:sp>
        <p:nvSpPr>
          <p:cNvPr id="4" name="object 4"/>
          <p:cNvSpPr/>
          <p:nvPr/>
        </p:nvSpPr>
        <p:spPr>
          <a:xfrm>
            <a:off x="251459" y="630936"/>
            <a:ext cx="11730355" cy="830580"/>
          </a:xfrm>
          <a:custGeom>
            <a:avLst/>
            <a:gdLst/>
            <a:ahLst/>
            <a:cxnLst/>
            <a:rect l="l" t="t" r="r" b="b"/>
            <a:pathLst>
              <a:path w="11730355" h="830580">
                <a:moveTo>
                  <a:pt x="11730228" y="0"/>
                </a:moveTo>
                <a:lnTo>
                  <a:pt x="0" y="0"/>
                </a:lnTo>
                <a:lnTo>
                  <a:pt x="0" y="830580"/>
                </a:lnTo>
                <a:lnTo>
                  <a:pt x="11730228" y="830580"/>
                </a:lnTo>
                <a:lnTo>
                  <a:pt x="11730228" y="0"/>
                </a:lnTo>
                <a:close/>
              </a:path>
            </a:pathLst>
          </a:custGeom>
          <a:solidFill>
            <a:srgbClr val="FFFFFF"/>
          </a:solidFill>
        </p:spPr>
        <p:txBody>
          <a:bodyPr wrap="square" lIns="0" tIns="0" rIns="0" bIns="0" rtlCol="0"/>
          <a:lstStyle/>
          <a:p>
            <a:endParaRPr/>
          </a:p>
        </p:txBody>
      </p:sp>
      <p:sp>
        <p:nvSpPr>
          <p:cNvPr id="5" name="object 5"/>
          <p:cNvSpPr txBox="1"/>
          <p:nvPr/>
        </p:nvSpPr>
        <p:spPr>
          <a:xfrm>
            <a:off x="329590" y="643204"/>
            <a:ext cx="11572875" cy="2267287"/>
          </a:xfrm>
          <a:prstGeom prst="rect">
            <a:avLst/>
          </a:prstGeom>
        </p:spPr>
        <p:txBody>
          <a:bodyPr vert="horz" wrap="square" lIns="0" tIns="12700" rIns="0" bIns="0" rtlCol="0">
            <a:spAutoFit/>
          </a:bodyPr>
          <a:lstStyle/>
          <a:p>
            <a:pPr marL="12700">
              <a:lnSpc>
                <a:spcPct val="100000"/>
              </a:lnSpc>
              <a:spcBef>
                <a:spcPts val="100"/>
              </a:spcBef>
              <a:tabLst>
                <a:tab pos="521334" algn="l"/>
                <a:tab pos="1251585" algn="l"/>
                <a:tab pos="1875155" algn="l"/>
                <a:tab pos="2955290" algn="l"/>
                <a:tab pos="4418965" algn="l"/>
                <a:tab pos="5433695" algn="l"/>
                <a:tab pos="6038850" algn="l"/>
                <a:tab pos="7134859" algn="l"/>
                <a:tab pos="8697595" algn="l"/>
                <a:tab pos="10079355" algn="l"/>
              </a:tabLst>
            </a:pPr>
            <a:r>
              <a:rPr lang="en-US" sz="2400" spc="-25" dirty="0" smtClean="0">
                <a:latin typeface="Calibri"/>
                <a:cs typeface="Calibri"/>
              </a:rPr>
              <a:t>These are accident risks caused by mechanical action (cutting, piercing, crushing, etc.) from a machine, a part of a machine, or a handheld, manual, or fixed tool.</a:t>
            </a:r>
          </a:p>
          <a:p>
            <a:pPr marL="12700">
              <a:lnSpc>
                <a:spcPct val="100000"/>
              </a:lnSpc>
              <a:spcBef>
                <a:spcPts val="100"/>
              </a:spcBef>
              <a:tabLst>
                <a:tab pos="521334" algn="l"/>
                <a:tab pos="1251585" algn="l"/>
                <a:tab pos="1875155" algn="l"/>
                <a:tab pos="2955290" algn="l"/>
                <a:tab pos="4418965" algn="l"/>
                <a:tab pos="5433695" algn="l"/>
                <a:tab pos="6038850" algn="l"/>
                <a:tab pos="7134859" algn="l"/>
                <a:tab pos="8697595" algn="l"/>
                <a:tab pos="10079355" algn="l"/>
              </a:tabLst>
            </a:pPr>
            <a:r>
              <a:rPr lang="en-US" sz="2400" spc="-25" dirty="0" smtClean="0">
                <a:latin typeface="Calibri"/>
                <a:cs typeface="Calibri"/>
              </a:rPr>
              <a:t>Work with tools that have moving parts: transmission components, </a:t>
            </a:r>
          </a:p>
          <a:p>
            <a:pPr marL="12700">
              <a:lnSpc>
                <a:spcPct val="100000"/>
              </a:lnSpc>
              <a:spcBef>
                <a:spcPts val="100"/>
              </a:spcBef>
              <a:tabLst>
                <a:tab pos="521334" algn="l"/>
                <a:tab pos="1251585" algn="l"/>
                <a:tab pos="1875155" algn="l"/>
                <a:tab pos="2955290" algn="l"/>
                <a:tab pos="4418965" algn="l"/>
                <a:tab pos="5433695" algn="l"/>
                <a:tab pos="6038850" algn="l"/>
                <a:tab pos="7134859" algn="l"/>
                <a:tab pos="8697595" algn="l"/>
                <a:tab pos="10079355" algn="l"/>
              </a:tabLst>
            </a:pPr>
            <a:r>
              <a:rPr lang="en-US" sz="2400" spc="-25" dirty="0" smtClean="0">
                <a:latin typeface="Calibri"/>
                <a:cs typeface="Calibri"/>
              </a:rPr>
              <a:t>pulleys, belts, chains, cables, moving parts…</a:t>
            </a:r>
          </a:p>
          <a:p>
            <a:pPr marL="12700">
              <a:lnSpc>
                <a:spcPct val="100000"/>
              </a:lnSpc>
              <a:spcBef>
                <a:spcPts val="100"/>
              </a:spcBef>
              <a:tabLst>
                <a:tab pos="521334" algn="l"/>
                <a:tab pos="1251585" algn="l"/>
                <a:tab pos="1875155" algn="l"/>
                <a:tab pos="2955290" algn="l"/>
                <a:tab pos="4418965" algn="l"/>
                <a:tab pos="5433695" algn="l"/>
                <a:tab pos="6038850" algn="l"/>
                <a:tab pos="7134859" algn="l"/>
                <a:tab pos="8697595" algn="l"/>
                <a:tab pos="10079355" algn="l"/>
              </a:tabLst>
            </a:pPr>
            <a:endParaRPr lang="en-US" sz="2400" spc="-25" dirty="0" smtClean="0">
              <a:latin typeface="Calibri"/>
              <a:cs typeface="Calibri"/>
            </a:endParaRPr>
          </a:p>
          <a:p>
            <a:pPr marL="12700">
              <a:lnSpc>
                <a:spcPct val="100000"/>
              </a:lnSpc>
              <a:spcBef>
                <a:spcPts val="100"/>
              </a:spcBef>
              <a:tabLst>
                <a:tab pos="521334" algn="l"/>
                <a:tab pos="1251585" algn="l"/>
                <a:tab pos="1875155" algn="l"/>
                <a:tab pos="2955290" algn="l"/>
                <a:tab pos="4418965" algn="l"/>
                <a:tab pos="5433695" algn="l"/>
                <a:tab pos="6038850" algn="l"/>
                <a:tab pos="7134859" algn="l"/>
                <a:tab pos="8697595" algn="l"/>
                <a:tab pos="10079355" algn="l"/>
              </a:tabLst>
            </a:pPr>
            <a:r>
              <a:rPr lang="en-US" sz="2400" spc="-25" dirty="0" smtClean="0">
                <a:latin typeface="Calibri"/>
                <a:cs typeface="Calibri"/>
              </a:rPr>
              <a:t>Work with sharp or abrasive tools… generally, machine tools.</a:t>
            </a:r>
            <a:endParaRPr lang="en-US" sz="2400" spc="-25" dirty="0">
              <a:latin typeface="Calibri"/>
              <a:cs typeface="Calibri"/>
            </a:endParaRPr>
          </a:p>
        </p:txBody>
      </p:sp>
      <p:sp>
        <p:nvSpPr>
          <p:cNvPr id="18" name="object 18"/>
          <p:cNvSpPr txBox="1"/>
          <p:nvPr/>
        </p:nvSpPr>
        <p:spPr>
          <a:xfrm>
            <a:off x="9628631" y="4567021"/>
            <a:ext cx="2317750" cy="1859483"/>
          </a:xfrm>
          <a:prstGeom prst="rect">
            <a:avLst/>
          </a:prstGeom>
        </p:spPr>
        <p:txBody>
          <a:bodyPr vert="horz" wrap="square" lIns="0" tIns="12700" rIns="0" bIns="0" rtlCol="0">
            <a:spAutoFit/>
          </a:bodyPr>
          <a:lstStyle/>
          <a:p>
            <a:pPr marL="12700" marR="5080">
              <a:lnSpc>
                <a:spcPct val="100000"/>
              </a:lnSpc>
              <a:spcBef>
                <a:spcPts val="100"/>
              </a:spcBef>
            </a:pPr>
            <a:r>
              <a:rPr lang="en-US" sz="2400" spc="-10" dirty="0" smtClean="0">
                <a:latin typeface="Calibri"/>
                <a:cs typeface="Calibri"/>
              </a:rPr>
              <a:t>Work on machines using pressurized fluids: hydraulic, pneumatic (compressed air)…</a:t>
            </a:r>
            <a:endParaRPr lang="en-US" sz="2400" spc="-10" dirty="0">
              <a:latin typeface="Calibri"/>
              <a:cs typeface="Calibri"/>
            </a:endParaRPr>
          </a:p>
        </p:txBody>
      </p:sp>
      <p:grpSp>
        <p:nvGrpSpPr>
          <p:cNvPr id="19" name="object 19"/>
          <p:cNvGrpSpPr/>
          <p:nvPr/>
        </p:nvGrpSpPr>
        <p:grpSpPr>
          <a:xfrm>
            <a:off x="6542531" y="1461515"/>
            <a:ext cx="5439410" cy="3333115"/>
            <a:chOff x="6542531" y="1461515"/>
            <a:chExt cx="5439410" cy="3333115"/>
          </a:xfrm>
        </p:grpSpPr>
        <p:pic>
          <p:nvPicPr>
            <p:cNvPr id="20" name="object 20"/>
            <p:cNvPicPr/>
            <p:nvPr/>
          </p:nvPicPr>
          <p:blipFill>
            <a:blip r:embed="rId3" cstate="print"/>
            <a:stretch>
              <a:fillRect/>
            </a:stretch>
          </p:blipFill>
          <p:spPr>
            <a:xfrm>
              <a:off x="9200387" y="1461515"/>
              <a:ext cx="2781300" cy="1786128"/>
            </a:xfrm>
            <a:prstGeom prst="rect">
              <a:avLst/>
            </a:prstGeom>
          </p:spPr>
        </p:pic>
        <p:pic>
          <p:nvPicPr>
            <p:cNvPr id="21" name="object 21"/>
            <p:cNvPicPr/>
            <p:nvPr/>
          </p:nvPicPr>
          <p:blipFill>
            <a:blip r:embed="rId4" cstate="print"/>
            <a:stretch>
              <a:fillRect/>
            </a:stretch>
          </p:blipFill>
          <p:spPr>
            <a:xfrm>
              <a:off x="8240267" y="2569463"/>
              <a:ext cx="1388364" cy="1184148"/>
            </a:xfrm>
            <a:prstGeom prst="rect">
              <a:avLst/>
            </a:prstGeom>
          </p:spPr>
        </p:pic>
        <p:pic>
          <p:nvPicPr>
            <p:cNvPr id="22" name="object 22"/>
            <p:cNvPicPr/>
            <p:nvPr/>
          </p:nvPicPr>
          <p:blipFill>
            <a:blip r:embed="rId5" cstate="print"/>
            <a:stretch>
              <a:fillRect/>
            </a:stretch>
          </p:blipFill>
          <p:spPr>
            <a:xfrm>
              <a:off x="6542531" y="3404616"/>
              <a:ext cx="1854707" cy="1389887"/>
            </a:xfrm>
            <a:prstGeom prst="rect">
              <a:avLst/>
            </a:prstGeom>
          </p:spPr>
        </p:pic>
      </p:grpSp>
      <p:pic>
        <p:nvPicPr>
          <p:cNvPr id="23" name="object 23"/>
          <p:cNvPicPr/>
          <p:nvPr/>
        </p:nvPicPr>
        <p:blipFill>
          <a:blip r:embed="rId6" cstate="print"/>
          <a:stretch>
            <a:fillRect/>
          </a:stretch>
        </p:blipFill>
        <p:spPr>
          <a:xfrm>
            <a:off x="4145279" y="4861559"/>
            <a:ext cx="2132076" cy="1770888"/>
          </a:xfrm>
          <a:prstGeom prst="rect">
            <a:avLst/>
          </a:prstGeom>
        </p:spPr>
      </p:pic>
      <p:pic>
        <p:nvPicPr>
          <p:cNvPr id="24" name="object 24"/>
          <p:cNvPicPr/>
          <p:nvPr/>
        </p:nvPicPr>
        <p:blipFill>
          <a:blip r:embed="rId7" cstate="print"/>
          <a:stretch>
            <a:fillRect/>
          </a:stretch>
        </p:blipFill>
        <p:spPr>
          <a:xfrm>
            <a:off x="6473952" y="4861559"/>
            <a:ext cx="3032759" cy="1781555"/>
          </a:xfrm>
          <a:prstGeom prst="rect">
            <a:avLst/>
          </a:prstGeom>
        </p:spPr>
      </p:pic>
      <p:sp>
        <p:nvSpPr>
          <p:cNvPr id="25" name="object 25"/>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63</a:t>
            </a:r>
            <a:endParaRPr sz="1200">
              <a:latin typeface="Calibri"/>
              <a:cs typeface="Calibri"/>
            </a:endParaRPr>
          </a:p>
        </p:txBody>
      </p:sp>
      <p:sp>
        <p:nvSpPr>
          <p:cNvPr id="26" name="object 26"/>
          <p:cNvSpPr txBox="1"/>
          <p:nvPr/>
        </p:nvSpPr>
        <p:spPr>
          <a:xfrm>
            <a:off x="329590" y="3774604"/>
            <a:ext cx="3267710" cy="2774286"/>
          </a:xfrm>
          <a:prstGeom prst="rect">
            <a:avLst/>
          </a:prstGeom>
        </p:spPr>
        <p:txBody>
          <a:bodyPr vert="horz" wrap="square" lIns="0" tIns="0" rIns="0" bIns="0" rtlCol="0">
            <a:spAutoFit/>
          </a:bodyPr>
          <a:lstStyle/>
          <a:p>
            <a:pPr marL="12700" algn="just">
              <a:lnSpc>
                <a:spcPts val="2380"/>
              </a:lnSpc>
            </a:pPr>
            <a:r>
              <a:rPr lang="en-US" sz="2400" dirty="0" smtClean="0">
                <a:latin typeface="Calibri"/>
                <a:cs typeface="Calibri"/>
              </a:rPr>
              <a:t>Work requiring lockout/</a:t>
            </a:r>
            <a:r>
              <a:rPr lang="en-US" sz="2400" dirty="0" err="1" smtClean="0">
                <a:latin typeface="Calibri"/>
                <a:cs typeface="Calibri"/>
              </a:rPr>
              <a:t>tagout</a:t>
            </a:r>
            <a:r>
              <a:rPr lang="en-US" sz="2400" dirty="0" smtClean="0">
                <a:latin typeface="Calibri"/>
                <a:cs typeface="Calibri"/>
              </a:rPr>
              <a:t> procedures: maintenance and repair work, additional installation, retrieval of a jammed or stuck part, energy release, end of mechanical movement…</a:t>
            </a:r>
            <a:endParaRPr lang="en-US" sz="2400" dirty="0">
              <a:latin typeface="Calibri"/>
              <a:cs typeface="Calibri"/>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0" y="0"/>
            <a:ext cx="12140339" cy="6858000"/>
          </a:xfrm>
          <a:prstGeom prst="rect">
            <a:avLst/>
          </a:prstGeom>
        </p:spPr>
      </p:pic>
    </p:spTree>
    <p:extLst>
      <p:ext uri="{BB962C8B-B14F-4D97-AF65-F5344CB8AC3E}">
        <p14:creationId xmlns:p14="http://schemas.microsoft.com/office/powerpoint/2010/main" val="194892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77137" y="60973"/>
            <a:ext cx="9208298" cy="535574"/>
          </a:xfrm>
          <a:prstGeom prst="rect">
            <a:avLst/>
          </a:prstGeom>
        </p:spPr>
      </p:pic>
      <p:sp>
        <p:nvSpPr>
          <p:cNvPr id="3" name="object 3"/>
          <p:cNvSpPr txBox="1">
            <a:spLocks noGrp="1"/>
          </p:cNvSpPr>
          <p:nvPr>
            <p:ph type="title"/>
          </p:nvPr>
        </p:nvSpPr>
        <p:spPr>
          <a:xfrm>
            <a:off x="3790569" y="84201"/>
            <a:ext cx="4975860" cy="391160"/>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FFFFFF"/>
                </a:solidFill>
                <a:latin typeface="Calibri"/>
                <a:cs typeface="Calibri"/>
              </a:rPr>
              <a:t>RISKS RELATED TO NOISE HAZARDS</a:t>
            </a:r>
          </a:p>
        </p:txBody>
      </p:sp>
      <p:sp>
        <p:nvSpPr>
          <p:cNvPr id="4" name="object 4"/>
          <p:cNvSpPr/>
          <p:nvPr/>
        </p:nvSpPr>
        <p:spPr>
          <a:xfrm>
            <a:off x="326136" y="609600"/>
            <a:ext cx="11709400" cy="1938655"/>
          </a:xfrm>
          <a:custGeom>
            <a:avLst/>
            <a:gdLst/>
            <a:ahLst/>
            <a:cxnLst/>
            <a:rect l="l" t="t" r="r" b="b"/>
            <a:pathLst>
              <a:path w="11709400" h="1938655">
                <a:moveTo>
                  <a:pt x="11708892" y="0"/>
                </a:moveTo>
                <a:lnTo>
                  <a:pt x="0" y="0"/>
                </a:lnTo>
                <a:lnTo>
                  <a:pt x="0" y="1938527"/>
                </a:lnTo>
                <a:lnTo>
                  <a:pt x="11708892" y="1938527"/>
                </a:lnTo>
                <a:lnTo>
                  <a:pt x="11708892" y="0"/>
                </a:lnTo>
                <a:close/>
              </a:path>
            </a:pathLst>
          </a:custGeom>
          <a:solidFill>
            <a:srgbClr val="FFFFFF"/>
          </a:solidFill>
        </p:spPr>
        <p:txBody>
          <a:bodyPr wrap="square" lIns="0" tIns="0" rIns="0" bIns="0" rtlCol="0"/>
          <a:lstStyle/>
          <a:p>
            <a:endParaRPr/>
          </a:p>
        </p:txBody>
      </p:sp>
      <p:sp>
        <p:nvSpPr>
          <p:cNvPr id="5" name="object 5"/>
          <p:cNvSpPr txBox="1"/>
          <p:nvPr/>
        </p:nvSpPr>
        <p:spPr>
          <a:xfrm>
            <a:off x="404266" y="623061"/>
            <a:ext cx="11554460" cy="1489075"/>
          </a:xfrm>
          <a:prstGeom prst="rect">
            <a:avLst/>
          </a:prstGeom>
        </p:spPr>
        <p:txBody>
          <a:bodyPr vert="horz" wrap="square" lIns="0" tIns="12700" rIns="0" bIns="0" rtlCol="0">
            <a:spAutoFit/>
          </a:bodyPr>
          <a:lstStyle/>
          <a:p>
            <a:pPr marL="12700" marR="5080">
              <a:lnSpc>
                <a:spcPct val="100000"/>
              </a:lnSpc>
              <a:spcBef>
                <a:spcPts val="100"/>
              </a:spcBef>
            </a:pPr>
            <a:r>
              <a:rPr lang="en-US" sz="2400" dirty="0" smtClean="0">
                <a:latin typeface="Calibri"/>
                <a:cs typeface="Calibri"/>
              </a:rPr>
              <a:t>These are accident risks caused by discomfort, interference with verbal communication, and hindrance during the performance of delicate tasks.</a:t>
            </a:r>
          </a:p>
          <a:p>
            <a:pPr marL="12700" marR="5080">
              <a:lnSpc>
                <a:spcPct val="100000"/>
              </a:lnSpc>
              <a:spcBef>
                <a:spcPts val="100"/>
              </a:spcBef>
            </a:pPr>
            <a:r>
              <a:rPr lang="en-US" sz="2400" dirty="0" smtClean="0">
                <a:latin typeface="Calibri"/>
                <a:cs typeface="Calibri"/>
              </a:rPr>
              <a:t>They are also occupational disease risks in cases of prolonged exposure: hearing loss is irreversible. These risks are common in certain professional activities.</a:t>
            </a:r>
            <a:endParaRPr lang="en-US" sz="2400" dirty="0">
              <a:latin typeface="Calibri"/>
              <a:cs typeface="Calibri"/>
            </a:endParaRPr>
          </a:p>
        </p:txBody>
      </p:sp>
      <p:pic>
        <p:nvPicPr>
          <p:cNvPr id="7" name="object 7"/>
          <p:cNvPicPr/>
          <p:nvPr/>
        </p:nvPicPr>
        <p:blipFill>
          <a:blip r:embed="rId3" cstate="print"/>
          <a:stretch>
            <a:fillRect/>
          </a:stretch>
        </p:blipFill>
        <p:spPr>
          <a:xfrm>
            <a:off x="1246632" y="2613660"/>
            <a:ext cx="2203704" cy="1269491"/>
          </a:xfrm>
          <a:prstGeom prst="rect">
            <a:avLst/>
          </a:prstGeom>
        </p:spPr>
      </p:pic>
      <p:pic>
        <p:nvPicPr>
          <p:cNvPr id="9" name="object 9"/>
          <p:cNvPicPr/>
          <p:nvPr/>
        </p:nvPicPr>
        <p:blipFill>
          <a:blip r:embed="rId4" cstate="print"/>
          <a:stretch>
            <a:fillRect/>
          </a:stretch>
        </p:blipFill>
        <p:spPr>
          <a:xfrm>
            <a:off x="5972555" y="4059935"/>
            <a:ext cx="1787652" cy="1376172"/>
          </a:xfrm>
          <a:prstGeom prst="rect">
            <a:avLst/>
          </a:prstGeom>
        </p:spPr>
      </p:pic>
      <p:pic>
        <p:nvPicPr>
          <p:cNvPr id="12" name="object 12"/>
          <p:cNvPicPr/>
          <p:nvPr/>
        </p:nvPicPr>
        <p:blipFill>
          <a:blip r:embed="rId5" cstate="print"/>
          <a:stretch>
            <a:fillRect/>
          </a:stretch>
        </p:blipFill>
        <p:spPr>
          <a:xfrm>
            <a:off x="2310503" y="5731755"/>
            <a:ext cx="4415601" cy="836296"/>
          </a:xfrm>
          <a:prstGeom prst="rect">
            <a:avLst/>
          </a:prstGeom>
        </p:spPr>
      </p:pic>
      <p:sp>
        <p:nvSpPr>
          <p:cNvPr id="13" name="object 13"/>
          <p:cNvSpPr txBox="1"/>
          <p:nvPr/>
        </p:nvSpPr>
        <p:spPr>
          <a:xfrm>
            <a:off x="407314" y="2586990"/>
            <a:ext cx="8335645" cy="4473019"/>
          </a:xfrm>
          <a:prstGeom prst="rect">
            <a:avLst/>
          </a:prstGeom>
        </p:spPr>
        <p:txBody>
          <a:bodyPr vert="horz" wrap="square" lIns="0" tIns="12700" rIns="0" bIns="0" rtlCol="0">
            <a:spAutoFit/>
          </a:bodyPr>
          <a:lstStyle/>
          <a:p>
            <a:pPr marL="3425190" marR="5080" algn="just">
              <a:lnSpc>
                <a:spcPct val="100000"/>
              </a:lnSpc>
              <a:spcBef>
                <a:spcPts val="100"/>
              </a:spcBef>
            </a:pPr>
            <a:r>
              <a:rPr lang="en-US" sz="2400" dirty="0" smtClean="0">
                <a:solidFill>
                  <a:srgbClr val="EC7C30"/>
                </a:solidFill>
                <a:latin typeface="Calibri"/>
                <a:cs typeface="Calibri"/>
              </a:rPr>
              <a:t>Continuous noise emitted by machines or tools: compressors, engines, loudspeakers, printers, jackhammers, etc.</a:t>
            </a:r>
          </a:p>
          <a:p>
            <a:pPr>
              <a:lnSpc>
                <a:spcPct val="100000"/>
              </a:lnSpc>
              <a:spcBef>
                <a:spcPts val="470"/>
              </a:spcBef>
            </a:pPr>
            <a:endParaRPr sz="2400" dirty="0">
              <a:latin typeface="Calibri"/>
              <a:cs typeface="Calibri"/>
            </a:endParaRPr>
          </a:p>
          <a:p>
            <a:pPr marL="12700" marR="3288029" algn="just">
              <a:lnSpc>
                <a:spcPct val="100000"/>
              </a:lnSpc>
            </a:pPr>
            <a:r>
              <a:rPr lang="en-US" sz="2400" dirty="0" smtClean="0">
                <a:solidFill>
                  <a:srgbClr val="EC7C30"/>
                </a:solidFill>
                <a:latin typeface="Calibri"/>
                <a:cs typeface="Calibri"/>
              </a:rPr>
              <a:t>Impulse noise: vents, compressed air releases, audible signals other than alarm sirens…</a:t>
            </a:r>
            <a:r>
              <a:rPr lang="fr-FR" sz="2400" dirty="0" smtClean="0">
                <a:solidFill>
                  <a:schemeClr val="bg1"/>
                </a:solidFill>
                <a:latin typeface="Calibri"/>
                <a:cs typeface="Calibri"/>
              </a:rPr>
              <a:t>Une</a:t>
            </a:r>
            <a:r>
              <a:rPr lang="fr-FR" sz="2400" spc="-20" dirty="0" smtClean="0">
                <a:solidFill>
                  <a:schemeClr val="bg1"/>
                </a:solidFill>
                <a:latin typeface="Calibri"/>
                <a:cs typeface="Calibri"/>
              </a:rPr>
              <a:t> </a:t>
            </a:r>
            <a:r>
              <a:rPr lang="fr-FR" sz="2400" dirty="0" smtClean="0">
                <a:solidFill>
                  <a:schemeClr val="bg1"/>
                </a:solidFill>
                <a:latin typeface="Calibri"/>
                <a:cs typeface="Calibri"/>
              </a:rPr>
              <a:t>perte</a:t>
            </a:r>
            <a:r>
              <a:rPr lang="fr-FR" sz="2400" spc="-20" dirty="0" smtClean="0">
                <a:solidFill>
                  <a:schemeClr val="bg1"/>
                </a:solidFill>
                <a:latin typeface="Calibri"/>
                <a:cs typeface="Calibri"/>
              </a:rPr>
              <a:t> </a:t>
            </a:r>
            <a:r>
              <a:rPr lang="fr-FR" sz="2400" dirty="0" smtClean="0">
                <a:solidFill>
                  <a:schemeClr val="bg1"/>
                </a:solidFill>
                <a:latin typeface="Calibri"/>
                <a:cs typeface="Calibri"/>
              </a:rPr>
              <a:t>de</a:t>
            </a:r>
            <a:r>
              <a:rPr lang="fr-FR" sz="2400" spc="-25" dirty="0" smtClean="0">
                <a:solidFill>
                  <a:schemeClr val="bg1"/>
                </a:solidFill>
                <a:latin typeface="Calibri"/>
                <a:cs typeface="Calibri"/>
              </a:rPr>
              <a:t> </a:t>
            </a:r>
            <a:r>
              <a:rPr lang="fr-FR" sz="2400" spc="-20" dirty="0" smtClean="0">
                <a:solidFill>
                  <a:schemeClr val="bg1"/>
                </a:solidFill>
                <a:latin typeface="Calibri"/>
                <a:cs typeface="Calibri"/>
              </a:rPr>
              <a:t>l’audition</a:t>
            </a:r>
            <a:r>
              <a:rPr lang="fr-FR" sz="2400" spc="-60" dirty="0" smtClean="0">
                <a:solidFill>
                  <a:schemeClr val="bg1"/>
                </a:solidFill>
                <a:latin typeface="Calibri"/>
                <a:cs typeface="Calibri"/>
              </a:rPr>
              <a:t> </a:t>
            </a:r>
            <a:r>
              <a:rPr lang="fr-FR" sz="2400" spc="-25" dirty="0" smtClean="0">
                <a:solidFill>
                  <a:schemeClr val="bg1"/>
                </a:solidFill>
                <a:latin typeface="Calibri"/>
                <a:cs typeface="Calibri"/>
              </a:rPr>
              <a:t>est </a:t>
            </a:r>
            <a:r>
              <a:rPr lang="fr-FR" sz="2400" spc="-10" dirty="0" smtClean="0">
                <a:solidFill>
                  <a:schemeClr val="bg1"/>
                </a:solidFill>
                <a:latin typeface="Calibri"/>
                <a:cs typeface="Calibri"/>
              </a:rPr>
              <a:t>irréversible</a:t>
            </a:r>
            <a:endParaRPr lang="fr-FR" sz="2400" dirty="0" smtClean="0">
              <a:solidFill>
                <a:schemeClr val="bg1"/>
              </a:solidFill>
              <a:latin typeface="Calibri"/>
              <a:cs typeface="Calibri"/>
            </a:endParaRPr>
          </a:p>
          <a:p>
            <a:pPr>
              <a:lnSpc>
                <a:spcPct val="100000"/>
              </a:lnSpc>
              <a:spcBef>
                <a:spcPts val="1305"/>
              </a:spcBef>
            </a:pPr>
            <a:r>
              <a:rPr lang="fr-FR" sz="2400" dirty="0" smtClean="0">
                <a:latin typeface="Calibri"/>
                <a:cs typeface="Calibri"/>
              </a:rPr>
              <a:t>                                 </a:t>
            </a:r>
            <a:r>
              <a:rPr lang="fr-FR" sz="2400" dirty="0" err="1" smtClean="0">
                <a:latin typeface="Calibri"/>
                <a:cs typeface="Calibri"/>
              </a:rPr>
              <a:t>Hearing</a:t>
            </a:r>
            <a:r>
              <a:rPr lang="fr-FR" sz="2400" dirty="0" smtClean="0">
                <a:latin typeface="Calibri"/>
                <a:cs typeface="Calibri"/>
              </a:rPr>
              <a:t> </a:t>
            </a:r>
            <a:r>
              <a:rPr lang="fr-FR" sz="2400" dirty="0" err="1" smtClean="0">
                <a:latin typeface="Calibri"/>
                <a:cs typeface="Calibri"/>
              </a:rPr>
              <a:t>loss</a:t>
            </a:r>
            <a:r>
              <a:rPr lang="fr-FR" sz="2400" dirty="0" smtClean="0">
                <a:latin typeface="Calibri"/>
                <a:cs typeface="Calibri"/>
              </a:rPr>
              <a:t> </a:t>
            </a:r>
            <a:r>
              <a:rPr lang="fr-FR" sz="2400" dirty="0" err="1" smtClean="0">
                <a:latin typeface="Calibri"/>
                <a:cs typeface="Calibri"/>
              </a:rPr>
              <a:t>is</a:t>
            </a:r>
            <a:r>
              <a:rPr lang="fr-FR" sz="2400" dirty="0" smtClean="0">
                <a:latin typeface="Calibri"/>
                <a:cs typeface="Calibri"/>
              </a:rPr>
              <a:t> </a:t>
            </a:r>
            <a:r>
              <a:rPr lang="fr-FR" sz="2400" dirty="0" err="1" smtClean="0">
                <a:latin typeface="Calibri"/>
                <a:cs typeface="Calibri"/>
              </a:rPr>
              <a:t>irreversible</a:t>
            </a:r>
            <a:r>
              <a:rPr lang="fr-FR" sz="2400" dirty="0" smtClean="0">
                <a:latin typeface="Calibri"/>
                <a:cs typeface="Calibri"/>
              </a:rPr>
              <a:t>.</a:t>
            </a:r>
          </a:p>
          <a:p>
            <a:pPr>
              <a:lnSpc>
                <a:spcPct val="100000"/>
              </a:lnSpc>
              <a:spcBef>
                <a:spcPts val="1305"/>
              </a:spcBef>
            </a:pPr>
            <a:endParaRPr sz="2400" dirty="0">
              <a:latin typeface="Calibri"/>
              <a:cs typeface="Calibri"/>
            </a:endParaRPr>
          </a:p>
        </p:txBody>
      </p:sp>
      <p:pic>
        <p:nvPicPr>
          <p:cNvPr id="14" name="object 14"/>
          <p:cNvPicPr/>
          <p:nvPr/>
        </p:nvPicPr>
        <p:blipFill>
          <a:blip r:embed="rId6" cstate="print"/>
          <a:stretch>
            <a:fillRect/>
          </a:stretch>
        </p:blipFill>
        <p:spPr>
          <a:xfrm>
            <a:off x="1167383" y="5558028"/>
            <a:ext cx="1078992" cy="1078991"/>
          </a:xfrm>
          <a:prstGeom prst="rect">
            <a:avLst/>
          </a:prstGeom>
        </p:spPr>
      </p:pic>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52</a:t>
            </a:fld>
            <a:endParaRPr spc="-25" dirty="0"/>
          </a:p>
        </p:txBody>
      </p:sp>
      <p:pic>
        <p:nvPicPr>
          <p:cNvPr id="17" name="Image 16"/>
          <p:cNvPicPr>
            <a:picLocks noChangeAspect="1"/>
          </p:cNvPicPr>
          <p:nvPr/>
        </p:nvPicPr>
        <p:blipFill>
          <a:blip r:embed="rId7"/>
          <a:stretch>
            <a:fillRect/>
          </a:stretch>
        </p:blipFill>
        <p:spPr>
          <a:xfrm>
            <a:off x="9017505" y="2735554"/>
            <a:ext cx="2941221" cy="381834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05115" y="79261"/>
            <a:ext cx="5909075" cy="535574"/>
          </a:xfrm>
          <a:prstGeom prst="rect">
            <a:avLst/>
          </a:prstGeom>
        </p:spPr>
      </p:pic>
      <p:sp>
        <p:nvSpPr>
          <p:cNvPr id="3" name="object 3"/>
          <p:cNvSpPr txBox="1">
            <a:spLocks noGrp="1"/>
          </p:cNvSpPr>
          <p:nvPr>
            <p:ph type="title"/>
          </p:nvPr>
        </p:nvSpPr>
        <p:spPr>
          <a:xfrm>
            <a:off x="3775328" y="102489"/>
            <a:ext cx="4171315" cy="391160"/>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FFFFFF"/>
                </a:solidFill>
                <a:latin typeface="Calibri"/>
                <a:cs typeface="Calibri"/>
              </a:rPr>
              <a:t>RISKS OF FALLING FROM HEIGHT</a:t>
            </a:r>
          </a:p>
        </p:txBody>
      </p:sp>
      <p:sp>
        <p:nvSpPr>
          <p:cNvPr id="4" name="object 4"/>
          <p:cNvSpPr/>
          <p:nvPr/>
        </p:nvSpPr>
        <p:spPr>
          <a:xfrm>
            <a:off x="201168" y="664463"/>
            <a:ext cx="6856730" cy="1191895"/>
          </a:xfrm>
          <a:custGeom>
            <a:avLst/>
            <a:gdLst/>
            <a:ahLst/>
            <a:cxnLst/>
            <a:rect l="l" t="t" r="r" b="b"/>
            <a:pathLst>
              <a:path w="6856730" h="1191895">
                <a:moveTo>
                  <a:pt x="6856476" y="0"/>
                </a:moveTo>
                <a:lnTo>
                  <a:pt x="0" y="0"/>
                </a:lnTo>
                <a:lnTo>
                  <a:pt x="0" y="1191767"/>
                </a:lnTo>
                <a:lnTo>
                  <a:pt x="6856476" y="1191767"/>
                </a:lnTo>
                <a:lnTo>
                  <a:pt x="6856476" y="0"/>
                </a:lnTo>
                <a:close/>
              </a:path>
            </a:pathLst>
          </a:custGeom>
          <a:solidFill>
            <a:srgbClr val="FFFFFF"/>
          </a:solidFill>
        </p:spPr>
        <p:txBody>
          <a:bodyPr wrap="square" lIns="0" tIns="0" rIns="0" bIns="0" rtlCol="0"/>
          <a:lstStyle/>
          <a:p>
            <a:endParaRPr/>
          </a:p>
        </p:txBody>
      </p:sp>
      <p:sp>
        <p:nvSpPr>
          <p:cNvPr id="5" name="object 5"/>
          <p:cNvSpPr txBox="1"/>
          <p:nvPr/>
        </p:nvSpPr>
        <p:spPr>
          <a:xfrm>
            <a:off x="280517" y="692277"/>
            <a:ext cx="6698615" cy="4257576"/>
          </a:xfrm>
          <a:prstGeom prst="rect">
            <a:avLst/>
          </a:prstGeom>
        </p:spPr>
        <p:txBody>
          <a:bodyPr vert="horz" wrap="square" lIns="0" tIns="12700" rIns="0" bIns="0" rtlCol="0">
            <a:spAutoFit/>
          </a:bodyPr>
          <a:lstStyle/>
          <a:p>
            <a:pPr marL="12700" marR="5080" algn="just">
              <a:lnSpc>
                <a:spcPct val="100000"/>
              </a:lnSpc>
              <a:spcBef>
                <a:spcPts val="100"/>
              </a:spcBef>
            </a:pPr>
            <a:r>
              <a:rPr lang="en-US" sz="1800" dirty="0" smtClean="0">
                <a:solidFill>
                  <a:srgbClr val="000066"/>
                </a:solidFill>
                <a:latin typeface="Arial MT"/>
                <a:cs typeface="Arial MT"/>
              </a:rPr>
              <a:t>These are accident risks resulting from a person coming into sudden contact with the ground or an object during a fall. The consequences can be very severe, especially when the height difference is significant.</a:t>
            </a:r>
          </a:p>
          <a:p>
            <a:pPr marL="12700" marR="5080" algn="just">
              <a:lnSpc>
                <a:spcPct val="100000"/>
              </a:lnSpc>
              <a:spcBef>
                <a:spcPts val="100"/>
              </a:spcBef>
            </a:pPr>
            <a:endParaRPr lang="en-US" sz="1800" dirty="0" smtClean="0">
              <a:solidFill>
                <a:srgbClr val="000066"/>
              </a:solidFill>
              <a:latin typeface="Arial MT"/>
              <a:cs typeface="Arial MT"/>
            </a:endParaRPr>
          </a:p>
          <a:p>
            <a:pPr marL="12700" marR="5080" algn="just">
              <a:lnSpc>
                <a:spcPct val="100000"/>
              </a:lnSpc>
              <a:spcBef>
                <a:spcPts val="100"/>
              </a:spcBef>
            </a:pPr>
            <a:r>
              <a:rPr lang="en-US" sz="1800" dirty="0" smtClean="0">
                <a:solidFill>
                  <a:srgbClr val="000066"/>
                </a:solidFill>
                <a:latin typeface="Arial MT"/>
                <a:cs typeface="Arial MT"/>
              </a:rPr>
              <a:t>Areas with lower-level parts: stairs, walkways, docks, pits, tanks, hoppers, trapdoors…</a:t>
            </a:r>
          </a:p>
          <a:p>
            <a:pPr marL="12700" marR="5080" algn="just">
              <a:lnSpc>
                <a:spcPct val="100000"/>
              </a:lnSpc>
              <a:spcBef>
                <a:spcPts val="100"/>
              </a:spcBef>
            </a:pPr>
            <a:r>
              <a:rPr lang="en-US" sz="1800" dirty="0" smtClean="0">
                <a:solidFill>
                  <a:srgbClr val="000066"/>
                </a:solidFill>
                <a:latin typeface="Arial MT"/>
                <a:cs typeface="Arial MT"/>
              </a:rPr>
              <a:t>Access to elevated parts: cabinets, shelves, lighting fixtures, roofs, truck tarps, vehicles on a lift, etc.</a:t>
            </a:r>
          </a:p>
          <a:p>
            <a:pPr marL="12700" marR="5080" algn="just">
              <a:lnSpc>
                <a:spcPct val="100000"/>
              </a:lnSpc>
              <a:spcBef>
                <a:spcPts val="100"/>
              </a:spcBef>
            </a:pPr>
            <a:endParaRPr lang="en-US" sz="1800" dirty="0" smtClean="0">
              <a:solidFill>
                <a:srgbClr val="000066"/>
              </a:solidFill>
              <a:latin typeface="Arial MT"/>
              <a:cs typeface="Arial MT"/>
            </a:endParaRPr>
          </a:p>
          <a:p>
            <a:pPr marL="12700" marR="5080" algn="just">
              <a:lnSpc>
                <a:spcPct val="100000"/>
              </a:lnSpc>
              <a:spcBef>
                <a:spcPts val="100"/>
              </a:spcBef>
            </a:pPr>
            <a:r>
              <a:rPr lang="en-US" sz="1800" dirty="0" smtClean="0">
                <a:solidFill>
                  <a:srgbClr val="000066"/>
                </a:solidFill>
                <a:latin typeface="Arial MT"/>
                <a:cs typeface="Arial MT"/>
              </a:rPr>
              <a:t>Use of mobile devices: ladder, stepladder, rolling or fixed scaffolding.</a:t>
            </a:r>
          </a:p>
          <a:p>
            <a:pPr marL="12700" marR="5080" algn="just">
              <a:lnSpc>
                <a:spcPct val="100000"/>
              </a:lnSpc>
              <a:spcBef>
                <a:spcPts val="100"/>
              </a:spcBef>
            </a:pPr>
            <a:endParaRPr lang="en-US" sz="1800" dirty="0" smtClean="0">
              <a:solidFill>
                <a:srgbClr val="000066"/>
              </a:solidFill>
              <a:latin typeface="Arial MT"/>
              <a:cs typeface="Arial MT"/>
            </a:endParaRPr>
          </a:p>
          <a:p>
            <a:pPr marL="12700" marR="5080" algn="just">
              <a:lnSpc>
                <a:spcPct val="100000"/>
              </a:lnSpc>
              <a:spcBef>
                <a:spcPts val="100"/>
              </a:spcBef>
            </a:pPr>
            <a:r>
              <a:rPr lang="en-US" sz="1800" dirty="0" smtClean="0">
                <a:solidFill>
                  <a:srgbClr val="000066"/>
                </a:solidFill>
                <a:latin typeface="Arial MT"/>
                <a:cs typeface="Arial MT"/>
              </a:rPr>
              <a:t>Use of improvised means: chair, boxes, crates, stacked objects or furniture, storage racks, buckets, and forks…</a:t>
            </a:r>
            <a:endParaRPr lang="en-US" sz="1800" dirty="0">
              <a:solidFill>
                <a:srgbClr val="000066"/>
              </a:solidFill>
              <a:latin typeface="Arial MT"/>
              <a:cs typeface="Arial MT"/>
            </a:endParaRPr>
          </a:p>
        </p:txBody>
      </p:sp>
      <p:pic>
        <p:nvPicPr>
          <p:cNvPr id="6" name="object 6"/>
          <p:cNvPicPr/>
          <p:nvPr/>
        </p:nvPicPr>
        <p:blipFill>
          <a:blip r:embed="rId3" cstate="print"/>
          <a:stretch>
            <a:fillRect/>
          </a:stretch>
        </p:blipFill>
        <p:spPr>
          <a:xfrm>
            <a:off x="8479535" y="92964"/>
            <a:ext cx="1498092" cy="1539240"/>
          </a:xfrm>
          <a:prstGeom prst="rect">
            <a:avLst/>
          </a:prstGeom>
        </p:spPr>
      </p:pic>
      <p:pic>
        <p:nvPicPr>
          <p:cNvPr id="7" name="object 7"/>
          <p:cNvPicPr/>
          <p:nvPr/>
        </p:nvPicPr>
        <p:blipFill>
          <a:blip r:embed="rId4" cstate="print"/>
          <a:stretch>
            <a:fillRect/>
          </a:stretch>
        </p:blipFill>
        <p:spPr>
          <a:xfrm>
            <a:off x="9891841" y="1518532"/>
            <a:ext cx="2138172" cy="2817876"/>
          </a:xfrm>
          <a:prstGeom prst="rect">
            <a:avLst/>
          </a:prstGeom>
        </p:spPr>
      </p:pic>
      <p:pic>
        <p:nvPicPr>
          <p:cNvPr id="8" name="object 8"/>
          <p:cNvPicPr/>
          <p:nvPr/>
        </p:nvPicPr>
        <p:blipFill>
          <a:blip r:embed="rId5" cstate="print"/>
          <a:stretch>
            <a:fillRect/>
          </a:stretch>
        </p:blipFill>
        <p:spPr>
          <a:xfrm>
            <a:off x="7886257" y="3000622"/>
            <a:ext cx="2005584" cy="2671572"/>
          </a:xfrm>
          <a:prstGeom prst="rect">
            <a:avLst/>
          </a:prstGeom>
        </p:spPr>
      </p:pic>
      <p:pic>
        <p:nvPicPr>
          <p:cNvPr id="9" name="object 9"/>
          <p:cNvPicPr/>
          <p:nvPr/>
        </p:nvPicPr>
        <p:blipFill>
          <a:blip r:embed="rId6" cstate="print"/>
          <a:stretch>
            <a:fillRect/>
          </a:stretch>
        </p:blipFill>
        <p:spPr>
          <a:xfrm>
            <a:off x="5690621" y="4713732"/>
            <a:ext cx="2173224" cy="2144268"/>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53</a:t>
            </a:fld>
            <a:endParaRPr spc="-25"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92695" y="72405"/>
            <a:ext cx="7517022" cy="538109"/>
          </a:xfrm>
          <a:prstGeom prst="rect">
            <a:avLst/>
          </a:prstGeom>
        </p:spPr>
      </p:pic>
      <p:sp>
        <p:nvSpPr>
          <p:cNvPr id="3" name="object 3"/>
          <p:cNvSpPr txBox="1">
            <a:spLocks noGrp="1"/>
          </p:cNvSpPr>
          <p:nvPr>
            <p:ph type="title"/>
          </p:nvPr>
        </p:nvSpPr>
        <p:spPr>
          <a:xfrm>
            <a:off x="3968622" y="96773"/>
            <a:ext cx="4770120" cy="391160"/>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006600"/>
                </a:solidFill>
                <a:latin typeface="Calibri"/>
                <a:cs typeface="Calibri"/>
              </a:rPr>
              <a:t>Prevent the risk of falling from height</a:t>
            </a:r>
          </a:p>
        </p:txBody>
      </p:sp>
      <p:sp>
        <p:nvSpPr>
          <p:cNvPr id="4" name="object 4"/>
          <p:cNvSpPr txBox="1"/>
          <p:nvPr/>
        </p:nvSpPr>
        <p:spPr>
          <a:xfrm>
            <a:off x="2180335" y="585977"/>
            <a:ext cx="6851650" cy="882293"/>
          </a:xfrm>
          <a:prstGeom prst="rect">
            <a:avLst/>
          </a:prstGeom>
        </p:spPr>
        <p:txBody>
          <a:bodyPr vert="horz" wrap="square" lIns="0" tIns="12700" rIns="0" bIns="0" rtlCol="0">
            <a:spAutoFit/>
          </a:bodyPr>
          <a:lstStyle/>
          <a:p>
            <a:pPr marL="12700">
              <a:lnSpc>
                <a:spcPct val="100000"/>
              </a:lnSpc>
              <a:spcBef>
                <a:spcPts val="100"/>
              </a:spcBef>
            </a:pPr>
            <a:r>
              <a:rPr lang="en-US" sz="1800" dirty="0" smtClean="0">
                <a:solidFill>
                  <a:srgbClr val="006600"/>
                </a:solidFill>
                <a:latin typeface="Arial MT"/>
                <a:cs typeface="Arial MT"/>
              </a:rPr>
              <a:t>Install collective protection systems (guardrails, safety nets, lifelines).</a:t>
            </a:r>
          </a:p>
          <a:p>
            <a:pPr>
              <a:lnSpc>
                <a:spcPct val="100000"/>
              </a:lnSpc>
              <a:spcBef>
                <a:spcPts val="295"/>
              </a:spcBef>
            </a:pPr>
            <a:endParaRPr sz="1800" dirty="0">
              <a:latin typeface="Arial MT"/>
              <a:cs typeface="Arial MT"/>
            </a:endParaRPr>
          </a:p>
        </p:txBody>
      </p:sp>
      <p:grpSp>
        <p:nvGrpSpPr>
          <p:cNvPr id="7" name="object 7"/>
          <p:cNvGrpSpPr/>
          <p:nvPr/>
        </p:nvGrpSpPr>
        <p:grpSpPr>
          <a:xfrm>
            <a:off x="2958083" y="1586483"/>
            <a:ext cx="3229610" cy="1673860"/>
            <a:chOff x="2958083" y="1586483"/>
            <a:chExt cx="3229610" cy="1673860"/>
          </a:xfrm>
        </p:grpSpPr>
        <p:pic>
          <p:nvPicPr>
            <p:cNvPr id="8" name="object 8"/>
            <p:cNvPicPr/>
            <p:nvPr/>
          </p:nvPicPr>
          <p:blipFill>
            <a:blip r:embed="rId3" cstate="print"/>
            <a:stretch>
              <a:fillRect/>
            </a:stretch>
          </p:blipFill>
          <p:spPr>
            <a:xfrm>
              <a:off x="2958083" y="1586483"/>
              <a:ext cx="1339595" cy="1659636"/>
            </a:xfrm>
            <a:prstGeom prst="rect">
              <a:avLst/>
            </a:prstGeom>
          </p:spPr>
        </p:pic>
        <p:pic>
          <p:nvPicPr>
            <p:cNvPr id="9" name="object 9"/>
            <p:cNvPicPr/>
            <p:nvPr/>
          </p:nvPicPr>
          <p:blipFill>
            <a:blip r:embed="rId4" cstate="print"/>
            <a:stretch>
              <a:fillRect/>
            </a:stretch>
          </p:blipFill>
          <p:spPr>
            <a:xfrm>
              <a:off x="4297680" y="1586483"/>
              <a:ext cx="1889760" cy="1673352"/>
            </a:xfrm>
            <a:prstGeom prst="rect">
              <a:avLst/>
            </a:prstGeom>
          </p:spPr>
        </p:pic>
      </p:grpSp>
      <p:pic>
        <p:nvPicPr>
          <p:cNvPr id="10" name="object 10"/>
          <p:cNvPicPr/>
          <p:nvPr/>
        </p:nvPicPr>
        <p:blipFill>
          <a:blip r:embed="rId5" cstate="print"/>
          <a:stretch>
            <a:fillRect/>
          </a:stretch>
        </p:blipFill>
        <p:spPr>
          <a:xfrm>
            <a:off x="9566147" y="2650235"/>
            <a:ext cx="2069592" cy="1725168"/>
          </a:xfrm>
          <a:prstGeom prst="rect">
            <a:avLst/>
          </a:prstGeom>
        </p:spPr>
      </p:pic>
      <p:pic>
        <p:nvPicPr>
          <p:cNvPr id="11" name="object 11"/>
          <p:cNvPicPr/>
          <p:nvPr/>
        </p:nvPicPr>
        <p:blipFill>
          <a:blip r:embed="rId6" cstate="print"/>
          <a:stretch>
            <a:fillRect/>
          </a:stretch>
        </p:blipFill>
        <p:spPr>
          <a:xfrm>
            <a:off x="3426967" y="3383279"/>
            <a:ext cx="2549144" cy="2970276"/>
          </a:xfrm>
          <a:prstGeom prst="rect">
            <a:avLst/>
          </a:prstGeom>
        </p:spPr>
      </p:pic>
      <p:sp>
        <p:nvSpPr>
          <p:cNvPr id="12" name="object 12"/>
          <p:cNvSpPr txBox="1"/>
          <p:nvPr/>
        </p:nvSpPr>
        <p:spPr>
          <a:xfrm>
            <a:off x="615492" y="4250563"/>
            <a:ext cx="2314575" cy="843821"/>
          </a:xfrm>
          <a:prstGeom prst="rect">
            <a:avLst/>
          </a:prstGeom>
        </p:spPr>
        <p:txBody>
          <a:bodyPr vert="horz" wrap="square" lIns="0" tIns="12700" rIns="0" bIns="0" rtlCol="0">
            <a:spAutoFit/>
          </a:bodyPr>
          <a:lstStyle/>
          <a:p>
            <a:pPr marL="12700" marR="5080">
              <a:lnSpc>
                <a:spcPct val="100000"/>
              </a:lnSpc>
              <a:spcBef>
                <a:spcPts val="100"/>
              </a:spcBef>
              <a:tabLst>
                <a:tab pos="879475" algn="l"/>
                <a:tab pos="1225550" algn="l"/>
              </a:tabLst>
            </a:pPr>
            <a:r>
              <a:rPr lang="en-US" sz="1800" spc="-10" dirty="0" smtClean="0">
                <a:solidFill>
                  <a:srgbClr val="006600"/>
                </a:solidFill>
                <a:latin typeface="Arial MT"/>
                <a:cs typeface="Arial MT"/>
              </a:rPr>
              <a:t>Provide appropriate access equipment (scaffolding).</a:t>
            </a:r>
            <a:endParaRPr lang="en-US" sz="1800" spc="-10" dirty="0">
              <a:solidFill>
                <a:srgbClr val="006600"/>
              </a:solidFill>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54</a:t>
            </a:fld>
            <a:endParaRPr spc="-25" dirty="0"/>
          </a:p>
        </p:txBody>
      </p:sp>
      <p:sp>
        <p:nvSpPr>
          <p:cNvPr id="13" name="object 13"/>
          <p:cNvSpPr txBox="1"/>
          <p:nvPr/>
        </p:nvSpPr>
        <p:spPr>
          <a:xfrm>
            <a:off x="7162800" y="5094384"/>
            <a:ext cx="2312035" cy="751488"/>
          </a:xfrm>
          <a:prstGeom prst="rect">
            <a:avLst/>
          </a:prstGeom>
        </p:spPr>
        <p:txBody>
          <a:bodyPr vert="horz" wrap="square" lIns="0" tIns="12700" rIns="0" bIns="0" rtlCol="0">
            <a:spAutoFit/>
          </a:bodyPr>
          <a:lstStyle/>
          <a:p>
            <a:pPr marL="12700" marR="5080">
              <a:lnSpc>
                <a:spcPct val="100000"/>
              </a:lnSpc>
              <a:spcBef>
                <a:spcPts val="100"/>
              </a:spcBef>
            </a:pPr>
            <a:r>
              <a:rPr lang="fr-FR" sz="2400" b="1" dirty="0" err="1" smtClean="0">
                <a:solidFill>
                  <a:srgbClr val="FF3300"/>
                </a:solidFill>
                <a:latin typeface="Arial"/>
                <a:cs typeface="Arial"/>
              </a:rPr>
              <a:t>Prohibit</a:t>
            </a:r>
            <a:r>
              <a:rPr lang="fr-FR" sz="2400" b="1" dirty="0" smtClean="0">
                <a:solidFill>
                  <a:srgbClr val="FF3300"/>
                </a:solidFill>
                <a:latin typeface="Arial"/>
                <a:cs typeface="Arial"/>
              </a:rPr>
              <a:t> </a:t>
            </a:r>
            <a:r>
              <a:rPr lang="fr-FR" sz="2400" b="1" dirty="0" err="1" smtClean="0">
                <a:solidFill>
                  <a:srgbClr val="FF3300"/>
                </a:solidFill>
                <a:latin typeface="Arial"/>
                <a:cs typeface="Arial"/>
              </a:rPr>
              <a:t>risky</a:t>
            </a:r>
            <a:r>
              <a:rPr lang="fr-FR" sz="2400" b="1" dirty="0" smtClean="0">
                <a:solidFill>
                  <a:srgbClr val="FF3300"/>
                </a:solidFill>
                <a:latin typeface="Arial"/>
                <a:cs typeface="Arial"/>
              </a:rPr>
              <a:t> </a:t>
            </a:r>
            <a:r>
              <a:rPr lang="fr-FR" sz="2400" b="1" dirty="0" err="1" smtClean="0">
                <a:solidFill>
                  <a:srgbClr val="FF3300"/>
                </a:solidFill>
                <a:latin typeface="Arial"/>
                <a:cs typeface="Arial"/>
              </a:rPr>
              <a:t>behaviors</a:t>
            </a:r>
            <a:endParaRPr lang="fr-FR" sz="2400" b="1" dirty="0">
              <a:solidFill>
                <a:srgbClr val="FF3300"/>
              </a:solidFill>
              <a:latin typeface="Arial"/>
              <a:cs typeface="Arial"/>
            </a:endParaRPr>
          </a:p>
        </p:txBody>
      </p:sp>
      <p:sp>
        <p:nvSpPr>
          <p:cNvPr id="15" name="Rectangle 14"/>
          <p:cNvSpPr/>
          <p:nvPr/>
        </p:nvSpPr>
        <p:spPr>
          <a:xfrm>
            <a:off x="6196405" y="1857536"/>
            <a:ext cx="6147837" cy="369332"/>
          </a:xfrm>
          <a:prstGeom prst="rect">
            <a:avLst/>
          </a:prstGeom>
        </p:spPr>
        <p:txBody>
          <a:bodyPr wrap="none">
            <a:spAutoFit/>
          </a:bodyPr>
          <a:lstStyle/>
          <a:p>
            <a:r>
              <a:rPr lang="en-US" dirty="0" smtClean="0"/>
              <a:t>Provide personal protective equipment (safety harnesses).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4841" y="141628"/>
            <a:ext cx="9208298" cy="534460"/>
          </a:xfrm>
          <a:prstGeom prst="rect">
            <a:avLst/>
          </a:prstGeom>
        </p:spPr>
      </p:pic>
      <p:sp>
        <p:nvSpPr>
          <p:cNvPr id="3" name="object 3"/>
          <p:cNvSpPr txBox="1">
            <a:spLocks noGrp="1"/>
          </p:cNvSpPr>
          <p:nvPr>
            <p:ph type="title"/>
          </p:nvPr>
        </p:nvSpPr>
        <p:spPr>
          <a:xfrm>
            <a:off x="2326894" y="164084"/>
            <a:ext cx="8441689" cy="391160"/>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FFFFFF"/>
                </a:solidFill>
                <a:latin typeface="Calibri"/>
                <a:cs typeface="Calibri"/>
              </a:rPr>
              <a:t>RISKS RELATED TO COLLAPSES AND FALLING OBJECTS</a:t>
            </a:r>
          </a:p>
        </p:txBody>
      </p:sp>
      <p:sp>
        <p:nvSpPr>
          <p:cNvPr id="4" name="object 4"/>
          <p:cNvSpPr/>
          <p:nvPr/>
        </p:nvSpPr>
        <p:spPr>
          <a:xfrm>
            <a:off x="1594103" y="647700"/>
            <a:ext cx="8641080" cy="916305"/>
          </a:xfrm>
          <a:custGeom>
            <a:avLst/>
            <a:gdLst/>
            <a:ahLst/>
            <a:cxnLst/>
            <a:rect l="l" t="t" r="r" b="b"/>
            <a:pathLst>
              <a:path w="8641080" h="916305">
                <a:moveTo>
                  <a:pt x="8641080" y="0"/>
                </a:moveTo>
                <a:lnTo>
                  <a:pt x="0" y="0"/>
                </a:lnTo>
                <a:lnTo>
                  <a:pt x="0" y="915924"/>
                </a:lnTo>
                <a:lnTo>
                  <a:pt x="8641080" y="915924"/>
                </a:lnTo>
                <a:lnTo>
                  <a:pt x="8641080" y="0"/>
                </a:lnTo>
                <a:close/>
              </a:path>
            </a:pathLst>
          </a:custGeom>
          <a:solidFill>
            <a:srgbClr val="FFFFFF"/>
          </a:solidFill>
        </p:spPr>
        <p:txBody>
          <a:bodyPr wrap="square" lIns="0" tIns="0" rIns="0" bIns="0" rtlCol="0"/>
          <a:lstStyle/>
          <a:p>
            <a:endParaRPr/>
          </a:p>
        </p:txBody>
      </p:sp>
      <p:sp>
        <p:nvSpPr>
          <p:cNvPr id="5" name="object 5"/>
          <p:cNvSpPr txBox="1"/>
          <p:nvPr/>
        </p:nvSpPr>
        <p:spPr>
          <a:xfrm>
            <a:off x="1231188" y="674878"/>
            <a:ext cx="8819515" cy="1790234"/>
          </a:xfrm>
          <a:prstGeom prst="rect">
            <a:avLst/>
          </a:prstGeom>
        </p:spPr>
        <p:txBody>
          <a:bodyPr vert="horz" wrap="square" lIns="0" tIns="12700" rIns="0" bIns="0" rtlCol="0">
            <a:spAutoFit/>
          </a:bodyPr>
          <a:lstStyle/>
          <a:p>
            <a:pPr marL="454025" marR="5080">
              <a:lnSpc>
                <a:spcPct val="100000"/>
              </a:lnSpc>
              <a:spcBef>
                <a:spcPts val="100"/>
              </a:spcBef>
            </a:pPr>
            <a:r>
              <a:rPr lang="en-US" sz="1800" dirty="0" smtClean="0">
                <a:latin typeface="Arial MT"/>
                <a:cs typeface="Arial MT"/>
              </a:rPr>
              <a:t>These are accident risks resulting from objects falling from storage or high shelving, from an upper floor, or from the collapse of materials.</a:t>
            </a:r>
          </a:p>
          <a:p>
            <a:pPr marL="12700" marR="2411095">
              <a:lnSpc>
                <a:spcPct val="100000"/>
              </a:lnSpc>
              <a:spcBef>
                <a:spcPts val="905"/>
              </a:spcBef>
            </a:pPr>
            <a:r>
              <a:rPr lang="en-US" sz="1800" dirty="0" smtClean="0">
                <a:solidFill>
                  <a:srgbClr val="EC7C30"/>
                </a:solidFill>
                <a:latin typeface="Arial MT"/>
                <a:cs typeface="Arial MT"/>
              </a:rPr>
              <a:t>Work carried out in trenches, wells, or tunnels: Shoring is mandatory for trenches deeper than 1.30 m and with a width equal to or less than two-thirds of the depth (Art. 66, Resolution 35CP).</a:t>
            </a:r>
          </a:p>
        </p:txBody>
      </p:sp>
      <p:grpSp>
        <p:nvGrpSpPr>
          <p:cNvPr id="6" name="object 6"/>
          <p:cNvGrpSpPr/>
          <p:nvPr/>
        </p:nvGrpSpPr>
        <p:grpSpPr>
          <a:xfrm>
            <a:off x="385572" y="1475232"/>
            <a:ext cx="10598150" cy="5245735"/>
            <a:chOff x="385572" y="1475232"/>
            <a:chExt cx="10598150" cy="5245735"/>
          </a:xfrm>
        </p:grpSpPr>
        <p:pic>
          <p:nvPicPr>
            <p:cNvPr id="7" name="object 7"/>
            <p:cNvPicPr/>
            <p:nvPr/>
          </p:nvPicPr>
          <p:blipFill>
            <a:blip r:embed="rId3" cstate="print"/>
            <a:stretch>
              <a:fillRect/>
            </a:stretch>
          </p:blipFill>
          <p:spPr>
            <a:xfrm>
              <a:off x="8915400" y="1475232"/>
              <a:ext cx="2068068" cy="2008632"/>
            </a:xfrm>
            <a:prstGeom prst="rect">
              <a:avLst/>
            </a:prstGeom>
          </p:spPr>
        </p:pic>
        <p:pic>
          <p:nvPicPr>
            <p:cNvPr id="8" name="object 8"/>
            <p:cNvPicPr/>
            <p:nvPr/>
          </p:nvPicPr>
          <p:blipFill>
            <a:blip r:embed="rId4" cstate="print"/>
            <a:stretch>
              <a:fillRect/>
            </a:stretch>
          </p:blipFill>
          <p:spPr>
            <a:xfrm>
              <a:off x="385572" y="3244596"/>
              <a:ext cx="2476500" cy="1857755"/>
            </a:xfrm>
            <a:prstGeom prst="rect">
              <a:avLst/>
            </a:prstGeom>
          </p:spPr>
        </p:pic>
        <p:pic>
          <p:nvPicPr>
            <p:cNvPr id="9" name="object 9"/>
            <p:cNvPicPr/>
            <p:nvPr/>
          </p:nvPicPr>
          <p:blipFill>
            <a:blip r:embed="rId5" cstate="print"/>
            <a:stretch>
              <a:fillRect/>
            </a:stretch>
          </p:blipFill>
          <p:spPr>
            <a:xfrm>
              <a:off x="7554467" y="4750308"/>
              <a:ext cx="3214116" cy="1970532"/>
            </a:xfrm>
            <a:prstGeom prst="rect">
              <a:avLst/>
            </a:prstGeom>
          </p:spPr>
        </p:pic>
      </p:grpSp>
      <p:sp>
        <p:nvSpPr>
          <p:cNvPr id="10" name="object 10"/>
          <p:cNvSpPr txBox="1"/>
          <p:nvPr/>
        </p:nvSpPr>
        <p:spPr>
          <a:xfrm>
            <a:off x="3142869" y="3691204"/>
            <a:ext cx="5405120" cy="849630"/>
          </a:xfrm>
          <a:prstGeom prst="rect">
            <a:avLst/>
          </a:prstGeom>
        </p:spPr>
        <p:txBody>
          <a:bodyPr vert="horz" wrap="square" lIns="0" tIns="12700" rIns="0" bIns="0" rtlCol="0">
            <a:spAutoFit/>
          </a:bodyPr>
          <a:lstStyle/>
          <a:p>
            <a:pPr marL="12700" marR="5080">
              <a:lnSpc>
                <a:spcPct val="100000"/>
              </a:lnSpc>
              <a:spcBef>
                <a:spcPts val="100"/>
              </a:spcBef>
            </a:pPr>
            <a:r>
              <a:rPr lang="en-US" sz="1800" dirty="0" smtClean="0">
                <a:solidFill>
                  <a:srgbClr val="EC7C30"/>
                </a:solidFill>
                <a:latin typeface="Arial MT"/>
                <a:cs typeface="Arial MT"/>
              </a:rPr>
              <a:t>Objects stacked at a great height: grates, scaffolding, roofs, pallets, crates, containers, tree trunks, planks…</a:t>
            </a:r>
            <a:endParaRPr lang="en-US" sz="1800" dirty="0">
              <a:solidFill>
                <a:srgbClr val="EC7C30"/>
              </a:solidFill>
              <a:latin typeface="Arial MT"/>
              <a:cs typeface="Arial MT"/>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55</a:t>
            </a:fld>
            <a:endParaRPr spc="-25" dirty="0"/>
          </a:p>
        </p:txBody>
      </p:sp>
      <p:sp>
        <p:nvSpPr>
          <p:cNvPr id="11" name="object 11"/>
          <p:cNvSpPr txBox="1"/>
          <p:nvPr/>
        </p:nvSpPr>
        <p:spPr>
          <a:xfrm>
            <a:off x="2036826" y="5366715"/>
            <a:ext cx="4811395" cy="843821"/>
          </a:xfrm>
          <a:prstGeom prst="rect">
            <a:avLst/>
          </a:prstGeom>
        </p:spPr>
        <p:txBody>
          <a:bodyPr vert="horz" wrap="square" lIns="0" tIns="12700" rIns="0" bIns="0" rtlCol="0">
            <a:spAutoFit/>
          </a:bodyPr>
          <a:lstStyle/>
          <a:p>
            <a:pPr marL="12700" marR="5080" algn="just">
              <a:lnSpc>
                <a:spcPct val="100000"/>
              </a:lnSpc>
              <a:spcBef>
                <a:spcPts val="100"/>
              </a:spcBef>
            </a:pPr>
            <a:r>
              <a:rPr lang="en-US" sz="1800" dirty="0" smtClean="0">
                <a:solidFill>
                  <a:srgbClr val="EC7C30"/>
                </a:solidFill>
                <a:latin typeface="Arial MT"/>
                <a:cs typeface="Arial MT"/>
              </a:rPr>
              <a:t>Objects or goods stored at height: storage racks, shelves, tops of cabinets, construction phases, lifting and transport of materials, etc.</a:t>
            </a:r>
            <a:endParaRPr lang="en-US" sz="1800" dirty="0">
              <a:solidFill>
                <a:srgbClr val="EC7C30"/>
              </a:solidFill>
              <a:latin typeface="Arial MT"/>
              <a:cs typeface="Arial M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61665" y="181369"/>
            <a:ext cx="9863843" cy="535574"/>
          </a:xfrm>
          <a:prstGeom prst="rect">
            <a:avLst/>
          </a:prstGeom>
        </p:spPr>
      </p:pic>
      <p:sp>
        <p:nvSpPr>
          <p:cNvPr id="3" name="object 3"/>
          <p:cNvSpPr txBox="1">
            <a:spLocks noGrp="1"/>
          </p:cNvSpPr>
          <p:nvPr>
            <p:ph type="title"/>
          </p:nvPr>
        </p:nvSpPr>
        <p:spPr>
          <a:xfrm>
            <a:off x="1083030" y="99441"/>
            <a:ext cx="10025938" cy="488724"/>
          </a:xfrm>
          <a:prstGeom prst="rect">
            <a:avLst/>
          </a:prstGeom>
        </p:spPr>
        <p:txBody>
          <a:bodyPr vert="horz" wrap="square" lIns="0" tIns="118237" rIns="0" bIns="0" rtlCol="0">
            <a:spAutoFit/>
          </a:bodyPr>
          <a:lstStyle/>
          <a:p>
            <a:pPr marL="1224915">
              <a:lnSpc>
                <a:spcPct val="100000"/>
              </a:lnSpc>
              <a:spcBef>
                <a:spcPts val="100"/>
              </a:spcBef>
            </a:pPr>
            <a:r>
              <a:rPr lang="en-US" sz="2400" dirty="0">
                <a:solidFill>
                  <a:srgbClr val="006600"/>
                </a:solidFill>
                <a:latin typeface="Calibri"/>
                <a:cs typeface="Calibri"/>
              </a:rPr>
              <a:t>Prevent risks related to falling objects and collapses</a:t>
            </a:r>
          </a:p>
        </p:txBody>
      </p:sp>
      <p:grpSp>
        <p:nvGrpSpPr>
          <p:cNvPr id="4" name="object 4"/>
          <p:cNvGrpSpPr/>
          <p:nvPr/>
        </p:nvGrpSpPr>
        <p:grpSpPr>
          <a:xfrm>
            <a:off x="6662928" y="755904"/>
            <a:ext cx="4906010" cy="3074035"/>
            <a:chOff x="6662928" y="755904"/>
            <a:chExt cx="4906010" cy="3074035"/>
          </a:xfrm>
        </p:grpSpPr>
        <p:pic>
          <p:nvPicPr>
            <p:cNvPr id="5" name="object 5"/>
            <p:cNvPicPr/>
            <p:nvPr/>
          </p:nvPicPr>
          <p:blipFill>
            <a:blip r:embed="rId3" cstate="print"/>
            <a:stretch>
              <a:fillRect/>
            </a:stretch>
          </p:blipFill>
          <p:spPr>
            <a:xfrm>
              <a:off x="8395716" y="755904"/>
              <a:ext cx="3172968" cy="2138172"/>
            </a:xfrm>
            <a:prstGeom prst="rect">
              <a:avLst/>
            </a:prstGeom>
          </p:spPr>
        </p:pic>
        <p:pic>
          <p:nvPicPr>
            <p:cNvPr id="6" name="object 6"/>
            <p:cNvPicPr/>
            <p:nvPr/>
          </p:nvPicPr>
          <p:blipFill>
            <a:blip r:embed="rId4" cstate="print"/>
            <a:stretch>
              <a:fillRect/>
            </a:stretch>
          </p:blipFill>
          <p:spPr>
            <a:xfrm>
              <a:off x="6662928" y="2935224"/>
              <a:ext cx="920496" cy="894134"/>
            </a:xfrm>
            <a:prstGeom prst="rect">
              <a:avLst/>
            </a:prstGeom>
          </p:spPr>
        </p:pic>
      </p:grpSp>
      <p:sp>
        <p:nvSpPr>
          <p:cNvPr id="7" name="object 7"/>
          <p:cNvSpPr txBox="1"/>
          <p:nvPr/>
        </p:nvSpPr>
        <p:spPr>
          <a:xfrm>
            <a:off x="362813" y="1284478"/>
            <a:ext cx="4921885" cy="1146468"/>
          </a:xfrm>
          <a:prstGeom prst="rect">
            <a:avLst/>
          </a:prstGeom>
        </p:spPr>
        <p:txBody>
          <a:bodyPr vert="horz" wrap="square" lIns="0" tIns="12700" rIns="0" bIns="0" rtlCol="0">
            <a:spAutoFit/>
          </a:bodyPr>
          <a:lstStyle/>
          <a:p>
            <a:pPr marL="12700" marR="994410">
              <a:lnSpc>
                <a:spcPct val="100000"/>
              </a:lnSpc>
              <a:spcBef>
                <a:spcPts val="100"/>
              </a:spcBef>
            </a:pPr>
            <a:r>
              <a:rPr lang="en-US" sz="1800" dirty="0" smtClean="0">
                <a:solidFill>
                  <a:srgbClr val="006600"/>
                </a:solidFill>
                <a:latin typeface="Arial MT"/>
                <a:cs typeface="Arial MT"/>
              </a:rPr>
              <a:t>Proper storage of loads; do not overload the rack.</a:t>
            </a:r>
          </a:p>
          <a:p>
            <a:pPr marL="12700" marR="994410">
              <a:lnSpc>
                <a:spcPct val="100000"/>
              </a:lnSpc>
              <a:spcBef>
                <a:spcPts val="100"/>
              </a:spcBef>
            </a:pPr>
            <a:r>
              <a:rPr lang="en-US" sz="1800" dirty="0" smtClean="0">
                <a:solidFill>
                  <a:srgbClr val="006600"/>
                </a:solidFill>
                <a:latin typeface="Arial MT"/>
                <a:cs typeface="Arial MT"/>
              </a:rPr>
              <a:t>Wear personal protective equipment.</a:t>
            </a:r>
          </a:p>
          <a:p>
            <a:pPr marL="12700" marR="994410">
              <a:lnSpc>
                <a:spcPct val="100000"/>
              </a:lnSpc>
              <a:spcBef>
                <a:spcPts val="100"/>
              </a:spcBef>
            </a:pPr>
            <a:r>
              <a:rPr lang="en-US" sz="1800" dirty="0" smtClean="0">
                <a:solidFill>
                  <a:srgbClr val="006600"/>
                </a:solidFill>
                <a:latin typeface="Arial MT"/>
                <a:cs typeface="Arial MT"/>
              </a:rPr>
              <a:t>Follow the trench shielding rules.</a:t>
            </a:r>
            <a:endParaRPr lang="en-US" sz="1800" dirty="0">
              <a:solidFill>
                <a:srgbClr val="006600"/>
              </a:solidFill>
              <a:latin typeface="Arial MT"/>
              <a:cs typeface="Arial MT"/>
            </a:endParaRPr>
          </a:p>
        </p:txBody>
      </p:sp>
      <p:pic>
        <p:nvPicPr>
          <p:cNvPr id="8" name="object 8"/>
          <p:cNvPicPr/>
          <p:nvPr/>
        </p:nvPicPr>
        <p:blipFill>
          <a:blip r:embed="rId5" cstate="print"/>
          <a:stretch>
            <a:fillRect/>
          </a:stretch>
        </p:blipFill>
        <p:spPr>
          <a:xfrm>
            <a:off x="896111" y="3323844"/>
            <a:ext cx="3811524" cy="2855975"/>
          </a:xfrm>
          <a:prstGeom prst="rect">
            <a:avLst/>
          </a:prstGeom>
        </p:spPr>
      </p:pic>
      <p:pic>
        <p:nvPicPr>
          <p:cNvPr id="9" name="object 9"/>
          <p:cNvPicPr/>
          <p:nvPr/>
        </p:nvPicPr>
        <p:blipFill>
          <a:blip r:embed="rId6" cstate="print"/>
          <a:stretch>
            <a:fillRect/>
          </a:stretch>
        </p:blipFill>
        <p:spPr>
          <a:xfrm>
            <a:off x="5545835" y="4396740"/>
            <a:ext cx="2967227" cy="2223516"/>
          </a:xfrm>
          <a:prstGeom prst="rect">
            <a:avLst/>
          </a:prstGeom>
        </p:spPr>
      </p:pic>
      <p:sp>
        <p:nvSpPr>
          <p:cNvPr id="10" name="object 10"/>
          <p:cNvSpPr txBox="1"/>
          <p:nvPr/>
        </p:nvSpPr>
        <p:spPr>
          <a:xfrm>
            <a:off x="5545835" y="3829358"/>
            <a:ext cx="4047998" cy="289823"/>
          </a:xfrm>
          <a:prstGeom prst="rect">
            <a:avLst/>
          </a:prstGeom>
        </p:spPr>
        <p:txBody>
          <a:bodyPr vert="horz" wrap="square" lIns="0" tIns="12700" rIns="0" bIns="0" rtlCol="0">
            <a:spAutoFit/>
          </a:bodyPr>
          <a:lstStyle/>
          <a:p>
            <a:pPr marL="12700">
              <a:lnSpc>
                <a:spcPct val="100000"/>
              </a:lnSpc>
              <a:spcBef>
                <a:spcPts val="100"/>
              </a:spcBef>
            </a:pPr>
            <a:r>
              <a:rPr lang="fr-FR" sz="1800" dirty="0" smtClean="0">
                <a:solidFill>
                  <a:srgbClr val="006600"/>
                </a:solidFill>
                <a:latin typeface="Arial MT"/>
                <a:cs typeface="Arial MT"/>
              </a:rPr>
              <a:t>Monitor </a:t>
            </a:r>
            <a:r>
              <a:rPr lang="fr-FR" sz="1800" dirty="0" err="1" smtClean="0">
                <a:solidFill>
                  <a:srgbClr val="006600"/>
                </a:solidFill>
                <a:latin typeface="Arial MT"/>
                <a:cs typeface="Arial MT"/>
              </a:rPr>
              <a:t>old</a:t>
            </a:r>
            <a:r>
              <a:rPr lang="fr-FR" sz="1800" dirty="0" smtClean="0">
                <a:solidFill>
                  <a:srgbClr val="006600"/>
                </a:solidFill>
                <a:latin typeface="Arial MT"/>
                <a:cs typeface="Arial MT"/>
              </a:rPr>
              <a:t> </a:t>
            </a:r>
            <a:r>
              <a:rPr lang="fr-FR" sz="1800" dirty="0" err="1" smtClean="0">
                <a:solidFill>
                  <a:srgbClr val="006600"/>
                </a:solidFill>
                <a:latin typeface="Arial MT"/>
                <a:cs typeface="Arial MT"/>
              </a:rPr>
              <a:t>stockpiles</a:t>
            </a:r>
            <a:endParaRPr lang="fr-FR" sz="1800" dirty="0" smtClean="0">
              <a:solidFill>
                <a:srgbClr val="006600"/>
              </a:solidFill>
              <a:latin typeface="Arial MT"/>
              <a:cs typeface="Arial MT"/>
            </a:endParaRPr>
          </a:p>
        </p:txBody>
      </p:sp>
      <p:sp>
        <p:nvSpPr>
          <p:cNvPr id="11" name="object 11"/>
          <p:cNvSpPr txBox="1"/>
          <p:nvPr/>
        </p:nvSpPr>
        <p:spPr>
          <a:xfrm>
            <a:off x="5770879" y="6426504"/>
            <a:ext cx="649605"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888888"/>
                </a:solidFill>
                <a:latin typeface="Calibri"/>
                <a:cs typeface="Calibri"/>
              </a:rPr>
              <a:t>IAP/A.E.M</a:t>
            </a:r>
            <a:endParaRPr sz="1200">
              <a:latin typeface="Calibri"/>
              <a:cs typeface="Calibri"/>
            </a:endParaRPr>
          </a:p>
        </p:txBody>
      </p:sp>
      <p:sp>
        <p:nvSpPr>
          <p:cNvPr id="12" name="object 12"/>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69</a:t>
            </a:r>
            <a:endParaRPr sz="120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0116" y="1312926"/>
            <a:ext cx="11175365" cy="4437497"/>
          </a:xfrm>
          <a:prstGeom prst="rect">
            <a:avLst/>
          </a:prstGeom>
        </p:spPr>
        <p:txBody>
          <a:bodyPr vert="horz" wrap="square" lIns="0" tIns="85725" rIns="0" bIns="0" rtlCol="0">
            <a:spAutoFit/>
          </a:bodyPr>
          <a:lstStyle/>
          <a:p>
            <a:pPr marL="10160" marR="5715" algn="just">
              <a:lnSpc>
                <a:spcPct val="80000"/>
              </a:lnSpc>
              <a:spcBef>
                <a:spcPts val="675"/>
              </a:spcBef>
              <a:buSzPct val="95833"/>
              <a:tabLst>
                <a:tab pos="241300" algn="l"/>
                <a:tab pos="254635" algn="l"/>
              </a:tabLst>
            </a:pPr>
            <a:r>
              <a:rPr lang="en-US" sz="2400" b="1" i="1" dirty="0" smtClean="0">
                <a:solidFill>
                  <a:srgbClr val="C00000"/>
                </a:solidFill>
                <a:latin typeface="Calibri"/>
                <a:cs typeface="Calibri"/>
              </a:rPr>
              <a:t>Health, Safety, Environment (HSE) </a:t>
            </a:r>
            <a:r>
              <a:rPr lang="en-US" sz="2400" b="1" i="1" dirty="0" smtClean="0">
                <a:solidFill>
                  <a:schemeClr val="tx1"/>
                </a:solidFill>
                <a:latin typeface="Calibri"/>
                <a:cs typeface="Calibri"/>
              </a:rPr>
              <a:t>is a field of </a:t>
            </a:r>
            <a:r>
              <a:rPr lang="en-US" sz="2400" b="1" i="1" dirty="0" smtClean="0">
                <a:solidFill>
                  <a:srgbClr val="0000FF"/>
                </a:solidFill>
                <a:latin typeface="Calibri"/>
                <a:cs typeface="Calibri"/>
              </a:rPr>
              <a:t>technical expertise </a:t>
            </a:r>
            <a:r>
              <a:rPr lang="en-US" sz="2400" b="1" i="1" dirty="0" smtClean="0">
                <a:solidFill>
                  <a:schemeClr val="tx1"/>
                </a:solidFill>
                <a:latin typeface="Calibri"/>
                <a:cs typeface="Calibri"/>
              </a:rPr>
              <a:t>that monitors aspects related to occupational diseases and workplace accidents. An HSE manager is responsible for overseeing working conditions (environmental hygiene), preserving health by controlling physical factors (lighting, noise, dust, radiation, etc.), and ensuring that the work process does not create hazardous situations that could harm people or assets. They are also responsible for monitoring the strict application of standards related to health and safety.</a:t>
            </a:r>
          </a:p>
          <a:p>
            <a:pPr marL="8255" marR="5080" algn="just">
              <a:lnSpc>
                <a:spcPts val="2310"/>
              </a:lnSpc>
              <a:spcBef>
                <a:spcPts val="969"/>
              </a:spcBef>
              <a:buSzPct val="95833"/>
              <a:tabLst>
                <a:tab pos="241300" algn="l"/>
                <a:tab pos="251460" algn="l"/>
              </a:tabLst>
            </a:pPr>
            <a:r>
              <a:rPr lang="en-US" sz="2400" b="1" i="1" dirty="0" smtClean="0">
                <a:solidFill>
                  <a:srgbClr val="C00000"/>
                </a:solidFill>
                <a:latin typeface="Calibri"/>
                <a:cs typeface="Calibri"/>
              </a:rPr>
              <a:t>Health: </a:t>
            </a:r>
            <a:r>
              <a:rPr lang="en-US" sz="2400" b="1" i="1" dirty="0" smtClean="0">
                <a:solidFill>
                  <a:schemeClr val="tx1"/>
                </a:solidFill>
                <a:latin typeface="Calibri"/>
                <a:cs typeface="Calibri"/>
              </a:rPr>
              <a:t>is defined in several references as the </a:t>
            </a:r>
            <a:r>
              <a:rPr lang="en-US" sz="2400" b="1" i="1" dirty="0" smtClean="0">
                <a:solidFill>
                  <a:srgbClr val="0000FF"/>
                </a:solidFill>
                <a:latin typeface="Calibri"/>
                <a:cs typeface="Calibri"/>
              </a:rPr>
              <a:t>physical and mental well-being of workers</a:t>
            </a:r>
            <a:r>
              <a:rPr lang="en-US" sz="2400" b="1" i="1" dirty="0" smtClean="0">
                <a:solidFill>
                  <a:schemeClr val="tx1"/>
                </a:solidFill>
                <a:latin typeface="Calibri"/>
                <a:cs typeface="Calibri"/>
              </a:rPr>
              <a:t>. It concerns the </a:t>
            </a:r>
            <a:r>
              <a:rPr lang="en-US" sz="2400" b="1" i="1" dirty="0" smtClean="0">
                <a:solidFill>
                  <a:srgbClr val="0000FF"/>
                </a:solidFill>
                <a:latin typeface="Calibri"/>
                <a:cs typeface="Calibri"/>
              </a:rPr>
              <a:t>prevention of occupational diseases</a:t>
            </a:r>
            <a:r>
              <a:rPr lang="en-US" sz="2400" b="1" i="1" dirty="0" smtClean="0">
                <a:solidFill>
                  <a:srgbClr val="C00000"/>
                </a:solidFill>
                <a:latin typeface="Calibri"/>
                <a:cs typeface="Calibri"/>
              </a:rPr>
              <a:t>.</a:t>
            </a:r>
          </a:p>
          <a:p>
            <a:pPr marL="8255" marR="8890" algn="just">
              <a:lnSpc>
                <a:spcPts val="2300"/>
              </a:lnSpc>
              <a:spcBef>
                <a:spcPts val="1000"/>
              </a:spcBef>
              <a:buSzPct val="95833"/>
              <a:tabLst>
                <a:tab pos="241300" algn="l"/>
                <a:tab pos="251460" algn="l"/>
              </a:tabLst>
            </a:pPr>
            <a:r>
              <a:rPr sz="2400" b="1" i="1" dirty="0" smtClean="0">
                <a:solidFill>
                  <a:srgbClr val="C00000"/>
                </a:solidFill>
                <a:latin typeface="Calibri"/>
                <a:cs typeface="Calibri"/>
              </a:rPr>
              <a:t>S</a:t>
            </a:r>
            <a:r>
              <a:rPr lang="fr-FR" sz="2400" b="1" i="1" dirty="0" err="1" smtClean="0">
                <a:solidFill>
                  <a:srgbClr val="C00000"/>
                </a:solidFill>
                <a:latin typeface="Calibri"/>
                <a:cs typeface="Calibri"/>
              </a:rPr>
              <a:t>afety</a:t>
            </a:r>
            <a:r>
              <a:rPr sz="2400" b="1" i="1" spc="420" dirty="0" smtClean="0">
                <a:solidFill>
                  <a:srgbClr val="C00000"/>
                </a:solidFill>
                <a:latin typeface="Calibri"/>
                <a:cs typeface="Calibri"/>
              </a:rPr>
              <a:t> </a:t>
            </a:r>
            <a:r>
              <a:rPr sz="2400" b="1" i="1" dirty="0">
                <a:solidFill>
                  <a:srgbClr val="C00000"/>
                </a:solidFill>
                <a:latin typeface="Calibri"/>
                <a:cs typeface="Calibri"/>
              </a:rPr>
              <a:t>:</a:t>
            </a:r>
            <a:r>
              <a:rPr sz="2400" b="1" i="1" spc="430" dirty="0">
                <a:solidFill>
                  <a:srgbClr val="C00000"/>
                </a:solidFill>
                <a:latin typeface="Calibri"/>
                <a:cs typeface="Calibri"/>
              </a:rPr>
              <a:t> </a:t>
            </a:r>
            <a:r>
              <a:rPr lang="en-US" sz="2400" b="1" dirty="0" smtClean="0">
                <a:latin typeface="Calibri"/>
                <a:cs typeface="Calibri"/>
              </a:rPr>
              <a:t>A concept characterized by the </a:t>
            </a:r>
            <a:r>
              <a:rPr lang="en-US" sz="2400" b="1" dirty="0" smtClean="0">
                <a:solidFill>
                  <a:srgbClr val="0000FF"/>
                </a:solidFill>
                <a:latin typeface="Calibri"/>
                <a:cs typeface="Calibri"/>
              </a:rPr>
              <a:t>absence of dangers</a:t>
            </a:r>
            <a:r>
              <a:rPr lang="en-US" sz="2400" b="1" dirty="0" smtClean="0">
                <a:latin typeface="Calibri"/>
                <a:cs typeface="Calibri"/>
              </a:rPr>
              <a:t> capable of causing harm.</a:t>
            </a:r>
          </a:p>
          <a:p>
            <a:pPr marL="8255" marR="8890" algn="just">
              <a:lnSpc>
                <a:spcPts val="2300"/>
              </a:lnSpc>
              <a:spcBef>
                <a:spcPts val="1000"/>
              </a:spcBef>
              <a:buSzPct val="95833"/>
              <a:tabLst>
                <a:tab pos="241300" algn="l"/>
                <a:tab pos="251460" algn="l"/>
              </a:tabLst>
            </a:pPr>
            <a:r>
              <a:rPr lang="en-US" sz="2400" b="1" dirty="0" smtClean="0">
                <a:latin typeface="Calibri"/>
                <a:cs typeface="Calibri"/>
              </a:rPr>
              <a:t>Note that this absence is not total, meaning that such dangers do exist, but in such a way that the </a:t>
            </a:r>
            <a:r>
              <a:rPr lang="en-US" sz="2400" b="1" dirty="0" smtClean="0">
                <a:solidFill>
                  <a:srgbClr val="0000FF"/>
                </a:solidFill>
                <a:latin typeface="Calibri"/>
                <a:cs typeface="Calibri"/>
              </a:rPr>
              <a:t>resulting risks remain at an acceptable level</a:t>
            </a:r>
            <a:r>
              <a:rPr lang="en-US" sz="2400" b="1" dirty="0" smtClean="0">
                <a:latin typeface="Calibri"/>
                <a:cs typeface="Calibri"/>
              </a:rPr>
              <a:t>.</a:t>
            </a:r>
            <a:r>
              <a:rPr lang="en-US" sz="2400" b="1" dirty="0">
                <a:latin typeface="Calibri"/>
                <a:cs typeface="Calibri"/>
              </a:rPr>
              <a:t> </a:t>
            </a:r>
            <a:r>
              <a:rPr lang="en-US" sz="2400" b="1" dirty="0" smtClean="0">
                <a:latin typeface="Calibri"/>
                <a:cs typeface="Calibri"/>
              </a:rPr>
              <a:t>Here, we are talking about the </a:t>
            </a:r>
            <a:r>
              <a:rPr lang="en-US" sz="2400" b="1" dirty="0" smtClean="0">
                <a:solidFill>
                  <a:srgbClr val="0000FF"/>
                </a:solidFill>
                <a:latin typeface="Calibri"/>
                <a:cs typeface="Calibri"/>
              </a:rPr>
              <a:t>prevention of workplace accidents</a:t>
            </a:r>
            <a:r>
              <a:rPr lang="en-US" sz="2400" b="1" dirty="0" smtClean="0">
                <a:latin typeface="Calibri"/>
                <a:cs typeface="Calibri"/>
              </a:rPr>
              <a:t>.</a:t>
            </a:r>
            <a:endParaRPr lang="en-US" sz="2400" b="1" dirty="0">
              <a:latin typeface="Calibri"/>
              <a:cs typeface="Calibri"/>
            </a:endParaRPr>
          </a:p>
        </p:txBody>
      </p:sp>
      <p:sp>
        <p:nvSpPr>
          <p:cNvPr id="3" name="object 3"/>
          <p:cNvSpPr txBox="1"/>
          <p:nvPr/>
        </p:nvSpPr>
        <p:spPr>
          <a:xfrm>
            <a:off x="497332" y="5629200"/>
            <a:ext cx="11390884" cy="684867"/>
          </a:xfrm>
          <a:prstGeom prst="rect">
            <a:avLst/>
          </a:prstGeom>
        </p:spPr>
        <p:txBody>
          <a:bodyPr vert="horz" wrap="square" lIns="0" tIns="85725" rIns="0" bIns="0" rtlCol="0">
            <a:spAutoFit/>
          </a:bodyPr>
          <a:lstStyle/>
          <a:p>
            <a:pPr marL="8255" marR="5080">
              <a:lnSpc>
                <a:spcPct val="80000"/>
              </a:lnSpc>
              <a:spcBef>
                <a:spcPts val="675"/>
              </a:spcBef>
              <a:buSzPct val="95833"/>
              <a:tabLst>
                <a:tab pos="241300" algn="l"/>
                <a:tab pos="251460" algn="l"/>
                <a:tab pos="2379345" algn="l"/>
                <a:tab pos="2675255" algn="l"/>
                <a:tab pos="3042285" algn="l"/>
                <a:tab pos="4625975" algn="l"/>
                <a:tab pos="5647055" algn="l"/>
                <a:tab pos="6207760" algn="l"/>
                <a:tab pos="7740015" algn="l"/>
              </a:tabLst>
            </a:pPr>
            <a:r>
              <a:rPr lang="en-US" sz="2400" b="1" i="1" spc="-10" dirty="0" smtClean="0">
                <a:solidFill>
                  <a:srgbClr val="C00000"/>
                </a:solidFill>
                <a:latin typeface="Calibri"/>
                <a:cs typeface="Calibri"/>
              </a:rPr>
              <a:t>Environment: </a:t>
            </a:r>
            <a:r>
              <a:rPr lang="en-US" sz="2400" b="1" i="1" spc="-10" dirty="0" smtClean="0">
                <a:solidFill>
                  <a:schemeClr val="tx1"/>
                </a:solidFill>
                <a:latin typeface="Calibri"/>
                <a:cs typeface="Calibri"/>
              </a:rPr>
              <a:t>It represents all the </a:t>
            </a:r>
            <a:r>
              <a:rPr lang="en-US" sz="2400" b="1" i="1" spc="-10" dirty="0" smtClean="0">
                <a:solidFill>
                  <a:srgbClr val="0000FF"/>
                </a:solidFill>
                <a:latin typeface="Calibri"/>
                <a:cs typeface="Calibri"/>
              </a:rPr>
              <a:t>natural and cultural conditions</a:t>
            </a:r>
            <a:r>
              <a:rPr lang="en-US" sz="2400" b="1" i="1" spc="-10" dirty="0" smtClean="0">
                <a:solidFill>
                  <a:srgbClr val="C00000"/>
                </a:solidFill>
                <a:latin typeface="Calibri"/>
                <a:cs typeface="Calibri"/>
              </a:rPr>
              <a:t> </a:t>
            </a:r>
            <a:r>
              <a:rPr lang="en-US" sz="2400" b="1" i="1" spc="-10" dirty="0" smtClean="0">
                <a:solidFill>
                  <a:schemeClr val="tx1"/>
                </a:solidFill>
                <a:latin typeface="Calibri"/>
                <a:cs typeface="Calibri"/>
              </a:rPr>
              <a:t>in which living beings </a:t>
            </a:r>
            <a:r>
              <a:rPr lang="en-US" sz="2400" b="1" i="1" spc="-10" dirty="0" smtClean="0">
                <a:solidFill>
                  <a:srgbClr val="0000FF"/>
                </a:solidFill>
                <a:latin typeface="Calibri"/>
                <a:cs typeface="Calibri"/>
              </a:rPr>
              <a:t>develop</a:t>
            </a:r>
            <a:r>
              <a:rPr lang="en-US" sz="2400" b="1" i="1" spc="-10" dirty="0" smtClean="0">
                <a:solidFill>
                  <a:srgbClr val="C00000"/>
                </a:solidFill>
                <a:latin typeface="Calibri"/>
                <a:cs typeface="Calibri"/>
              </a:rPr>
              <a:t>.</a:t>
            </a:r>
            <a:endParaRPr lang="en-US" sz="2400" b="1" i="1" spc="-10" dirty="0">
              <a:solidFill>
                <a:srgbClr val="C00000"/>
              </a:solidFill>
              <a:latin typeface="Calibri"/>
              <a:cs typeface="Calibri"/>
            </a:endParaRPr>
          </a:p>
        </p:txBody>
      </p:sp>
      <p:sp>
        <p:nvSpPr>
          <p:cNvPr id="4" name="object 4"/>
          <p:cNvSpPr txBox="1"/>
          <p:nvPr/>
        </p:nvSpPr>
        <p:spPr>
          <a:xfrm>
            <a:off x="9707626" y="6314067"/>
            <a:ext cx="1887855" cy="192360"/>
          </a:xfrm>
          <a:prstGeom prst="rect">
            <a:avLst/>
          </a:prstGeom>
        </p:spPr>
        <p:txBody>
          <a:bodyPr vert="horz" wrap="square" lIns="0" tIns="12700" rIns="0" bIns="0" rtlCol="0">
            <a:spAutoFit/>
          </a:bodyPr>
          <a:lstStyle/>
          <a:p>
            <a:pPr marR="321310" algn="r">
              <a:lnSpc>
                <a:spcPts val="1350"/>
              </a:lnSpc>
            </a:pPr>
            <a:r>
              <a:rPr sz="1200" spc="-25" dirty="0" smtClean="0">
                <a:solidFill>
                  <a:srgbClr val="888888"/>
                </a:solidFill>
                <a:latin typeface="Calibri"/>
                <a:cs typeface="Calibri"/>
              </a:rPr>
              <a:t>21</a:t>
            </a:r>
            <a:endParaRPr sz="1200" dirty="0">
              <a:latin typeface="Calibri"/>
              <a:cs typeface="Calibri"/>
            </a:endParaRPr>
          </a:p>
        </p:txBody>
      </p:sp>
      <p:sp>
        <p:nvSpPr>
          <p:cNvPr id="5" name="object 5"/>
          <p:cNvSpPr txBox="1">
            <a:spLocks noGrp="1"/>
          </p:cNvSpPr>
          <p:nvPr>
            <p:ph type="title"/>
          </p:nvPr>
        </p:nvSpPr>
        <p:spPr>
          <a:xfrm>
            <a:off x="1083030" y="99441"/>
            <a:ext cx="10025938" cy="836767"/>
          </a:xfrm>
          <a:prstGeom prst="rect">
            <a:avLst/>
          </a:prstGeom>
        </p:spPr>
        <p:txBody>
          <a:bodyPr vert="horz" wrap="square" lIns="0" tIns="158114" rIns="0" bIns="0" rtlCol="0">
            <a:spAutoFit/>
          </a:bodyPr>
          <a:lstStyle/>
          <a:p>
            <a:pPr marL="3007995">
              <a:lnSpc>
                <a:spcPct val="100000"/>
              </a:lnSpc>
              <a:spcBef>
                <a:spcPts val="100"/>
              </a:spcBef>
            </a:pPr>
            <a:r>
              <a:rPr lang="fr-FR" spc="-30" dirty="0" smtClean="0"/>
              <a:t>Basic concepts</a:t>
            </a:r>
            <a:r>
              <a:rPr spc="-175" dirty="0" smtClean="0"/>
              <a:t> </a:t>
            </a:r>
            <a:r>
              <a:rPr spc="-25" dirty="0"/>
              <a:t>(1)</a:t>
            </a:r>
          </a:p>
        </p:txBody>
      </p:sp>
      <p:pic>
        <p:nvPicPr>
          <p:cNvPr id="6" name="object 6"/>
          <p:cNvPicPr/>
          <p:nvPr/>
        </p:nvPicPr>
        <p:blipFill>
          <a:blip r:embed="rId2" cstate="print"/>
          <a:stretch>
            <a:fillRect/>
          </a:stretch>
        </p:blipFill>
        <p:spPr>
          <a:xfrm>
            <a:off x="8488680" y="0"/>
            <a:ext cx="1670303" cy="1365503"/>
          </a:xfrm>
          <a:prstGeom prst="rect">
            <a:avLst/>
          </a:prstGeom>
        </p:spPr>
      </p:pic>
      <p:pic>
        <p:nvPicPr>
          <p:cNvPr id="7" name="object 7"/>
          <p:cNvPicPr/>
          <p:nvPr/>
        </p:nvPicPr>
        <p:blipFill>
          <a:blip r:embed="rId3" cstate="print"/>
          <a:stretch>
            <a:fillRect/>
          </a:stretch>
        </p:blipFill>
        <p:spPr>
          <a:xfrm>
            <a:off x="2252472" y="0"/>
            <a:ext cx="1705355" cy="13655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72614" y="760221"/>
            <a:ext cx="9629140" cy="6254533"/>
          </a:xfrm>
          <a:prstGeom prst="rect">
            <a:avLst/>
          </a:prstGeom>
        </p:spPr>
        <p:txBody>
          <a:bodyPr vert="horz" wrap="square" lIns="0" tIns="12700" rIns="0" bIns="0" rtlCol="0">
            <a:spAutoFit/>
          </a:bodyPr>
          <a:lstStyle/>
          <a:p>
            <a:pPr marL="283210" indent="-273050" algn="just">
              <a:lnSpc>
                <a:spcPts val="2450"/>
              </a:lnSpc>
              <a:spcBef>
                <a:spcPts val="100"/>
              </a:spcBef>
              <a:buSzPct val="95833"/>
              <a:buFont typeface="Wingdings"/>
              <a:buChar char=""/>
              <a:tabLst>
                <a:tab pos="283210" algn="l"/>
                <a:tab pos="2894330" algn="l"/>
              </a:tabLst>
            </a:pPr>
            <a:r>
              <a:rPr lang="en-US" sz="2400" b="1" i="1" dirty="0" smtClean="0">
                <a:solidFill>
                  <a:srgbClr val="C00000"/>
                </a:solidFill>
                <a:latin typeface="Calibri"/>
                <a:cs typeface="Calibri"/>
              </a:rPr>
              <a:t>Workplace accident: </a:t>
            </a:r>
            <a:r>
              <a:rPr lang="en-US" sz="2400" b="1" i="1" dirty="0" smtClean="0">
                <a:solidFill>
                  <a:schemeClr val="tx1"/>
                </a:solidFill>
                <a:latin typeface="Calibri"/>
                <a:cs typeface="Calibri"/>
              </a:rPr>
              <a:t>Whatever the cause, an accident that occurs as a result of or during the course of work, involving any person employed or working, in any capacity whatsoever, for one or more employers or business owners. Example: electric shock, fall, cut.</a:t>
            </a:r>
          </a:p>
          <a:p>
            <a:pPr marL="283210" indent="-273050" algn="just">
              <a:lnSpc>
                <a:spcPts val="2450"/>
              </a:lnSpc>
              <a:spcBef>
                <a:spcPts val="135"/>
              </a:spcBef>
              <a:buSzPct val="95833"/>
              <a:buFont typeface="Wingdings"/>
              <a:buChar char=""/>
              <a:tabLst>
                <a:tab pos="283210" algn="l"/>
              </a:tabLst>
            </a:pPr>
            <a:r>
              <a:rPr lang="en-US" sz="2400" b="1" dirty="0" smtClean="0">
                <a:solidFill>
                  <a:srgbClr val="C00000"/>
                </a:solidFill>
                <a:latin typeface="Calibri"/>
                <a:cs typeface="Calibri"/>
              </a:rPr>
              <a:t>occupational disease </a:t>
            </a:r>
            <a:r>
              <a:rPr lang="en-US" sz="2400" b="1" dirty="0" smtClean="0">
                <a:latin typeface="Calibri"/>
                <a:cs typeface="Calibri"/>
              </a:rPr>
              <a:t>is the result of short-term or long-term exposure to a risk associated with the normal performance of one’s job. Example: silicosis, musculoskeletal disorders.</a:t>
            </a:r>
          </a:p>
          <a:p>
            <a:pPr marL="10160" algn="just">
              <a:lnSpc>
                <a:spcPts val="2450"/>
              </a:lnSpc>
              <a:spcBef>
                <a:spcPts val="135"/>
              </a:spcBef>
              <a:buSzPct val="95833"/>
              <a:tabLst>
                <a:tab pos="283210" algn="l"/>
              </a:tabLst>
            </a:pPr>
            <a:r>
              <a:rPr lang="en-US" sz="2400" b="1" dirty="0" smtClean="0">
                <a:latin typeface="Calibri"/>
                <a:cs typeface="Calibri"/>
              </a:rPr>
              <a:t>Only the diseases listed in the tables annexed to the Decree of May 5, 1996, which establishes the list of diseases presumed to be of occupational origin, are officially recognized as occupational diseases.</a:t>
            </a:r>
          </a:p>
          <a:p>
            <a:pPr marL="10160" algn="just">
              <a:lnSpc>
                <a:spcPts val="2450"/>
              </a:lnSpc>
              <a:spcBef>
                <a:spcPts val="135"/>
              </a:spcBef>
              <a:buSzPct val="95833"/>
              <a:tabLst>
                <a:tab pos="283210" algn="l"/>
              </a:tabLst>
            </a:pPr>
            <a:endParaRPr sz="2400" dirty="0">
              <a:latin typeface="Calibri"/>
              <a:cs typeface="Calibri"/>
            </a:endParaRPr>
          </a:p>
          <a:p>
            <a:pPr marL="283210" indent="-273050">
              <a:lnSpc>
                <a:spcPct val="100000"/>
              </a:lnSpc>
              <a:buSzPct val="95833"/>
              <a:buFont typeface="Wingdings"/>
              <a:buChar char=""/>
              <a:tabLst>
                <a:tab pos="283210" algn="l"/>
              </a:tabLst>
            </a:pPr>
            <a:r>
              <a:rPr lang="en-US" sz="2400" b="1" i="1" spc="-10" dirty="0" smtClean="0">
                <a:solidFill>
                  <a:srgbClr val="C00000"/>
                </a:solidFill>
                <a:latin typeface="Calibri"/>
                <a:cs typeface="Calibri"/>
              </a:rPr>
              <a:t>Dangerous event: </a:t>
            </a:r>
            <a:r>
              <a:rPr lang="en-US" sz="2400" b="1" i="1" spc="-10" dirty="0" smtClean="0">
                <a:solidFill>
                  <a:schemeClr val="tx1"/>
                </a:solidFill>
                <a:latin typeface="Calibri"/>
                <a:cs typeface="Calibri"/>
              </a:rPr>
              <a:t>An event likely to cause harm or damage.</a:t>
            </a:r>
          </a:p>
          <a:p>
            <a:pPr marL="283210" indent="-273050">
              <a:lnSpc>
                <a:spcPct val="100000"/>
              </a:lnSpc>
              <a:buSzPct val="95833"/>
              <a:buFont typeface="Wingdings"/>
              <a:buChar char=""/>
              <a:tabLst>
                <a:tab pos="283210" algn="l"/>
              </a:tabLst>
            </a:pPr>
            <a:endParaRPr sz="2400" dirty="0">
              <a:solidFill>
                <a:schemeClr val="tx1"/>
              </a:solidFill>
              <a:latin typeface="Calibri"/>
              <a:cs typeface="Calibri"/>
            </a:endParaRPr>
          </a:p>
          <a:p>
            <a:pPr marL="241300" marR="6985" indent="-231140" algn="just">
              <a:lnSpc>
                <a:spcPct val="70000"/>
              </a:lnSpc>
              <a:buSzPct val="95833"/>
              <a:buFont typeface="Wingdings"/>
              <a:buChar char=""/>
              <a:tabLst>
                <a:tab pos="241300" algn="l"/>
                <a:tab pos="283210" algn="l"/>
              </a:tabLst>
            </a:pPr>
            <a:r>
              <a:rPr sz="2400" b="1" i="1" dirty="0" smtClean="0">
                <a:solidFill>
                  <a:srgbClr val="C00000"/>
                </a:solidFill>
                <a:latin typeface="Calibri"/>
                <a:cs typeface="Calibri"/>
              </a:rPr>
              <a:t>	</a:t>
            </a:r>
            <a:r>
              <a:rPr lang="en-US" sz="2400" b="1" i="1" dirty="0" smtClean="0">
                <a:solidFill>
                  <a:srgbClr val="C00000"/>
                </a:solidFill>
                <a:latin typeface="Calibri"/>
                <a:cs typeface="Calibri"/>
              </a:rPr>
              <a:t>Harm (or Damage): </a:t>
            </a:r>
            <a:r>
              <a:rPr lang="en-US" sz="2400" b="1" i="1" dirty="0" smtClean="0">
                <a:solidFill>
                  <a:schemeClr val="tx1"/>
                </a:solidFill>
                <a:latin typeface="Calibri"/>
                <a:cs typeface="Calibri"/>
              </a:rPr>
              <a:t>Physical injury or impairment of health. This may result from a work accident or an occupational disease.</a:t>
            </a:r>
          </a:p>
          <a:p>
            <a:pPr marL="241300" marR="6985" indent="-231140" algn="just">
              <a:lnSpc>
                <a:spcPct val="70000"/>
              </a:lnSpc>
              <a:buSzPct val="95833"/>
              <a:buFont typeface="Wingdings"/>
              <a:buChar char=""/>
              <a:tabLst>
                <a:tab pos="241300" algn="l"/>
                <a:tab pos="283210" algn="l"/>
              </a:tabLst>
            </a:pPr>
            <a:endParaRPr lang="en-US" sz="2400" b="1" i="1" dirty="0" smtClean="0">
              <a:solidFill>
                <a:schemeClr val="tx1"/>
              </a:solidFill>
              <a:latin typeface="Calibri"/>
              <a:cs typeface="Calibri"/>
            </a:endParaRPr>
          </a:p>
          <a:p>
            <a:pPr marL="241300" marR="6350" indent="-231140" algn="just">
              <a:lnSpc>
                <a:spcPct val="70000"/>
              </a:lnSpc>
              <a:spcBef>
                <a:spcPts val="994"/>
              </a:spcBef>
              <a:buSzPct val="95833"/>
              <a:buFont typeface="Wingdings"/>
              <a:buChar char=""/>
              <a:tabLst>
                <a:tab pos="241300" algn="l"/>
                <a:tab pos="283210" algn="l"/>
              </a:tabLst>
            </a:pPr>
            <a:r>
              <a:rPr lang="en-US" sz="2400" b="1" i="1" dirty="0" smtClean="0">
                <a:solidFill>
                  <a:srgbClr val="C00000"/>
                </a:solidFill>
                <a:latin typeface="Calibri"/>
                <a:cs typeface="Calibri"/>
              </a:rPr>
              <a:t>Exposure: </a:t>
            </a:r>
            <a:r>
              <a:rPr lang="en-US" sz="2400" b="1" i="1" dirty="0" smtClean="0">
                <a:solidFill>
                  <a:schemeClr val="tx1"/>
                </a:solidFill>
                <a:latin typeface="Calibri"/>
                <a:cs typeface="Calibri"/>
              </a:rPr>
              <a:t>A situation in which a person is subjected to one or more chemical or biological agents, or to physical phenomena such as noise or ionizing radiation, which may cause harm in the short or long term. Example: working in cold conditions.</a:t>
            </a:r>
            <a:endParaRPr lang="en-US" sz="2400" b="1" i="1" dirty="0">
              <a:solidFill>
                <a:schemeClr val="tx1"/>
              </a:solidFill>
              <a:latin typeface="Calibri"/>
              <a:cs typeface="Calibri"/>
            </a:endParaRPr>
          </a:p>
        </p:txBody>
      </p:sp>
      <p:sp>
        <p:nvSpPr>
          <p:cNvPr id="3" name="object 3"/>
          <p:cNvSpPr txBox="1">
            <a:spLocks noGrp="1"/>
          </p:cNvSpPr>
          <p:nvPr>
            <p:ph type="title"/>
          </p:nvPr>
        </p:nvSpPr>
        <p:spPr>
          <a:xfrm>
            <a:off x="3941826" y="117094"/>
            <a:ext cx="4311015" cy="696595"/>
          </a:xfrm>
          <a:prstGeom prst="rect">
            <a:avLst/>
          </a:prstGeom>
        </p:spPr>
        <p:txBody>
          <a:bodyPr vert="horz" wrap="square" lIns="0" tIns="12700" rIns="0" bIns="0" rtlCol="0">
            <a:spAutoFit/>
          </a:bodyPr>
          <a:lstStyle/>
          <a:p>
            <a:pPr marL="12700">
              <a:lnSpc>
                <a:spcPct val="100000"/>
              </a:lnSpc>
              <a:spcBef>
                <a:spcPts val="100"/>
              </a:spcBef>
            </a:pPr>
            <a:r>
              <a:rPr lang="fr-FR" spc="-30" dirty="0" smtClean="0"/>
              <a:t>Basic concepts</a:t>
            </a:r>
            <a:r>
              <a:rPr spc="-175" dirty="0" smtClean="0"/>
              <a:t> </a:t>
            </a:r>
            <a:r>
              <a:rPr spc="-25" dirty="0"/>
              <a:t>(2)</a:t>
            </a:r>
          </a:p>
        </p:txBody>
      </p:sp>
      <p:pic>
        <p:nvPicPr>
          <p:cNvPr id="4" name="object 4"/>
          <p:cNvPicPr/>
          <p:nvPr/>
        </p:nvPicPr>
        <p:blipFill>
          <a:blip r:embed="rId2" cstate="print"/>
          <a:stretch>
            <a:fillRect/>
          </a:stretch>
        </p:blipFill>
        <p:spPr>
          <a:xfrm>
            <a:off x="605027" y="2171700"/>
            <a:ext cx="1688592" cy="1037844"/>
          </a:xfrm>
          <a:prstGeom prst="rect">
            <a:avLst/>
          </a:prstGeom>
        </p:spPr>
      </p:pic>
      <p:pic>
        <p:nvPicPr>
          <p:cNvPr id="5" name="object 5"/>
          <p:cNvPicPr/>
          <p:nvPr/>
        </p:nvPicPr>
        <p:blipFill>
          <a:blip r:embed="rId3" cstate="print"/>
          <a:stretch>
            <a:fillRect/>
          </a:stretch>
        </p:blipFill>
        <p:spPr>
          <a:xfrm>
            <a:off x="605027" y="839724"/>
            <a:ext cx="1688592" cy="1037843"/>
          </a:xfrm>
          <a:prstGeom prst="rect">
            <a:avLst/>
          </a:prstGeom>
        </p:spPr>
      </p:pic>
      <p:pic>
        <p:nvPicPr>
          <p:cNvPr id="6" name="object 6"/>
          <p:cNvPicPr/>
          <p:nvPr/>
        </p:nvPicPr>
        <p:blipFill>
          <a:blip r:embed="rId4" cstate="print"/>
          <a:stretch>
            <a:fillRect/>
          </a:stretch>
        </p:blipFill>
        <p:spPr>
          <a:xfrm>
            <a:off x="605027" y="5475732"/>
            <a:ext cx="1688592" cy="1063752"/>
          </a:xfrm>
          <a:prstGeom prst="rect">
            <a:avLst/>
          </a:prstGeom>
        </p:spPr>
      </p:pic>
      <p:pic>
        <p:nvPicPr>
          <p:cNvPr id="7" name="object 7"/>
          <p:cNvPicPr/>
          <p:nvPr/>
        </p:nvPicPr>
        <p:blipFill>
          <a:blip r:embed="rId5" cstate="print"/>
          <a:stretch>
            <a:fillRect/>
          </a:stretch>
        </p:blipFill>
        <p:spPr>
          <a:xfrm>
            <a:off x="605027" y="4642103"/>
            <a:ext cx="1688592" cy="757428"/>
          </a:xfrm>
          <a:prstGeom prst="rect">
            <a:avLst/>
          </a:prstGeom>
        </p:spPr>
      </p:pic>
      <p:pic>
        <p:nvPicPr>
          <p:cNvPr id="8" name="object 8"/>
          <p:cNvPicPr/>
          <p:nvPr/>
        </p:nvPicPr>
        <p:blipFill>
          <a:blip r:embed="rId6" cstate="print"/>
          <a:stretch>
            <a:fillRect/>
          </a:stretch>
        </p:blipFill>
        <p:spPr>
          <a:xfrm>
            <a:off x="635508" y="3505200"/>
            <a:ext cx="1613228" cy="1060704"/>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7</a:t>
            </a:fld>
            <a:endParaRPr spc="-25"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2871470">
              <a:lnSpc>
                <a:spcPct val="100000"/>
              </a:lnSpc>
              <a:spcBef>
                <a:spcPts val="105"/>
              </a:spcBef>
            </a:pPr>
            <a:r>
              <a:rPr lang="fr-FR" spc="-35" dirty="0"/>
              <a:t>Basic concepts </a:t>
            </a:r>
            <a:r>
              <a:rPr spc="-25" dirty="0" smtClean="0"/>
              <a:t>(</a:t>
            </a:r>
            <a:r>
              <a:rPr spc="-25" dirty="0"/>
              <a:t>3)</a:t>
            </a:r>
          </a:p>
        </p:txBody>
      </p:sp>
      <p:pic>
        <p:nvPicPr>
          <p:cNvPr id="3" name="object 3"/>
          <p:cNvPicPr/>
          <p:nvPr/>
        </p:nvPicPr>
        <p:blipFill>
          <a:blip r:embed="rId2" cstate="print"/>
          <a:stretch>
            <a:fillRect/>
          </a:stretch>
        </p:blipFill>
        <p:spPr>
          <a:xfrm>
            <a:off x="2212848" y="2741676"/>
            <a:ext cx="4050791" cy="2599944"/>
          </a:xfrm>
          <a:prstGeom prst="rect">
            <a:avLst/>
          </a:prstGeom>
        </p:spPr>
      </p:pic>
      <p:sp>
        <p:nvSpPr>
          <p:cNvPr id="4" name="object 4"/>
          <p:cNvSpPr txBox="1"/>
          <p:nvPr/>
        </p:nvSpPr>
        <p:spPr>
          <a:xfrm>
            <a:off x="916939" y="1383614"/>
            <a:ext cx="10357485" cy="3201773"/>
          </a:xfrm>
          <a:prstGeom prst="rect">
            <a:avLst/>
          </a:prstGeom>
        </p:spPr>
        <p:txBody>
          <a:bodyPr vert="horz" wrap="square" lIns="0" tIns="55244" rIns="0" bIns="0" rtlCol="0">
            <a:spAutoFit/>
          </a:bodyPr>
          <a:lstStyle/>
          <a:p>
            <a:pPr marL="241300" marR="5080" indent="-230504" algn="just">
              <a:lnSpc>
                <a:spcPct val="90000"/>
              </a:lnSpc>
              <a:spcBef>
                <a:spcPts val="434"/>
              </a:spcBef>
              <a:buSzPct val="96428"/>
              <a:buFont typeface="Wingdings"/>
              <a:buChar char=""/>
              <a:tabLst>
                <a:tab pos="241300" algn="l"/>
                <a:tab pos="328295" algn="l"/>
              </a:tabLst>
            </a:pPr>
            <a:r>
              <a:rPr sz="2800" b="1" i="1" dirty="0">
                <a:solidFill>
                  <a:srgbClr val="C00000"/>
                </a:solidFill>
                <a:latin typeface="Calibri"/>
                <a:cs typeface="Calibri"/>
              </a:rPr>
              <a:t>	</a:t>
            </a:r>
            <a:r>
              <a:rPr lang="en-US" sz="2800" b="1" i="1" dirty="0" smtClean="0">
                <a:solidFill>
                  <a:srgbClr val="C00000"/>
                </a:solidFill>
                <a:latin typeface="Calibri"/>
                <a:cs typeface="Calibri"/>
              </a:rPr>
              <a:t>Dangerous situation: </a:t>
            </a:r>
            <a:r>
              <a:rPr lang="en-US" sz="2800" b="1" i="1" dirty="0" smtClean="0">
                <a:solidFill>
                  <a:schemeClr val="tx1"/>
                </a:solidFill>
                <a:latin typeface="Calibri"/>
                <a:cs typeface="Calibri"/>
              </a:rPr>
              <a:t>A situation in which a person is exposed to at least one hazardous event. This exposure may cause harm either immediately or over the long term.</a:t>
            </a:r>
          </a:p>
          <a:p>
            <a:pPr>
              <a:lnSpc>
                <a:spcPct val="100000"/>
              </a:lnSpc>
            </a:pPr>
            <a:endParaRPr sz="2800" dirty="0">
              <a:latin typeface="Calibri"/>
              <a:cs typeface="Calibri"/>
            </a:endParaRPr>
          </a:p>
          <a:p>
            <a:pPr>
              <a:lnSpc>
                <a:spcPct val="100000"/>
              </a:lnSpc>
              <a:spcBef>
                <a:spcPts val="70"/>
              </a:spcBef>
            </a:pPr>
            <a:endParaRPr sz="2800" dirty="0">
              <a:latin typeface="Calibri"/>
              <a:cs typeface="Calibri"/>
            </a:endParaRPr>
          </a:p>
          <a:p>
            <a:pPr marL="6853555" marR="466090" indent="-635" algn="ctr">
              <a:lnSpc>
                <a:spcPct val="100000"/>
              </a:lnSpc>
            </a:pPr>
            <a:r>
              <a:rPr lang="en-US" sz="2400" b="1" dirty="0" smtClean="0">
                <a:solidFill>
                  <a:srgbClr val="0000FF"/>
                </a:solidFill>
                <a:latin typeface="Calibri"/>
                <a:cs typeface="Calibri"/>
              </a:rPr>
              <a:t>Dangerous situation: Drilling while holding the </a:t>
            </a:r>
            <a:r>
              <a:rPr lang="en-US" sz="2400" b="1" dirty="0" err="1" smtClean="0">
                <a:solidFill>
                  <a:srgbClr val="0000FF"/>
                </a:solidFill>
                <a:latin typeface="Calibri"/>
                <a:cs typeface="Calibri"/>
              </a:rPr>
              <a:t>workpiece</a:t>
            </a:r>
            <a:r>
              <a:rPr lang="en-US" sz="2400" b="1" dirty="0" smtClean="0">
                <a:solidFill>
                  <a:srgbClr val="0000FF"/>
                </a:solidFill>
                <a:latin typeface="Calibri"/>
                <a:cs typeface="Calibri"/>
              </a:rPr>
              <a:t> by hand.</a:t>
            </a:r>
            <a:endParaRPr lang="en-US" sz="2400" b="1" dirty="0">
              <a:solidFill>
                <a:srgbClr val="0000FF"/>
              </a:solidFill>
              <a:latin typeface="Calibri"/>
              <a:cs typeface="Calibri"/>
            </a:endParaRPr>
          </a:p>
        </p:txBody>
      </p:sp>
      <p:grpSp>
        <p:nvGrpSpPr>
          <p:cNvPr id="5" name="object 5"/>
          <p:cNvGrpSpPr/>
          <p:nvPr/>
        </p:nvGrpSpPr>
        <p:grpSpPr>
          <a:xfrm>
            <a:off x="6362700" y="3776471"/>
            <a:ext cx="1187450" cy="530860"/>
            <a:chOff x="6362700" y="3776471"/>
            <a:chExt cx="1187450" cy="530860"/>
          </a:xfrm>
        </p:grpSpPr>
        <p:sp>
          <p:nvSpPr>
            <p:cNvPr id="6" name="object 6"/>
            <p:cNvSpPr/>
            <p:nvPr/>
          </p:nvSpPr>
          <p:spPr>
            <a:xfrm>
              <a:off x="6368795" y="3782567"/>
              <a:ext cx="1175385" cy="518159"/>
            </a:xfrm>
            <a:custGeom>
              <a:avLst/>
              <a:gdLst/>
              <a:ahLst/>
              <a:cxnLst/>
              <a:rect l="l" t="t" r="r" b="b"/>
              <a:pathLst>
                <a:path w="1175384" h="518160">
                  <a:moveTo>
                    <a:pt x="915924" y="0"/>
                  </a:moveTo>
                  <a:lnTo>
                    <a:pt x="915924" y="129539"/>
                  </a:lnTo>
                  <a:lnTo>
                    <a:pt x="0" y="129539"/>
                  </a:lnTo>
                  <a:lnTo>
                    <a:pt x="129539" y="259079"/>
                  </a:lnTo>
                  <a:lnTo>
                    <a:pt x="0" y="388619"/>
                  </a:lnTo>
                  <a:lnTo>
                    <a:pt x="915924" y="388619"/>
                  </a:lnTo>
                  <a:lnTo>
                    <a:pt x="915924" y="518159"/>
                  </a:lnTo>
                  <a:lnTo>
                    <a:pt x="1175003" y="259079"/>
                  </a:lnTo>
                  <a:lnTo>
                    <a:pt x="915924" y="0"/>
                  </a:lnTo>
                  <a:close/>
                </a:path>
              </a:pathLst>
            </a:custGeom>
            <a:solidFill>
              <a:srgbClr val="5B9BD4"/>
            </a:solidFill>
          </p:spPr>
          <p:txBody>
            <a:bodyPr wrap="square" lIns="0" tIns="0" rIns="0" bIns="0" rtlCol="0"/>
            <a:lstStyle/>
            <a:p>
              <a:endParaRPr/>
            </a:p>
          </p:txBody>
        </p:sp>
        <p:sp>
          <p:nvSpPr>
            <p:cNvPr id="7" name="object 7"/>
            <p:cNvSpPr/>
            <p:nvPr/>
          </p:nvSpPr>
          <p:spPr>
            <a:xfrm>
              <a:off x="6368795" y="3782567"/>
              <a:ext cx="1175385" cy="518159"/>
            </a:xfrm>
            <a:custGeom>
              <a:avLst/>
              <a:gdLst/>
              <a:ahLst/>
              <a:cxnLst/>
              <a:rect l="l" t="t" r="r" b="b"/>
              <a:pathLst>
                <a:path w="1175384" h="518160">
                  <a:moveTo>
                    <a:pt x="0" y="129539"/>
                  </a:moveTo>
                  <a:lnTo>
                    <a:pt x="915924" y="129539"/>
                  </a:lnTo>
                  <a:lnTo>
                    <a:pt x="915924" y="0"/>
                  </a:lnTo>
                  <a:lnTo>
                    <a:pt x="1175003" y="259079"/>
                  </a:lnTo>
                  <a:lnTo>
                    <a:pt x="915924" y="518159"/>
                  </a:lnTo>
                  <a:lnTo>
                    <a:pt x="915924" y="388619"/>
                  </a:lnTo>
                  <a:lnTo>
                    <a:pt x="0" y="388619"/>
                  </a:lnTo>
                  <a:lnTo>
                    <a:pt x="129539" y="259079"/>
                  </a:lnTo>
                  <a:lnTo>
                    <a:pt x="0" y="129539"/>
                  </a:lnTo>
                  <a:close/>
                </a:path>
              </a:pathLst>
            </a:custGeom>
            <a:ln w="12192">
              <a:solidFill>
                <a:srgbClr val="41709C"/>
              </a:solidFill>
            </a:ln>
          </p:spPr>
          <p:txBody>
            <a:bodyPr wrap="square" lIns="0" tIns="0" rIns="0" bIns="0" rtlCol="0"/>
            <a:lstStyle/>
            <a:p>
              <a:endParaRPr/>
            </a:p>
          </p:txBody>
        </p:sp>
      </p:grpSp>
      <p:pic>
        <p:nvPicPr>
          <p:cNvPr id="8" name="object 8"/>
          <p:cNvPicPr/>
          <p:nvPr/>
        </p:nvPicPr>
        <p:blipFill>
          <a:blip r:embed="rId3" cstate="print"/>
          <a:stretch>
            <a:fillRect/>
          </a:stretch>
        </p:blipFill>
        <p:spPr>
          <a:xfrm>
            <a:off x="167639" y="5215128"/>
            <a:ext cx="1978152" cy="1505712"/>
          </a:xfrm>
          <a:prstGeom prst="rect">
            <a:avLst/>
          </a:prstGeom>
        </p:spPr>
      </p:pic>
      <p:pic>
        <p:nvPicPr>
          <p:cNvPr id="9" name="object 9"/>
          <p:cNvPicPr/>
          <p:nvPr/>
        </p:nvPicPr>
        <p:blipFill>
          <a:blip r:embed="rId4" cstate="print"/>
          <a:stretch>
            <a:fillRect/>
          </a:stretch>
        </p:blipFill>
        <p:spPr>
          <a:xfrm>
            <a:off x="6408420" y="5202934"/>
            <a:ext cx="2400300" cy="1536911"/>
          </a:xfrm>
          <a:prstGeom prst="rect">
            <a:avLst/>
          </a:prstGeom>
        </p:spPr>
      </p:pic>
      <p:sp>
        <p:nvSpPr>
          <p:cNvPr id="10" name="object 10"/>
          <p:cNvSpPr txBox="1"/>
          <p:nvPr/>
        </p:nvSpPr>
        <p:spPr>
          <a:xfrm>
            <a:off x="2886836" y="5678220"/>
            <a:ext cx="3061970" cy="1120820"/>
          </a:xfrm>
          <a:prstGeom prst="rect">
            <a:avLst/>
          </a:prstGeom>
        </p:spPr>
        <p:txBody>
          <a:bodyPr vert="horz" wrap="square" lIns="0" tIns="12700" rIns="0" bIns="0" rtlCol="0">
            <a:spAutoFit/>
          </a:bodyPr>
          <a:lstStyle/>
          <a:p>
            <a:pPr marL="12700" marR="5080" indent="231140" algn="ctr">
              <a:lnSpc>
                <a:spcPct val="100000"/>
              </a:lnSpc>
              <a:spcBef>
                <a:spcPts val="100"/>
              </a:spcBef>
            </a:pPr>
            <a:r>
              <a:rPr lang="en-US" sz="2400" b="1" dirty="0" smtClean="0">
                <a:solidFill>
                  <a:srgbClr val="FF0066"/>
                </a:solidFill>
                <a:latin typeface="Calibri"/>
                <a:cs typeface="Calibri"/>
              </a:rPr>
              <a:t>Use of a vise to prevent injury or damage.</a:t>
            </a:r>
            <a:endParaRPr lang="en-US" sz="2400" b="1" dirty="0">
              <a:solidFill>
                <a:srgbClr val="FF0066"/>
              </a:solidFill>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8</a:t>
            </a:fld>
            <a:endParaRPr spc="-25"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3885" y="609676"/>
            <a:ext cx="1829435" cy="697230"/>
          </a:xfrm>
          <a:prstGeom prst="rect">
            <a:avLst/>
          </a:prstGeom>
        </p:spPr>
        <p:txBody>
          <a:bodyPr vert="horz" wrap="square" lIns="0" tIns="13335" rIns="0" bIns="0" rtlCol="0">
            <a:spAutoFit/>
          </a:bodyPr>
          <a:lstStyle/>
          <a:p>
            <a:pPr marL="12700">
              <a:lnSpc>
                <a:spcPct val="100000"/>
              </a:lnSpc>
              <a:spcBef>
                <a:spcPts val="105"/>
              </a:spcBef>
            </a:pPr>
            <a:r>
              <a:rPr spc="-40" dirty="0" err="1" smtClean="0"/>
              <a:t>Exerci</a:t>
            </a:r>
            <a:r>
              <a:rPr lang="fr-FR" spc="-40" dirty="0" smtClean="0"/>
              <a:t>s</a:t>
            </a:r>
            <a:r>
              <a:rPr spc="-40" dirty="0" smtClean="0"/>
              <a:t>e</a:t>
            </a:r>
            <a:endParaRPr spc="-40" dirty="0"/>
          </a:p>
        </p:txBody>
      </p:sp>
      <p:pic>
        <p:nvPicPr>
          <p:cNvPr id="3" name="object 3"/>
          <p:cNvPicPr/>
          <p:nvPr/>
        </p:nvPicPr>
        <p:blipFill>
          <a:blip r:embed="rId2" cstate="print"/>
          <a:stretch>
            <a:fillRect/>
          </a:stretch>
        </p:blipFill>
        <p:spPr>
          <a:xfrm>
            <a:off x="6105144" y="1277111"/>
            <a:ext cx="5010911" cy="4855464"/>
          </a:xfrm>
          <a:prstGeom prst="rect">
            <a:avLst/>
          </a:prstGeom>
        </p:spPr>
      </p:pic>
      <p:sp>
        <p:nvSpPr>
          <p:cNvPr id="4" name="object 4"/>
          <p:cNvSpPr txBox="1"/>
          <p:nvPr/>
        </p:nvSpPr>
        <p:spPr>
          <a:xfrm>
            <a:off x="1190650" y="2237994"/>
            <a:ext cx="3782695" cy="2313454"/>
          </a:xfrm>
          <a:prstGeom prst="rect">
            <a:avLst/>
          </a:prstGeom>
        </p:spPr>
        <p:txBody>
          <a:bodyPr vert="horz" wrap="square" lIns="0" tIns="12700" rIns="0" bIns="0" rtlCol="0">
            <a:spAutoFit/>
          </a:bodyPr>
          <a:lstStyle/>
          <a:p>
            <a:pPr marL="12700" marR="195580" algn="just">
              <a:lnSpc>
                <a:spcPct val="100000"/>
              </a:lnSpc>
              <a:spcBef>
                <a:spcPts val="100"/>
              </a:spcBef>
            </a:pPr>
            <a:r>
              <a:rPr lang="en-US" sz="2100" b="1" dirty="0" smtClean="0">
                <a:solidFill>
                  <a:srgbClr val="6F2F9F"/>
                </a:solidFill>
                <a:latin typeface="Calibri"/>
                <a:cs typeface="Calibri"/>
              </a:rPr>
              <a:t>Describe the dangerous situation given the following details:</a:t>
            </a:r>
          </a:p>
          <a:p>
            <a:pPr marL="355600" marR="195580" indent="-342900" algn="just">
              <a:lnSpc>
                <a:spcPct val="100000"/>
              </a:lnSpc>
              <a:spcBef>
                <a:spcPts val="100"/>
              </a:spcBef>
              <a:buFont typeface="Arial" panose="020B0604020202020204" pitchFamily="34" charset="0"/>
              <a:buChar char="•"/>
            </a:pPr>
            <a:r>
              <a:rPr lang="en-US" sz="2100" b="1" dirty="0" smtClean="0">
                <a:solidFill>
                  <a:srgbClr val="6F2F9F"/>
                </a:solidFill>
                <a:latin typeface="Calibri"/>
                <a:cs typeface="Calibri"/>
              </a:rPr>
              <a:t>Enclosed duct (protected against direct contact)</a:t>
            </a:r>
          </a:p>
          <a:p>
            <a:pPr marL="355600" marR="195580" indent="-342900" algn="just">
              <a:lnSpc>
                <a:spcPct val="100000"/>
              </a:lnSpc>
              <a:spcBef>
                <a:spcPts val="100"/>
              </a:spcBef>
              <a:buFont typeface="Arial" panose="020B0604020202020204" pitchFamily="34" charset="0"/>
              <a:buChar char="•"/>
            </a:pPr>
            <a:r>
              <a:rPr lang="en-US" sz="2100" b="1" dirty="0" smtClean="0">
                <a:solidFill>
                  <a:srgbClr val="6F2F9F"/>
                </a:solidFill>
                <a:latin typeface="Calibri"/>
                <a:cs typeface="Calibri"/>
              </a:rPr>
              <a:t>Good lighting</a:t>
            </a:r>
          </a:p>
          <a:p>
            <a:pPr marL="355600" marR="195580" indent="-342900" algn="just">
              <a:lnSpc>
                <a:spcPct val="100000"/>
              </a:lnSpc>
              <a:spcBef>
                <a:spcPts val="100"/>
              </a:spcBef>
              <a:buFont typeface="Arial" panose="020B0604020202020204" pitchFamily="34" charset="0"/>
              <a:buChar char="•"/>
            </a:pPr>
            <a:r>
              <a:rPr lang="en-US" sz="2100" b="1" dirty="0" smtClean="0">
                <a:solidFill>
                  <a:srgbClr val="6F2F9F"/>
                </a:solidFill>
                <a:latin typeface="Calibri"/>
                <a:cs typeface="Calibri"/>
              </a:rPr>
              <a:t>Acceptable noise level</a:t>
            </a:r>
            <a:endParaRPr lang="en-US" sz="2100" b="1" dirty="0">
              <a:solidFill>
                <a:srgbClr val="6F2F9F"/>
              </a:solidFill>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9</a:t>
            </a:fld>
            <a:endParaRPr spc="-25" dirty="0"/>
          </a:p>
        </p:txBody>
      </p:sp>
      <p:pic>
        <p:nvPicPr>
          <p:cNvPr id="6" name="Image 5"/>
          <p:cNvPicPr>
            <a:picLocks noChangeAspect="1"/>
          </p:cNvPicPr>
          <p:nvPr/>
        </p:nvPicPr>
        <p:blipFill>
          <a:blip r:embed="rId3"/>
          <a:stretch>
            <a:fillRect/>
          </a:stretch>
        </p:blipFill>
        <p:spPr>
          <a:xfrm>
            <a:off x="1943759" y="0"/>
            <a:ext cx="2276475" cy="20097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2302</TotalTime>
  <Words>3123</Words>
  <Application>Microsoft Office PowerPoint</Application>
  <PresentationFormat>Grand écran</PresentationFormat>
  <Paragraphs>386</Paragraphs>
  <Slides>56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56</vt:i4>
      </vt:variant>
    </vt:vector>
  </HeadingPairs>
  <TitlesOfParts>
    <vt:vector size="63" baseType="lpstr">
      <vt:lpstr>Arial</vt:lpstr>
      <vt:lpstr>Arial MT</vt:lpstr>
      <vt:lpstr>Calibri</vt:lpstr>
      <vt:lpstr>Calibri Light</vt:lpstr>
      <vt:lpstr>Times New Roman</vt:lpstr>
      <vt:lpstr>Wingdings</vt:lpstr>
      <vt:lpstr>Office Theme</vt:lpstr>
      <vt:lpstr>Course content </vt:lpstr>
      <vt:lpstr>Context and issues – Statistics</vt:lpstr>
      <vt:lpstr>Context and issues – Statistics</vt:lpstr>
      <vt:lpstr>Context and issues –Occupational Risk assessment is a necessity</vt:lpstr>
      <vt:lpstr>Context and issues – What does an occupational risk mean?</vt:lpstr>
      <vt:lpstr>Basic concepts (1)</vt:lpstr>
      <vt:lpstr>Basic concepts (2)</vt:lpstr>
      <vt:lpstr>Basic concepts (3)</vt:lpstr>
      <vt:lpstr>Exercise</vt:lpstr>
      <vt:lpstr>Basic concepts (4)</vt:lpstr>
      <vt:lpstr>Unsafe act and unsafe condition</vt:lpstr>
      <vt:lpstr>Near miss</vt:lpstr>
      <vt:lpstr>Basic concepts (5) – Example of severity</vt:lpstr>
      <vt:lpstr>Basic concepts (5)- example of probability</vt:lpstr>
      <vt:lpstr>Basic concepts (7)</vt:lpstr>
      <vt:lpstr>Exercise</vt:lpstr>
      <vt:lpstr>Solution</vt:lpstr>
      <vt:lpstr>Diagram of the process of harm occurrence</vt:lpstr>
      <vt:lpstr>Example 1</vt:lpstr>
      <vt:lpstr>Solution of example 1</vt:lpstr>
      <vt:lpstr>Example 2</vt:lpstr>
      <vt:lpstr>Solution of example 2</vt:lpstr>
      <vt:lpstr>Example 3</vt:lpstr>
      <vt:lpstr>Solution of example 3</vt:lpstr>
      <vt:lpstr>Test</vt:lpstr>
      <vt:lpstr>Solution</vt:lpstr>
      <vt:lpstr>Professional situation</vt:lpstr>
      <vt:lpstr>Présentation PowerPoint</vt:lpstr>
      <vt:lpstr>Assess the severity of the harm presented by the professional situation. Evaluate the likelihood of the harm occurring by completing the following table.</vt:lpstr>
      <vt:lpstr>Présentation PowerPoint</vt:lpstr>
      <vt:lpstr>Présentation PowerPoint</vt:lpstr>
      <vt:lpstr>Présentation PowerPoint</vt:lpstr>
      <vt:lpstr>Risk sheets </vt:lpstr>
      <vt:lpstr>Risk sheets </vt:lpstr>
      <vt:lpstr>Risk sheets (example)</vt:lpstr>
      <vt:lpstr>Risk sheets (example)</vt:lpstr>
      <vt:lpstr>Présentation PowerPoint</vt:lpstr>
      <vt:lpstr>ROAD RISK</vt:lpstr>
      <vt:lpstr>Prevent road risk</vt:lpstr>
      <vt:lpstr>RISKS RELATED TO PHYSICAL ACTIVITY</vt:lpstr>
      <vt:lpstr>Prevent risks related to physical activity</vt:lpstr>
      <vt:lpstr>These occupational risks affect the mental well-being of employees (stress, harassment, workplace violence, etc.).</vt:lpstr>
      <vt:lpstr>Prevent psychosocial risks</vt:lpstr>
      <vt:lpstr>RISKS RELATED TO INTERNAL TRAFFIC</vt:lpstr>
      <vt:lpstr>Prevent risks related to internal traffic</vt:lpstr>
      <vt:lpstr>Présentation PowerPoint</vt:lpstr>
      <vt:lpstr>Prevent risks related to thermal environments</vt:lpstr>
      <vt:lpstr>RISKS RELATED TO THE USE OF CHEMICAL PRODUCTS</vt:lpstr>
      <vt:lpstr>Prevent risks related to the use of chemical products</vt:lpstr>
      <vt:lpstr>RISKS RELATED TO MACHINES AND TOOLS</vt:lpstr>
      <vt:lpstr>Présentation PowerPoint</vt:lpstr>
      <vt:lpstr>RISKS RELATED TO NOISE HAZARDS</vt:lpstr>
      <vt:lpstr>RISKS OF FALLING FROM HEIGHT</vt:lpstr>
      <vt:lpstr>Prevent the risk of falling from height</vt:lpstr>
      <vt:lpstr>RISKS RELATED TO COLLAPSES AND FALLING OBJECTS</vt:lpstr>
      <vt:lpstr>Prevent risks related to falling objects and collapses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Démarche d’évaluation des risques professionnels</dc:title>
  <dc:creator>dell</dc:creator>
  <cp:lastModifiedBy>dell</cp:lastModifiedBy>
  <cp:revision>201</cp:revision>
  <dcterms:created xsi:type="dcterms:W3CDTF">2025-01-08T06:18:33Z</dcterms:created>
  <dcterms:modified xsi:type="dcterms:W3CDTF">2026-04-26T22:32:54Z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2023-12-30T00:00:00Z</vt:filetime>
  </property>
  <property fmtid="{D5CDD505-2E9C-101B-9397-08002B2CF9AE}" pid="3" name="Creator">
    <vt:lpwstr>Microsoft® PowerPoint® 2016</vt:lpwstr>
  </property>
  <property fmtid="{D5CDD505-2E9C-101B-9397-08002B2CF9AE}" pid="4" name="LastSaved">
    <vt:filetime>2025-01-08T00:00:00Z</vt:filetime>
  </property>
  <property fmtid="{D5CDD505-2E9C-101B-9397-08002B2CF9AE}" pid="5" name="Producer">
    <vt:lpwstr>www.ilovepdf.com</vt:lpwstr>
  </property>
</Properties>
</file>