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30"/>
  </p:notesMasterIdLst>
  <p:sldIdLst>
    <p:sldId id="496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78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578" r:id="rId28"/>
    <p:sldId id="57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5B2B07"/>
    <a:srgbClr val="D60093"/>
    <a:srgbClr val="E22A5A"/>
    <a:srgbClr val="1E0EF2"/>
    <a:srgbClr val="14099F"/>
    <a:srgbClr val="9751CB"/>
    <a:srgbClr val="160AB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6F6F2-F427-4BF9-BCA1-31A6ACF746D4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DAEE92B-B931-4ECB-A921-5F683E1FC13E}">
      <dgm:prSet phldrT="[Texte]"/>
      <dgm:spPr/>
      <dgm:t>
        <a:bodyPr/>
        <a:lstStyle/>
        <a:p>
          <a:r>
            <a:rPr lang="fr-FR" b="1" dirty="0" smtClean="0">
              <a:solidFill>
                <a:schemeClr val="tx2"/>
              </a:solidFill>
            </a:rPr>
            <a:t>Dramatisation</a:t>
          </a:r>
          <a:endParaRPr lang="fr-FR" b="1" dirty="0">
            <a:solidFill>
              <a:schemeClr val="tx2"/>
            </a:solidFill>
          </a:endParaRPr>
        </a:p>
      </dgm:t>
    </dgm:pt>
    <dgm:pt modelId="{93B8057E-A564-4801-A7B8-0E9808066BC6}" type="parTrans" cxnId="{8865D09A-C7A2-49CC-9AD9-72B8C68C1B92}">
      <dgm:prSet/>
      <dgm:spPr/>
      <dgm:t>
        <a:bodyPr/>
        <a:lstStyle/>
        <a:p>
          <a:endParaRPr lang="fr-FR"/>
        </a:p>
      </dgm:t>
    </dgm:pt>
    <dgm:pt modelId="{DE4326D4-644E-4118-BBB5-84D75B41B7F0}" type="sibTrans" cxnId="{8865D09A-C7A2-49CC-9AD9-72B8C68C1B92}">
      <dgm:prSet/>
      <dgm:spPr/>
      <dgm:t>
        <a:bodyPr/>
        <a:lstStyle/>
        <a:p>
          <a:endParaRPr lang="fr-FR"/>
        </a:p>
      </dgm:t>
    </dgm:pt>
    <dgm:pt modelId="{F11486ED-8F44-4C34-ABA6-30B2230CE7E8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/>
              </a:solidFill>
            </a:rPr>
            <a:t>mentionne sur les fiches de poste les accidents passés.</a:t>
          </a:r>
          <a:endParaRPr lang="fr-FR" sz="2000" dirty="0">
            <a:solidFill>
              <a:schemeClr val="tx2"/>
            </a:solidFill>
          </a:endParaRPr>
        </a:p>
      </dgm:t>
    </dgm:pt>
    <dgm:pt modelId="{A05CA68F-9D43-4FDF-BC53-2172F1BA94A4}" type="parTrans" cxnId="{9ABDE49A-AAB6-45CB-8DED-FEFAE589942F}">
      <dgm:prSet/>
      <dgm:spPr/>
      <dgm:t>
        <a:bodyPr/>
        <a:lstStyle/>
        <a:p>
          <a:endParaRPr lang="fr-FR"/>
        </a:p>
      </dgm:t>
    </dgm:pt>
    <dgm:pt modelId="{48B6C838-FB27-42FE-8A04-97C1413B5894}" type="sibTrans" cxnId="{9ABDE49A-AAB6-45CB-8DED-FEFAE589942F}">
      <dgm:prSet/>
      <dgm:spPr/>
      <dgm:t>
        <a:bodyPr/>
        <a:lstStyle/>
        <a:p>
          <a:endParaRPr lang="fr-FR"/>
        </a:p>
      </dgm:t>
    </dgm:pt>
    <dgm:pt modelId="{00190782-E503-4349-8552-0FD462FF8519}">
      <dgm:prSet phldrT="[Texte]"/>
      <dgm:spPr/>
      <dgm:t>
        <a:bodyPr/>
        <a:lstStyle/>
        <a:p>
          <a:r>
            <a:rPr lang="fr-FR" b="1" dirty="0" smtClean="0">
              <a:solidFill>
                <a:schemeClr val="tx2"/>
              </a:solidFill>
            </a:rPr>
            <a:t>Avantages</a:t>
          </a:r>
          <a:endParaRPr lang="fr-FR" b="1" dirty="0">
            <a:solidFill>
              <a:schemeClr val="tx2"/>
            </a:solidFill>
          </a:endParaRPr>
        </a:p>
      </dgm:t>
    </dgm:pt>
    <dgm:pt modelId="{579D287F-3A04-4971-B0FA-8AB467016F8D}" type="parTrans" cxnId="{E6364D18-0659-420D-B320-B62CA94AF2DC}">
      <dgm:prSet/>
      <dgm:spPr/>
      <dgm:t>
        <a:bodyPr/>
        <a:lstStyle/>
        <a:p>
          <a:endParaRPr lang="fr-FR"/>
        </a:p>
      </dgm:t>
    </dgm:pt>
    <dgm:pt modelId="{5559963F-83F6-46FC-9A57-52735F056927}" type="sibTrans" cxnId="{E6364D18-0659-420D-B320-B62CA94AF2DC}">
      <dgm:prSet/>
      <dgm:spPr/>
      <dgm:t>
        <a:bodyPr/>
        <a:lstStyle/>
        <a:p>
          <a:endParaRPr lang="fr-FR"/>
        </a:p>
      </dgm:t>
    </dgm:pt>
    <dgm:pt modelId="{A939B079-03C5-4629-9883-278EA441E01B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/>
              </a:solidFill>
            </a:rPr>
            <a:t>Des statistiques montrant la réduction d’accidents aux pieds ou aux mains</a:t>
          </a:r>
          <a:endParaRPr lang="fr-FR" sz="2000" dirty="0">
            <a:solidFill>
              <a:schemeClr val="tx2"/>
            </a:solidFill>
          </a:endParaRPr>
        </a:p>
      </dgm:t>
    </dgm:pt>
    <dgm:pt modelId="{72549D62-2ABE-42D5-8AB2-F25768D8556F}" type="parTrans" cxnId="{9068752F-8D43-4641-80D6-AD5A261CABF6}">
      <dgm:prSet/>
      <dgm:spPr/>
      <dgm:t>
        <a:bodyPr/>
        <a:lstStyle/>
        <a:p>
          <a:endParaRPr lang="fr-FR"/>
        </a:p>
      </dgm:t>
    </dgm:pt>
    <dgm:pt modelId="{01B1C83B-98B9-43BE-B4F4-D5C3E8D5554A}" type="sibTrans" cxnId="{9068752F-8D43-4641-80D6-AD5A261CABF6}">
      <dgm:prSet/>
      <dgm:spPr/>
      <dgm:t>
        <a:bodyPr/>
        <a:lstStyle/>
        <a:p>
          <a:endParaRPr lang="fr-FR"/>
        </a:p>
      </dgm:t>
    </dgm:pt>
    <dgm:pt modelId="{6DA6A47F-90E5-4562-BD81-8D4765AA575A}">
      <dgm:prSet phldrT="[Texte]"/>
      <dgm:spPr/>
      <dgm:t>
        <a:bodyPr/>
        <a:lstStyle/>
        <a:p>
          <a:r>
            <a:rPr lang="fr-FR" b="1" dirty="0" smtClean="0">
              <a:solidFill>
                <a:schemeClr val="tx2"/>
              </a:solidFill>
            </a:rPr>
            <a:t>Valorisation du porteur</a:t>
          </a:r>
          <a:endParaRPr lang="fr-FR" b="1" dirty="0">
            <a:solidFill>
              <a:schemeClr val="tx2"/>
            </a:solidFill>
          </a:endParaRPr>
        </a:p>
      </dgm:t>
    </dgm:pt>
    <dgm:pt modelId="{6D18CC24-014D-4B31-B6E1-3B5A1554A8E3}" type="parTrans" cxnId="{DE69A9D7-F266-4F78-B437-73E21D91EF72}">
      <dgm:prSet/>
      <dgm:spPr/>
      <dgm:t>
        <a:bodyPr/>
        <a:lstStyle/>
        <a:p>
          <a:endParaRPr lang="fr-FR"/>
        </a:p>
      </dgm:t>
    </dgm:pt>
    <dgm:pt modelId="{47F6512D-6AA6-4B72-9E15-5C3BD5BBF5FD}" type="sibTrans" cxnId="{DE69A9D7-F266-4F78-B437-73E21D91EF72}">
      <dgm:prSet/>
      <dgm:spPr/>
      <dgm:t>
        <a:bodyPr/>
        <a:lstStyle/>
        <a:p>
          <a:endParaRPr lang="fr-FR"/>
        </a:p>
      </dgm:t>
    </dgm:pt>
    <dgm:pt modelId="{1E1FA3F9-449D-4FF7-98BC-78045607691F}">
      <dgm:prSet phldrT="[Texte]" custT="1"/>
      <dgm:spPr/>
      <dgm:t>
        <a:bodyPr/>
        <a:lstStyle/>
        <a:p>
          <a:r>
            <a:rPr lang="fr-FR" sz="2000" b="0" i="0" dirty="0" smtClean="0">
              <a:solidFill>
                <a:schemeClr val="tx2"/>
              </a:solidFill>
            </a:rPr>
            <a:t>Valoriser les gens qui savent être des exemples pour les autres </a:t>
          </a:r>
          <a:r>
            <a:rPr lang="fr-FR" sz="2000" dirty="0" smtClean="0"/>
            <a:t/>
          </a:r>
          <a:br>
            <a:rPr lang="fr-FR" sz="2000" dirty="0" smtClean="0"/>
          </a:br>
          <a:endParaRPr lang="fr-FR" sz="2000" dirty="0">
            <a:solidFill>
              <a:schemeClr val="tx2"/>
            </a:solidFill>
          </a:endParaRPr>
        </a:p>
      </dgm:t>
    </dgm:pt>
    <dgm:pt modelId="{7A7AEF0F-282B-41F7-86BC-C6CB95C836C7}" type="parTrans" cxnId="{22D6AEC3-DA12-4701-B1BD-C4F9F66CB8A7}">
      <dgm:prSet/>
      <dgm:spPr/>
      <dgm:t>
        <a:bodyPr/>
        <a:lstStyle/>
        <a:p>
          <a:endParaRPr lang="fr-FR"/>
        </a:p>
      </dgm:t>
    </dgm:pt>
    <dgm:pt modelId="{F072BA85-123C-48C5-BAC9-218540BBBDB1}" type="sibTrans" cxnId="{22D6AEC3-DA12-4701-B1BD-C4F9F66CB8A7}">
      <dgm:prSet/>
      <dgm:spPr/>
      <dgm:t>
        <a:bodyPr/>
        <a:lstStyle/>
        <a:p>
          <a:endParaRPr lang="fr-FR"/>
        </a:p>
      </dgm:t>
    </dgm:pt>
    <dgm:pt modelId="{7D4667C2-00DE-42BC-8EB7-6DDFCFE4D9D4}">
      <dgm:prSet/>
      <dgm:spPr/>
      <dgm:t>
        <a:bodyPr/>
        <a:lstStyle/>
        <a:p>
          <a:pPr algn="ctr"/>
          <a:r>
            <a:rPr lang="fr-FR" b="1" dirty="0" smtClean="0">
              <a:solidFill>
                <a:schemeClr val="tx2"/>
              </a:solidFill>
            </a:rPr>
            <a:t>Point de vue légal</a:t>
          </a:r>
          <a:endParaRPr lang="fr-FR" b="1" dirty="0">
            <a:solidFill>
              <a:schemeClr val="tx2"/>
            </a:solidFill>
          </a:endParaRPr>
        </a:p>
      </dgm:t>
    </dgm:pt>
    <dgm:pt modelId="{A57932B6-3D92-4D94-A704-2079B51AA4EF}" type="parTrans" cxnId="{22D4362A-E9B4-4367-B141-178A11621B34}">
      <dgm:prSet/>
      <dgm:spPr/>
      <dgm:t>
        <a:bodyPr/>
        <a:lstStyle/>
        <a:p>
          <a:endParaRPr lang="fr-FR"/>
        </a:p>
      </dgm:t>
    </dgm:pt>
    <dgm:pt modelId="{C07B08EA-5D64-4E33-A71A-8D03E850D798}" type="sibTrans" cxnId="{22D4362A-E9B4-4367-B141-178A11621B34}">
      <dgm:prSet/>
      <dgm:spPr/>
      <dgm:t>
        <a:bodyPr/>
        <a:lstStyle/>
        <a:p>
          <a:endParaRPr lang="fr-FR"/>
        </a:p>
      </dgm:t>
    </dgm:pt>
    <dgm:pt modelId="{83F7C071-6222-4A4B-8C3F-0C0F89747EF6}">
      <dgm:prSet/>
      <dgm:spPr/>
      <dgm:t>
        <a:bodyPr/>
        <a:lstStyle/>
        <a:p>
          <a:r>
            <a:rPr lang="fr-FR" b="1" dirty="0" smtClean="0">
              <a:solidFill>
                <a:schemeClr val="tx2"/>
              </a:solidFill>
            </a:rPr>
            <a:t>Point de vue économique</a:t>
          </a:r>
          <a:endParaRPr lang="fr-FR" b="1" dirty="0">
            <a:solidFill>
              <a:schemeClr val="tx2"/>
            </a:solidFill>
          </a:endParaRPr>
        </a:p>
      </dgm:t>
    </dgm:pt>
    <dgm:pt modelId="{0E11DAC9-9CBF-463C-BBCF-C68DA7F9699E}" type="parTrans" cxnId="{1C81B771-1D14-4061-B4B8-FCEACA0AB7E9}">
      <dgm:prSet/>
      <dgm:spPr/>
      <dgm:t>
        <a:bodyPr/>
        <a:lstStyle/>
        <a:p>
          <a:endParaRPr lang="fr-FR"/>
        </a:p>
      </dgm:t>
    </dgm:pt>
    <dgm:pt modelId="{C86DA883-3695-405A-9CEE-C063B332B008}" type="sibTrans" cxnId="{1C81B771-1D14-4061-B4B8-FCEACA0AB7E9}">
      <dgm:prSet/>
      <dgm:spPr/>
      <dgm:t>
        <a:bodyPr/>
        <a:lstStyle/>
        <a:p>
          <a:endParaRPr lang="fr-FR"/>
        </a:p>
      </dgm:t>
    </dgm:pt>
    <dgm:pt modelId="{C9439407-83CF-4EB6-B10A-8ADEA5ED9129}">
      <dgm:prSet custT="1"/>
      <dgm:spPr/>
      <dgm:t>
        <a:bodyPr/>
        <a:lstStyle/>
        <a:p>
          <a:r>
            <a:rPr lang="fr-FR" sz="2000" dirty="0" smtClean="0"/>
            <a:t>peuvent aussi être convaincantes </a:t>
          </a:r>
          <a:endParaRPr lang="fr-FR" sz="2000" dirty="0"/>
        </a:p>
      </dgm:t>
    </dgm:pt>
    <dgm:pt modelId="{A7C25F23-AE60-4C6A-9BBA-768C35D26F18}" type="parTrans" cxnId="{87A24C11-D402-4BF2-9365-1D4ED8745E09}">
      <dgm:prSet/>
      <dgm:spPr/>
      <dgm:t>
        <a:bodyPr/>
        <a:lstStyle/>
        <a:p>
          <a:endParaRPr lang="fr-FR"/>
        </a:p>
      </dgm:t>
    </dgm:pt>
    <dgm:pt modelId="{6762C0F8-F7FA-41AA-A9E7-E784CD54F670}" type="sibTrans" cxnId="{87A24C11-D402-4BF2-9365-1D4ED8745E09}">
      <dgm:prSet/>
      <dgm:spPr/>
      <dgm:t>
        <a:bodyPr/>
        <a:lstStyle/>
        <a:p>
          <a:endParaRPr lang="fr-FR"/>
        </a:p>
      </dgm:t>
    </dgm:pt>
    <dgm:pt modelId="{9BB7DC09-DA8A-4229-983D-09DDBC44D192}">
      <dgm:prSet custT="1"/>
      <dgm:spPr/>
      <dgm:t>
        <a:bodyPr/>
        <a:lstStyle/>
        <a:p>
          <a:r>
            <a:rPr lang="fr-FR" sz="2000" dirty="0" smtClean="0">
              <a:solidFill>
                <a:schemeClr val="tx2"/>
              </a:solidFill>
            </a:rPr>
            <a:t>certains accidents coûtent des dizaines ou des centaines de milliers d’euros à l’entreprise.</a:t>
          </a:r>
          <a:endParaRPr lang="fr-FR" sz="2000" dirty="0">
            <a:solidFill>
              <a:schemeClr val="tx2"/>
            </a:solidFill>
          </a:endParaRPr>
        </a:p>
      </dgm:t>
    </dgm:pt>
    <dgm:pt modelId="{28CEF9A7-94AD-4EC6-86BB-39310868483E}" type="parTrans" cxnId="{C7920D8C-1859-451B-957B-8C861D6A3A40}">
      <dgm:prSet/>
      <dgm:spPr/>
      <dgm:t>
        <a:bodyPr/>
        <a:lstStyle/>
        <a:p>
          <a:endParaRPr lang="fr-FR"/>
        </a:p>
      </dgm:t>
    </dgm:pt>
    <dgm:pt modelId="{057095A1-6947-4516-9906-9670E93AA270}" type="sibTrans" cxnId="{C7920D8C-1859-451B-957B-8C861D6A3A40}">
      <dgm:prSet/>
      <dgm:spPr/>
      <dgm:t>
        <a:bodyPr/>
        <a:lstStyle/>
        <a:p>
          <a:endParaRPr lang="fr-FR"/>
        </a:p>
      </dgm:t>
    </dgm:pt>
    <dgm:pt modelId="{6EFB4D0A-B6AB-4229-9433-FD4BAA4C9CFD}">
      <dgm:prSet custT="1"/>
      <dgm:spPr/>
      <dgm:t>
        <a:bodyPr/>
        <a:lstStyle/>
        <a:p>
          <a:r>
            <a:rPr lang="fr-FR" sz="2000" dirty="0" smtClean="0">
              <a:solidFill>
                <a:schemeClr val="tx2"/>
              </a:solidFill>
            </a:rPr>
            <a:t>un accident sans port d’EPI ne change pas la responsabilité de l’entreprise.</a:t>
          </a:r>
          <a:endParaRPr lang="fr-FR" sz="2000" dirty="0">
            <a:solidFill>
              <a:schemeClr val="tx2"/>
            </a:solidFill>
          </a:endParaRPr>
        </a:p>
      </dgm:t>
    </dgm:pt>
    <dgm:pt modelId="{3407EE2A-DA85-4914-A3F6-423C353FC639}" type="parTrans" cxnId="{1B926FD5-094C-4C77-9A10-ED1549646B33}">
      <dgm:prSet/>
      <dgm:spPr/>
      <dgm:t>
        <a:bodyPr/>
        <a:lstStyle/>
        <a:p>
          <a:endParaRPr lang="fr-FR"/>
        </a:p>
      </dgm:t>
    </dgm:pt>
    <dgm:pt modelId="{25E746AD-7543-4BB1-9235-EC3D5A754DD6}" type="sibTrans" cxnId="{1B926FD5-094C-4C77-9A10-ED1549646B33}">
      <dgm:prSet/>
      <dgm:spPr/>
      <dgm:t>
        <a:bodyPr/>
        <a:lstStyle/>
        <a:p>
          <a:endParaRPr lang="fr-FR"/>
        </a:p>
      </dgm:t>
    </dgm:pt>
    <dgm:pt modelId="{2E02F517-159D-48C1-9350-F8058F76A32D}" type="pres">
      <dgm:prSet presAssocID="{EFE6F6F2-F427-4BF9-BCA1-31A6ACF746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B8C768-8229-4310-8489-202A68C1A1BE}" type="pres">
      <dgm:prSet presAssocID="{CDAEE92B-B931-4ECB-A921-5F683E1FC13E}" presName="compNode" presStyleCnt="0"/>
      <dgm:spPr/>
    </dgm:pt>
    <dgm:pt modelId="{56581F94-2113-4F0B-B6FC-516E8324DCFD}" type="pres">
      <dgm:prSet presAssocID="{CDAEE92B-B931-4ECB-A921-5F683E1FC13E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A6978A-C1CC-4D5B-90BE-C6D0E206B047}" type="pres">
      <dgm:prSet presAssocID="{CDAEE92B-B931-4ECB-A921-5F683E1FC1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93C84A-9C0B-4F30-90F6-69329CF46D86}" type="pres">
      <dgm:prSet presAssocID="{CDAEE92B-B931-4ECB-A921-5F683E1FC13E}" presName="parentRect" presStyleLbl="alignNode1" presStyleIdx="0" presStyleCnt="5"/>
      <dgm:spPr/>
      <dgm:t>
        <a:bodyPr/>
        <a:lstStyle/>
        <a:p>
          <a:endParaRPr lang="fr-FR"/>
        </a:p>
      </dgm:t>
    </dgm:pt>
    <dgm:pt modelId="{29DE1917-6F48-4D86-94BC-A85DB3DA4EFB}" type="pres">
      <dgm:prSet presAssocID="{CDAEE92B-B931-4ECB-A921-5F683E1FC13E}" presName="adorn" presStyleLbl="fgAccFollow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fr-FR"/>
        </a:p>
      </dgm:t>
    </dgm:pt>
    <dgm:pt modelId="{9EC51401-C44C-470F-8AF6-D9B3D92A9588}" type="pres">
      <dgm:prSet presAssocID="{DE4326D4-644E-4118-BBB5-84D75B41B7F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7E11A0F-0F5C-464A-B007-2667CE7D96FE}" type="pres">
      <dgm:prSet presAssocID="{00190782-E503-4349-8552-0FD462FF8519}" presName="compNode" presStyleCnt="0"/>
      <dgm:spPr/>
    </dgm:pt>
    <dgm:pt modelId="{51CD6C52-9D68-4F38-B764-F34E32A9ACDD}" type="pres">
      <dgm:prSet presAssocID="{00190782-E503-4349-8552-0FD462FF8519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BE611F-A919-42F1-913E-4FFFDD9971CA}" type="pres">
      <dgm:prSet presAssocID="{00190782-E503-4349-8552-0FD462FF85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D8D9BD-FC56-464D-AD13-E739BB8CACE1}" type="pres">
      <dgm:prSet presAssocID="{00190782-E503-4349-8552-0FD462FF8519}" presName="parentRect" presStyleLbl="alignNode1" presStyleIdx="1" presStyleCnt="5"/>
      <dgm:spPr/>
      <dgm:t>
        <a:bodyPr/>
        <a:lstStyle/>
        <a:p>
          <a:endParaRPr lang="fr-FR"/>
        </a:p>
      </dgm:t>
    </dgm:pt>
    <dgm:pt modelId="{DDAC089D-78FC-4400-9F99-72EC318CF202}" type="pres">
      <dgm:prSet presAssocID="{00190782-E503-4349-8552-0FD462FF8519}" presName="adorn" presStyleLbl="fgAccFollow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98B7F60-7842-49F6-9F1C-E7271E6DE2B0}" type="pres">
      <dgm:prSet presAssocID="{5559963F-83F6-46FC-9A57-52735F05692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D3E7DC0-8D08-4B6B-B88F-6D1AED108D13}" type="pres">
      <dgm:prSet presAssocID="{6DA6A47F-90E5-4562-BD81-8D4765AA575A}" presName="compNode" presStyleCnt="0"/>
      <dgm:spPr/>
    </dgm:pt>
    <dgm:pt modelId="{C34924D7-BCD6-466E-8927-73FD9443B67C}" type="pres">
      <dgm:prSet presAssocID="{6DA6A47F-90E5-4562-BD81-8D4765AA575A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B694D-52BF-4CE0-9F97-58556A42FD18}" type="pres">
      <dgm:prSet presAssocID="{6DA6A47F-90E5-4562-BD81-8D4765AA57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42BC77-F856-461C-8C02-1148498C81B7}" type="pres">
      <dgm:prSet presAssocID="{6DA6A47F-90E5-4562-BD81-8D4765AA575A}" presName="parentRect" presStyleLbl="alignNode1" presStyleIdx="2" presStyleCnt="5"/>
      <dgm:spPr/>
      <dgm:t>
        <a:bodyPr/>
        <a:lstStyle/>
        <a:p>
          <a:endParaRPr lang="fr-FR"/>
        </a:p>
      </dgm:t>
    </dgm:pt>
    <dgm:pt modelId="{F75310E1-E9CF-491C-8DC0-50D9DA4D9891}" type="pres">
      <dgm:prSet presAssocID="{6DA6A47F-90E5-4562-BD81-8D4765AA575A}" presName="adorn" presStyleLbl="fgAccFollow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fr-FR"/>
        </a:p>
      </dgm:t>
    </dgm:pt>
    <dgm:pt modelId="{56D3E395-B76E-49CA-85FE-9A0529E41ACA}" type="pres">
      <dgm:prSet presAssocID="{47F6512D-6AA6-4B72-9E15-5C3BD5BBF5F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C19EC4E-C872-4064-A0A8-19624DA1F659}" type="pres">
      <dgm:prSet presAssocID="{7D4667C2-00DE-42BC-8EB7-6DDFCFE4D9D4}" presName="compNode" presStyleCnt="0"/>
      <dgm:spPr/>
    </dgm:pt>
    <dgm:pt modelId="{ADFD2574-22CB-4A1B-9359-A9D858EAA3F5}" type="pres">
      <dgm:prSet presAssocID="{7D4667C2-00DE-42BC-8EB7-6DDFCFE4D9D4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55D676-1BB8-4237-B11C-F6D4F895B641}" type="pres">
      <dgm:prSet presAssocID="{7D4667C2-00DE-42BC-8EB7-6DDFCFE4D9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797563-BCD1-4303-977C-91BD0A550EBC}" type="pres">
      <dgm:prSet presAssocID="{7D4667C2-00DE-42BC-8EB7-6DDFCFE4D9D4}" presName="parentRect" presStyleLbl="alignNode1" presStyleIdx="3" presStyleCnt="5"/>
      <dgm:spPr/>
      <dgm:t>
        <a:bodyPr/>
        <a:lstStyle/>
        <a:p>
          <a:endParaRPr lang="fr-FR"/>
        </a:p>
      </dgm:t>
    </dgm:pt>
    <dgm:pt modelId="{DA47B289-1D23-4CAA-96C7-84FCDD323BAF}" type="pres">
      <dgm:prSet presAssocID="{7D4667C2-00DE-42BC-8EB7-6DDFCFE4D9D4}" presName="adorn" presStyleLbl="fgAccFollow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74313F5-3821-4D81-8802-BD2E22D8592C}" type="pres">
      <dgm:prSet presAssocID="{C07B08EA-5D64-4E33-A71A-8D03E850D79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28BB785-A0FA-4C9D-A07D-C607CF3F8739}" type="pres">
      <dgm:prSet presAssocID="{83F7C071-6222-4A4B-8C3F-0C0F89747EF6}" presName="compNode" presStyleCnt="0"/>
      <dgm:spPr/>
    </dgm:pt>
    <dgm:pt modelId="{5D16C067-F59D-4645-97AE-088218E7A753}" type="pres">
      <dgm:prSet presAssocID="{83F7C071-6222-4A4B-8C3F-0C0F89747EF6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7CA428-0FD5-446B-8719-4139FD9C1FB0}" type="pres">
      <dgm:prSet presAssocID="{83F7C071-6222-4A4B-8C3F-0C0F89747E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327AE-D754-4147-B412-8D0468210EC7}" type="pres">
      <dgm:prSet presAssocID="{83F7C071-6222-4A4B-8C3F-0C0F89747EF6}" presName="parentRect" presStyleLbl="alignNode1" presStyleIdx="4" presStyleCnt="5"/>
      <dgm:spPr/>
      <dgm:t>
        <a:bodyPr/>
        <a:lstStyle/>
        <a:p>
          <a:endParaRPr lang="fr-FR"/>
        </a:p>
      </dgm:t>
    </dgm:pt>
    <dgm:pt modelId="{C902774B-E540-4B86-8645-FD39353F25E3}" type="pres">
      <dgm:prSet presAssocID="{83F7C071-6222-4A4B-8C3F-0C0F89747EF6}" presName="adorn" presStyleLbl="fgAccFollow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22D4362A-E9B4-4367-B141-178A11621B34}" srcId="{EFE6F6F2-F427-4BF9-BCA1-31A6ACF746D4}" destId="{7D4667C2-00DE-42BC-8EB7-6DDFCFE4D9D4}" srcOrd="3" destOrd="0" parTransId="{A57932B6-3D92-4D94-A704-2079B51AA4EF}" sibTransId="{C07B08EA-5D64-4E33-A71A-8D03E850D798}"/>
    <dgm:cxn modelId="{9ABDE49A-AAB6-45CB-8DED-FEFAE589942F}" srcId="{CDAEE92B-B931-4ECB-A921-5F683E1FC13E}" destId="{F11486ED-8F44-4C34-ABA6-30B2230CE7E8}" srcOrd="0" destOrd="0" parTransId="{A05CA68F-9D43-4FDF-BC53-2172F1BA94A4}" sibTransId="{48B6C838-FB27-42FE-8A04-97C1413B5894}"/>
    <dgm:cxn modelId="{719AB9A1-8F43-4E62-9622-7D102015A0FD}" type="presOf" srcId="{83F7C071-6222-4A4B-8C3F-0C0F89747EF6}" destId="{457CA428-0FD5-446B-8719-4139FD9C1FB0}" srcOrd="0" destOrd="0" presId="urn:microsoft.com/office/officeart/2005/8/layout/bList2"/>
    <dgm:cxn modelId="{C8707F95-3894-4EC5-80D3-0EB4A137142B}" type="presOf" srcId="{1E1FA3F9-449D-4FF7-98BC-78045607691F}" destId="{C34924D7-BCD6-466E-8927-73FD9443B67C}" srcOrd="0" destOrd="0" presId="urn:microsoft.com/office/officeart/2005/8/layout/bList2"/>
    <dgm:cxn modelId="{E6364D18-0659-420D-B320-B62CA94AF2DC}" srcId="{EFE6F6F2-F427-4BF9-BCA1-31A6ACF746D4}" destId="{00190782-E503-4349-8552-0FD462FF8519}" srcOrd="1" destOrd="0" parTransId="{579D287F-3A04-4971-B0FA-8AB467016F8D}" sibTransId="{5559963F-83F6-46FC-9A57-52735F056927}"/>
    <dgm:cxn modelId="{DE69A9D7-F266-4F78-B437-73E21D91EF72}" srcId="{EFE6F6F2-F427-4BF9-BCA1-31A6ACF746D4}" destId="{6DA6A47F-90E5-4562-BD81-8D4765AA575A}" srcOrd="2" destOrd="0" parTransId="{6D18CC24-014D-4B31-B6E1-3B5A1554A8E3}" sibTransId="{47F6512D-6AA6-4B72-9E15-5C3BD5BBF5FD}"/>
    <dgm:cxn modelId="{A97205A6-1D5B-4F81-A3A5-9F98C420CCF5}" type="presOf" srcId="{9BB7DC09-DA8A-4229-983D-09DDBC44D192}" destId="{5D16C067-F59D-4645-97AE-088218E7A753}" srcOrd="0" destOrd="0" presId="urn:microsoft.com/office/officeart/2005/8/layout/bList2"/>
    <dgm:cxn modelId="{7F14637E-2668-46D4-9DCA-4877AB05D7BD}" type="presOf" srcId="{00190782-E503-4349-8552-0FD462FF8519}" destId="{A3D8D9BD-FC56-464D-AD13-E739BB8CACE1}" srcOrd="1" destOrd="0" presId="urn:microsoft.com/office/officeart/2005/8/layout/bList2"/>
    <dgm:cxn modelId="{87A24C11-D402-4BF2-9365-1D4ED8745E09}" srcId="{00190782-E503-4349-8552-0FD462FF8519}" destId="{C9439407-83CF-4EB6-B10A-8ADEA5ED9129}" srcOrd="1" destOrd="0" parTransId="{A7C25F23-AE60-4C6A-9BBA-768C35D26F18}" sibTransId="{6762C0F8-F7FA-41AA-A9E7-E784CD54F670}"/>
    <dgm:cxn modelId="{FB4F41BD-3AB7-4BF8-8BFB-4324964C752E}" type="presOf" srcId="{CDAEE92B-B931-4ECB-A921-5F683E1FC13E}" destId="{DEA6978A-C1CC-4D5B-90BE-C6D0E206B047}" srcOrd="0" destOrd="0" presId="urn:microsoft.com/office/officeart/2005/8/layout/bList2"/>
    <dgm:cxn modelId="{F9F3DA7B-4AA8-45A7-A35D-AF7368D692F2}" type="presOf" srcId="{7D4667C2-00DE-42BC-8EB7-6DDFCFE4D9D4}" destId="{73797563-BCD1-4303-977C-91BD0A550EBC}" srcOrd="1" destOrd="0" presId="urn:microsoft.com/office/officeart/2005/8/layout/bList2"/>
    <dgm:cxn modelId="{1B926FD5-094C-4C77-9A10-ED1549646B33}" srcId="{7D4667C2-00DE-42BC-8EB7-6DDFCFE4D9D4}" destId="{6EFB4D0A-B6AB-4229-9433-FD4BAA4C9CFD}" srcOrd="0" destOrd="0" parTransId="{3407EE2A-DA85-4914-A3F6-423C353FC639}" sibTransId="{25E746AD-7543-4BB1-9235-EC3D5A754DD6}"/>
    <dgm:cxn modelId="{8AEC4F41-DA1A-4C01-9EC5-85EF3587B644}" type="presOf" srcId="{83F7C071-6222-4A4B-8C3F-0C0F89747EF6}" destId="{CBE327AE-D754-4147-B412-8D0468210EC7}" srcOrd="1" destOrd="0" presId="urn:microsoft.com/office/officeart/2005/8/layout/bList2"/>
    <dgm:cxn modelId="{E3EF6B50-5B25-4A0F-8597-97E6C60629FA}" type="presOf" srcId="{DE4326D4-644E-4118-BBB5-84D75B41B7F0}" destId="{9EC51401-C44C-470F-8AF6-D9B3D92A9588}" srcOrd="0" destOrd="0" presId="urn:microsoft.com/office/officeart/2005/8/layout/bList2"/>
    <dgm:cxn modelId="{AFF46C81-4FB0-47DC-878A-97D928BA3660}" type="presOf" srcId="{5559963F-83F6-46FC-9A57-52735F056927}" destId="{998B7F60-7842-49F6-9F1C-E7271E6DE2B0}" srcOrd="0" destOrd="0" presId="urn:microsoft.com/office/officeart/2005/8/layout/bList2"/>
    <dgm:cxn modelId="{8865D09A-C7A2-49CC-9AD9-72B8C68C1B92}" srcId="{EFE6F6F2-F427-4BF9-BCA1-31A6ACF746D4}" destId="{CDAEE92B-B931-4ECB-A921-5F683E1FC13E}" srcOrd="0" destOrd="0" parTransId="{93B8057E-A564-4801-A7B8-0E9808066BC6}" sibTransId="{DE4326D4-644E-4118-BBB5-84D75B41B7F0}"/>
    <dgm:cxn modelId="{9068752F-8D43-4641-80D6-AD5A261CABF6}" srcId="{00190782-E503-4349-8552-0FD462FF8519}" destId="{A939B079-03C5-4629-9883-278EA441E01B}" srcOrd="0" destOrd="0" parTransId="{72549D62-2ABE-42D5-8AB2-F25768D8556F}" sibTransId="{01B1C83B-98B9-43BE-B4F4-D5C3E8D5554A}"/>
    <dgm:cxn modelId="{C7920D8C-1859-451B-957B-8C861D6A3A40}" srcId="{83F7C071-6222-4A4B-8C3F-0C0F89747EF6}" destId="{9BB7DC09-DA8A-4229-983D-09DDBC44D192}" srcOrd="0" destOrd="0" parTransId="{28CEF9A7-94AD-4EC6-86BB-39310868483E}" sibTransId="{057095A1-6947-4516-9906-9670E93AA270}"/>
    <dgm:cxn modelId="{6A0BC59E-4EBC-4396-B4C6-218203199E45}" type="presOf" srcId="{47F6512D-6AA6-4B72-9E15-5C3BD5BBF5FD}" destId="{56D3E395-B76E-49CA-85FE-9A0529E41ACA}" srcOrd="0" destOrd="0" presId="urn:microsoft.com/office/officeart/2005/8/layout/bList2"/>
    <dgm:cxn modelId="{592EB0F1-6A8A-408A-800D-620454F945E0}" type="presOf" srcId="{6DA6A47F-90E5-4562-BD81-8D4765AA575A}" destId="{FF42BC77-F856-461C-8C02-1148498C81B7}" srcOrd="1" destOrd="0" presId="urn:microsoft.com/office/officeart/2005/8/layout/bList2"/>
    <dgm:cxn modelId="{03C31177-15C4-47D7-A4D0-BA190A743868}" type="presOf" srcId="{CDAEE92B-B931-4ECB-A921-5F683E1FC13E}" destId="{C793C84A-9C0B-4F30-90F6-69329CF46D86}" srcOrd="1" destOrd="0" presId="urn:microsoft.com/office/officeart/2005/8/layout/bList2"/>
    <dgm:cxn modelId="{C9F51F1D-2F6D-4B0B-B381-9B49492552E2}" type="presOf" srcId="{7D4667C2-00DE-42BC-8EB7-6DDFCFE4D9D4}" destId="{1455D676-1BB8-4237-B11C-F6D4F895B641}" srcOrd="0" destOrd="0" presId="urn:microsoft.com/office/officeart/2005/8/layout/bList2"/>
    <dgm:cxn modelId="{A0E42BEF-4EE9-4B02-B808-2C214B5DF027}" type="presOf" srcId="{6DA6A47F-90E5-4562-BD81-8D4765AA575A}" destId="{B42B694D-52BF-4CE0-9F97-58556A42FD18}" srcOrd="0" destOrd="0" presId="urn:microsoft.com/office/officeart/2005/8/layout/bList2"/>
    <dgm:cxn modelId="{1C81B771-1D14-4061-B4B8-FCEACA0AB7E9}" srcId="{EFE6F6F2-F427-4BF9-BCA1-31A6ACF746D4}" destId="{83F7C071-6222-4A4B-8C3F-0C0F89747EF6}" srcOrd="4" destOrd="0" parTransId="{0E11DAC9-9CBF-463C-BBCF-C68DA7F9699E}" sibTransId="{C86DA883-3695-405A-9CEE-C063B332B008}"/>
    <dgm:cxn modelId="{46369005-2AEA-4837-80B2-778F56FE1E31}" type="presOf" srcId="{A939B079-03C5-4629-9883-278EA441E01B}" destId="{51CD6C52-9D68-4F38-B764-F34E32A9ACDD}" srcOrd="0" destOrd="0" presId="urn:microsoft.com/office/officeart/2005/8/layout/bList2"/>
    <dgm:cxn modelId="{222F9080-3C55-4542-8D38-CD9BE45A44C4}" type="presOf" srcId="{00190782-E503-4349-8552-0FD462FF8519}" destId="{D8BE611F-A919-42F1-913E-4FFFDD9971CA}" srcOrd="0" destOrd="0" presId="urn:microsoft.com/office/officeart/2005/8/layout/bList2"/>
    <dgm:cxn modelId="{D6756F39-885A-4F4C-9244-740C55A9E90F}" type="presOf" srcId="{6EFB4D0A-B6AB-4229-9433-FD4BAA4C9CFD}" destId="{ADFD2574-22CB-4A1B-9359-A9D858EAA3F5}" srcOrd="0" destOrd="0" presId="urn:microsoft.com/office/officeart/2005/8/layout/bList2"/>
    <dgm:cxn modelId="{92698071-D586-4F55-8409-58042FF9AB57}" type="presOf" srcId="{C9439407-83CF-4EB6-B10A-8ADEA5ED9129}" destId="{51CD6C52-9D68-4F38-B764-F34E32A9ACDD}" srcOrd="0" destOrd="1" presId="urn:microsoft.com/office/officeart/2005/8/layout/bList2"/>
    <dgm:cxn modelId="{6912B078-034B-48B7-A762-ACED317EA504}" type="presOf" srcId="{F11486ED-8F44-4C34-ABA6-30B2230CE7E8}" destId="{56581F94-2113-4F0B-B6FC-516E8324DCFD}" srcOrd="0" destOrd="0" presId="urn:microsoft.com/office/officeart/2005/8/layout/bList2"/>
    <dgm:cxn modelId="{C03C896B-EC86-43B5-95F9-A4101B81D6ED}" type="presOf" srcId="{EFE6F6F2-F427-4BF9-BCA1-31A6ACF746D4}" destId="{2E02F517-159D-48C1-9350-F8058F76A32D}" srcOrd="0" destOrd="0" presId="urn:microsoft.com/office/officeart/2005/8/layout/bList2"/>
    <dgm:cxn modelId="{F8E7523F-79D7-46A6-ABF1-F96872165DB2}" type="presOf" srcId="{C07B08EA-5D64-4E33-A71A-8D03E850D798}" destId="{174313F5-3821-4D81-8802-BD2E22D8592C}" srcOrd="0" destOrd="0" presId="urn:microsoft.com/office/officeart/2005/8/layout/bList2"/>
    <dgm:cxn modelId="{22D6AEC3-DA12-4701-B1BD-C4F9F66CB8A7}" srcId="{6DA6A47F-90E5-4562-BD81-8D4765AA575A}" destId="{1E1FA3F9-449D-4FF7-98BC-78045607691F}" srcOrd="0" destOrd="0" parTransId="{7A7AEF0F-282B-41F7-86BC-C6CB95C836C7}" sibTransId="{F072BA85-123C-48C5-BAC9-218540BBBDB1}"/>
    <dgm:cxn modelId="{CFCF1E34-E2BC-4C9A-A629-BC2274AC4BED}" type="presParOf" srcId="{2E02F517-159D-48C1-9350-F8058F76A32D}" destId="{36B8C768-8229-4310-8489-202A68C1A1BE}" srcOrd="0" destOrd="0" presId="urn:microsoft.com/office/officeart/2005/8/layout/bList2"/>
    <dgm:cxn modelId="{4923EF02-57A6-40F8-82DD-F4C7452EFF2F}" type="presParOf" srcId="{36B8C768-8229-4310-8489-202A68C1A1BE}" destId="{56581F94-2113-4F0B-B6FC-516E8324DCFD}" srcOrd="0" destOrd="0" presId="urn:microsoft.com/office/officeart/2005/8/layout/bList2"/>
    <dgm:cxn modelId="{8D3A2439-C8F9-43D7-A2F0-CEEF76443884}" type="presParOf" srcId="{36B8C768-8229-4310-8489-202A68C1A1BE}" destId="{DEA6978A-C1CC-4D5B-90BE-C6D0E206B047}" srcOrd="1" destOrd="0" presId="urn:microsoft.com/office/officeart/2005/8/layout/bList2"/>
    <dgm:cxn modelId="{9C76B4BE-A910-4B79-86F6-5066B39A5324}" type="presParOf" srcId="{36B8C768-8229-4310-8489-202A68C1A1BE}" destId="{C793C84A-9C0B-4F30-90F6-69329CF46D86}" srcOrd="2" destOrd="0" presId="urn:microsoft.com/office/officeart/2005/8/layout/bList2"/>
    <dgm:cxn modelId="{43EDAB5E-FC71-4B4D-A773-CDEA21592DE1}" type="presParOf" srcId="{36B8C768-8229-4310-8489-202A68C1A1BE}" destId="{29DE1917-6F48-4D86-94BC-A85DB3DA4EFB}" srcOrd="3" destOrd="0" presId="urn:microsoft.com/office/officeart/2005/8/layout/bList2"/>
    <dgm:cxn modelId="{1E6D90F8-ABFF-451B-8895-C54A755459E3}" type="presParOf" srcId="{2E02F517-159D-48C1-9350-F8058F76A32D}" destId="{9EC51401-C44C-470F-8AF6-D9B3D92A9588}" srcOrd="1" destOrd="0" presId="urn:microsoft.com/office/officeart/2005/8/layout/bList2"/>
    <dgm:cxn modelId="{334E78E6-62E7-400D-A0DA-502C051FE7ED}" type="presParOf" srcId="{2E02F517-159D-48C1-9350-F8058F76A32D}" destId="{47E11A0F-0F5C-464A-B007-2667CE7D96FE}" srcOrd="2" destOrd="0" presId="urn:microsoft.com/office/officeart/2005/8/layout/bList2"/>
    <dgm:cxn modelId="{4F94031E-6080-46CA-A6C1-444B37473E3D}" type="presParOf" srcId="{47E11A0F-0F5C-464A-B007-2667CE7D96FE}" destId="{51CD6C52-9D68-4F38-B764-F34E32A9ACDD}" srcOrd="0" destOrd="0" presId="urn:microsoft.com/office/officeart/2005/8/layout/bList2"/>
    <dgm:cxn modelId="{68D0BC86-AFAA-49EC-862F-E01EF8677576}" type="presParOf" srcId="{47E11A0F-0F5C-464A-B007-2667CE7D96FE}" destId="{D8BE611F-A919-42F1-913E-4FFFDD9971CA}" srcOrd="1" destOrd="0" presId="urn:microsoft.com/office/officeart/2005/8/layout/bList2"/>
    <dgm:cxn modelId="{8D4ADFFD-AD13-4DCE-B370-40AE28C87BCA}" type="presParOf" srcId="{47E11A0F-0F5C-464A-B007-2667CE7D96FE}" destId="{A3D8D9BD-FC56-464D-AD13-E739BB8CACE1}" srcOrd="2" destOrd="0" presId="urn:microsoft.com/office/officeart/2005/8/layout/bList2"/>
    <dgm:cxn modelId="{B67BBAEE-5A39-4F38-BFCE-83446CB702DC}" type="presParOf" srcId="{47E11A0F-0F5C-464A-B007-2667CE7D96FE}" destId="{DDAC089D-78FC-4400-9F99-72EC318CF202}" srcOrd="3" destOrd="0" presId="urn:microsoft.com/office/officeart/2005/8/layout/bList2"/>
    <dgm:cxn modelId="{F6B2E2C9-A1C3-43CE-9479-78435F60657F}" type="presParOf" srcId="{2E02F517-159D-48C1-9350-F8058F76A32D}" destId="{998B7F60-7842-49F6-9F1C-E7271E6DE2B0}" srcOrd="3" destOrd="0" presId="urn:microsoft.com/office/officeart/2005/8/layout/bList2"/>
    <dgm:cxn modelId="{C09ACB4A-8EE1-49F6-98A0-231580E922F6}" type="presParOf" srcId="{2E02F517-159D-48C1-9350-F8058F76A32D}" destId="{ED3E7DC0-8D08-4B6B-B88F-6D1AED108D13}" srcOrd="4" destOrd="0" presId="urn:microsoft.com/office/officeart/2005/8/layout/bList2"/>
    <dgm:cxn modelId="{D41F13D8-4849-40B4-ACEC-63A6E01365AC}" type="presParOf" srcId="{ED3E7DC0-8D08-4B6B-B88F-6D1AED108D13}" destId="{C34924D7-BCD6-466E-8927-73FD9443B67C}" srcOrd="0" destOrd="0" presId="urn:microsoft.com/office/officeart/2005/8/layout/bList2"/>
    <dgm:cxn modelId="{065252F3-C469-4380-8012-6686D42F4979}" type="presParOf" srcId="{ED3E7DC0-8D08-4B6B-B88F-6D1AED108D13}" destId="{B42B694D-52BF-4CE0-9F97-58556A42FD18}" srcOrd="1" destOrd="0" presId="urn:microsoft.com/office/officeart/2005/8/layout/bList2"/>
    <dgm:cxn modelId="{8A14571B-253B-4D8E-A0CF-1D6A4C49A234}" type="presParOf" srcId="{ED3E7DC0-8D08-4B6B-B88F-6D1AED108D13}" destId="{FF42BC77-F856-461C-8C02-1148498C81B7}" srcOrd="2" destOrd="0" presId="urn:microsoft.com/office/officeart/2005/8/layout/bList2"/>
    <dgm:cxn modelId="{53678A6A-6CF3-4063-B009-71E5391A7A2C}" type="presParOf" srcId="{ED3E7DC0-8D08-4B6B-B88F-6D1AED108D13}" destId="{F75310E1-E9CF-491C-8DC0-50D9DA4D9891}" srcOrd="3" destOrd="0" presId="urn:microsoft.com/office/officeart/2005/8/layout/bList2"/>
    <dgm:cxn modelId="{9C5B52EB-4280-4662-A235-2CA38D44148E}" type="presParOf" srcId="{2E02F517-159D-48C1-9350-F8058F76A32D}" destId="{56D3E395-B76E-49CA-85FE-9A0529E41ACA}" srcOrd="5" destOrd="0" presId="urn:microsoft.com/office/officeart/2005/8/layout/bList2"/>
    <dgm:cxn modelId="{91971682-C0DD-42BB-B424-1484957C7577}" type="presParOf" srcId="{2E02F517-159D-48C1-9350-F8058F76A32D}" destId="{EC19EC4E-C872-4064-A0A8-19624DA1F659}" srcOrd="6" destOrd="0" presId="urn:microsoft.com/office/officeart/2005/8/layout/bList2"/>
    <dgm:cxn modelId="{6D411F18-8A80-4077-A8CC-30A95AA50919}" type="presParOf" srcId="{EC19EC4E-C872-4064-A0A8-19624DA1F659}" destId="{ADFD2574-22CB-4A1B-9359-A9D858EAA3F5}" srcOrd="0" destOrd="0" presId="urn:microsoft.com/office/officeart/2005/8/layout/bList2"/>
    <dgm:cxn modelId="{F6D96B21-6ADD-4997-BCB7-DCF1248E314A}" type="presParOf" srcId="{EC19EC4E-C872-4064-A0A8-19624DA1F659}" destId="{1455D676-1BB8-4237-B11C-F6D4F895B641}" srcOrd="1" destOrd="0" presId="urn:microsoft.com/office/officeart/2005/8/layout/bList2"/>
    <dgm:cxn modelId="{609C54EB-CBB1-43AC-97F3-02338F9D641D}" type="presParOf" srcId="{EC19EC4E-C872-4064-A0A8-19624DA1F659}" destId="{73797563-BCD1-4303-977C-91BD0A550EBC}" srcOrd="2" destOrd="0" presId="urn:microsoft.com/office/officeart/2005/8/layout/bList2"/>
    <dgm:cxn modelId="{D5C52468-AD02-4DB8-B2B9-8C2005961FA1}" type="presParOf" srcId="{EC19EC4E-C872-4064-A0A8-19624DA1F659}" destId="{DA47B289-1D23-4CAA-96C7-84FCDD323BAF}" srcOrd="3" destOrd="0" presId="urn:microsoft.com/office/officeart/2005/8/layout/bList2"/>
    <dgm:cxn modelId="{74E0FBF9-5135-441E-9265-354F47471B53}" type="presParOf" srcId="{2E02F517-159D-48C1-9350-F8058F76A32D}" destId="{174313F5-3821-4D81-8802-BD2E22D8592C}" srcOrd="7" destOrd="0" presId="urn:microsoft.com/office/officeart/2005/8/layout/bList2"/>
    <dgm:cxn modelId="{2B46D2E8-2578-439B-B3D0-7328586FAEC3}" type="presParOf" srcId="{2E02F517-159D-48C1-9350-F8058F76A32D}" destId="{A28BB785-A0FA-4C9D-A07D-C607CF3F8739}" srcOrd="8" destOrd="0" presId="urn:microsoft.com/office/officeart/2005/8/layout/bList2"/>
    <dgm:cxn modelId="{9F7963A7-0E0A-4A8A-ADDB-7728F13EBE0B}" type="presParOf" srcId="{A28BB785-A0FA-4C9D-A07D-C607CF3F8739}" destId="{5D16C067-F59D-4645-97AE-088218E7A753}" srcOrd="0" destOrd="0" presId="urn:microsoft.com/office/officeart/2005/8/layout/bList2"/>
    <dgm:cxn modelId="{87895C58-74D6-471F-8D5F-CFC44F69A356}" type="presParOf" srcId="{A28BB785-A0FA-4C9D-A07D-C607CF3F8739}" destId="{457CA428-0FD5-446B-8719-4139FD9C1FB0}" srcOrd="1" destOrd="0" presId="urn:microsoft.com/office/officeart/2005/8/layout/bList2"/>
    <dgm:cxn modelId="{40A600EF-3D3E-4141-B6FC-7C321EE711AA}" type="presParOf" srcId="{A28BB785-A0FA-4C9D-A07D-C607CF3F8739}" destId="{CBE327AE-D754-4147-B412-8D0468210EC7}" srcOrd="2" destOrd="0" presId="urn:microsoft.com/office/officeart/2005/8/layout/bList2"/>
    <dgm:cxn modelId="{05F99582-9FAF-451C-BED3-CE777E07291C}" type="presParOf" srcId="{A28BB785-A0FA-4C9D-A07D-C607CF3F8739}" destId="{C902774B-E540-4B86-8645-FD39353F25E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D08-5BF6-407A-87C2-5FDD8E53D127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2F06-D35A-4D3E-8141-881B79028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C5A2-4C2B-4935-95E0-C740873568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60-B94D-42F5-8B09-0C6D63A80F4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891-9442-4BB4-8A63-1AD90298ACA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2781301"/>
            <a:ext cx="5568951" cy="893763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3573464"/>
            <a:ext cx="5568951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69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276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84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0651" y="3141663"/>
            <a:ext cx="4123267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7117" y="3141663"/>
            <a:ext cx="4123267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1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129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982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0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333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845-484D-40E3-930B-AA472497FE6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2604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05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952" y="2420939"/>
            <a:ext cx="2112433" cy="4319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90651" y="2420939"/>
            <a:ext cx="6134100" cy="4319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444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AE-528D-497E-ACCD-78914FFA8DA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8B9-37EC-4117-B959-E6F84932A3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009C-2942-4FC1-9D99-B9DA3E295F9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8BE-0103-40CB-954A-32C71B1CFA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8FA-1A8F-4910-8310-279B5D591A5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A3C-6F12-4064-9B10-2B8B27C85BF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1939-5F9D-42BE-A0BF-BF5E07AC93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B2AF-5335-47E8-B499-CEAEC4BE0C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2420938"/>
            <a:ext cx="76792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3141663"/>
            <a:ext cx="844973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8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kern="1200" dirty="0" smtClean="0">
                <a:solidFill>
                  <a:srgbClr val="FFFFFF"/>
                </a:solidFill>
              </a:rPr>
              <a:t>MODES D’INTERVENTION</a:t>
            </a:r>
            <a:endParaRPr lang="ar-DZ" sz="40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1353" y="1825625"/>
            <a:ext cx="7252446" cy="47903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rgbClr val="0000FF"/>
                </a:solidFill>
              </a:rPr>
              <a:t>empêche</a:t>
            </a:r>
            <a:r>
              <a:rPr lang="fr-FR" sz="3000" dirty="0">
                <a:solidFill>
                  <a:schemeClr val="tx2"/>
                </a:solidFill>
              </a:rPr>
              <a:t> ou </a:t>
            </a:r>
            <a:r>
              <a:rPr lang="fr-FR" sz="3000" dirty="0">
                <a:solidFill>
                  <a:srgbClr val="0000FF"/>
                </a:solidFill>
              </a:rPr>
              <a:t>limite</a:t>
            </a:r>
            <a:r>
              <a:rPr lang="fr-FR" sz="3000" dirty="0">
                <a:solidFill>
                  <a:schemeClr val="tx2"/>
                </a:solidFill>
              </a:rPr>
              <a:t> le </a:t>
            </a:r>
            <a:r>
              <a:rPr lang="fr-FR" sz="3000" dirty="0" smtClean="0">
                <a:solidFill>
                  <a:schemeClr val="tx2"/>
                </a:solidFill>
              </a:rPr>
              <a:t>contact avec </a:t>
            </a:r>
            <a:r>
              <a:rPr lang="fr-FR" sz="3000" dirty="0">
                <a:solidFill>
                  <a:schemeClr val="tx2"/>
                </a:solidFill>
              </a:rPr>
              <a:t>les personnes; </a:t>
            </a:r>
            <a:r>
              <a:rPr lang="fr-FR" sz="3000" dirty="0" smtClean="0">
                <a:solidFill>
                  <a:schemeClr val="tx2"/>
                </a:solidFill>
              </a:rPr>
              <a:t>mais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7030A0"/>
                </a:solidFill>
              </a:rPr>
              <a:t>•</a:t>
            </a:r>
            <a:r>
              <a:rPr lang="fr-FR" sz="3000" dirty="0" smtClean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rgbClr val="0000FF"/>
                </a:solidFill>
              </a:rPr>
              <a:t>n’élimine pas le </a:t>
            </a:r>
            <a:r>
              <a:rPr lang="fr-FR" sz="3000" dirty="0" smtClean="0">
                <a:solidFill>
                  <a:srgbClr val="0000FF"/>
                </a:solidFill>
              </a:rPr>
              <a:t>risque</a:t>
            </a:r>
            <a:r>
              <a:rPr lang="fr-FR" sz="30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L’intervention </a:t>
            </a:r>
            <a:r>
              <a:rPr lang="fr-FR" sz="3000" dirty="0">
                <a:solidFill>
                  <a:schemeClr val="tx2"/>
                </a:solidFill>
              </a:rPr>
              <a:t>entre la source et </a:t>
            </a:r>
            <a:r>
              <a:rPr lang="fr-FR" sz="3000" dirty="0" smtClean="0">
                <a:solidFill>
                  <a:schemeClr val="tx2"/>
                </a:solidFill>
              </a:rPr>
              <a:t>la personne </a:t>
            </a:r>
            <a:r>
              <a:rPr lang="fr-FR" sz="3000" dirty="0">
                <a:solidFill>
                  <a:schemeClr val="tx2"/>
                </a:solidFill>
              </a:rPr>
              <a:t>procède de deux façons </a:t>
            </a:r>
            <a:r>
              <a:rPr lang="fr-FR" sz="3000" dirty="0" smtClean="0">
                <a:solidFill>
                  <a:schemeClr val="tx2"/>
                </a:solidFill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fr-FR" sz="3000" dirty="0" smtClean="0">
                <a:solidFill>
                  <a:schemeClr val="accent4"/>
                </a:solidFill>
              </a:rPr>
              <a:t>en </a:t>
            </a:r>
            <a:r>
              <a:rPr lang="fr-FR" sz="3000" dirty="0">
                <a:solidFill>
                  <a:schemeClr val="accent4"/>
                </a:solidFill>
              </a:rPr>
              <a:t>interposant un </a:t>
            </a:r>
            <a:r>
              <a:rPr lang="fr-FR" sz="3000" dirty="0" smtClean="0">
                <a:solidFill>
                  <a:schemeClr val="accent4"/>
                </a:solidFill>
              </a:rPr>
              <a:t>protecteur entre </a:t>
            </a:r>
            <a:r>
              <a:rPr lang="fr-FR" sz="3000" dirty="0">
                <a:solidFill>
                  <a:schemeClr val="accent4"/>
                </a:solidFill>
              </a:rPr>
              <a:t>la source de danger </a:t>
            </a:r>
            <a:r>
              <a:rPr lang="fr-FR" sz="3000" dirty="0" smtClean="0">
                <a:solidFill>
                  <a:schemeClr val="accent4"/>
                </a:solidFill>
              </a:rPr>
              <a:t>et les </a:t>
            </a:r>
            <a:r>
              <a:rPr lang="fr-FR" sz="3000" dirty="0">
                <a:solidFill>
                  <a:schemeClr val="accent4"/>
                </a:solidFill>
              </a:rPr>
              <a:t>personnes exposées</a:t>
            </a:r>
            <a:r>
              <a:rPr lang="fr-FR" sz="3000" dirty="0" smtClean="0">
                <a:solidFill>
                  <a:schemeClr val="accent4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000" dirty="0">
                <a:solidFill>
                  <a:schemeClr val="tx2"/>
                </a:solidFill>
              </a:rPr>
              <a:t/>
            </a:r>
            <a:br>
              <a:rPr lang="fr-FR" sz="3000" dirty="0">
                <a:solidFill>
                  <a:schemeClr val="tx2"/>
                </a:solidFill>
              </a:rPr>
            </a:br>
            <a:endParaRPr lang="fr-FR" sz="3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4"/>
                </a:solidFill>
              </a:rPr>
              <a:t>2. en </a:t>
            </a:r>
            <a:r>
              <a:rPr lang="fr-FR" sz="3000" dirty="0">
                <a:solidFill>
                  <a:schemeClr val="accent4"/>
                </a:solidFill>
              </a:rPr>
              <a:t>plaçant la protection sur </a:t>
            </a:r>
            <a:r>
              <a:rPr lang="fr-FR" sz="3000" dirty="0" smtClean="0">
                <a:solidFill>
                  <a:schemeClr val="accent4"/>
                </a:solidFill>
              </a:rPr>
              <a:t>les personnes </a:t>
            </a:r>
            <a:r>
              <a:rPr lang="fr-FR" sz="3000" dirty="0">
                <a:solidFill>
                  <a:schemeClr val="accent4"/>
                </a:solidFill>
              </a:rPr>
              <a:t>exposées. </a:t>
            </a:r>
            <a:endParaRPr lang="fr-FR" sz="30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1" y="1825625"/>
            <a:ext cx="2133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494" y="1514449"/>
            <a:ext cx="7552765" cy="545194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sz="3300" b="1" dirty="0">
                <a:solidFill>
                  <a:schemeClr val="accent4"/>
                </a:solidFill>
              </a:rPr>
              <a:t>1.</a:t>
            </a:r>
            <a:r>
              <a:rPr lang="fr-FR" sz="3300" dirty="0">
                <a:solidFill>
                  <a:schemeClr val="tx2"/>
                </a:solidFill>
              </a:rPr>
              <a:t>Interposer un protecteur entre </a:t>
            </a:r>
            <a:r>
              <a:rPr lang="fr-FR" sz="3300" dirty="0" smtClean="0">
                <a:solidFill>
                  <a:schemeClr val="tx2"/>
                </a:solidFill>
              </a:rPr>
              <a:t>la</a:t>
            </a:r>
            <a:r>
              <a:rPr lang="fr-FR" sz="3300" dirty="0">
                <a:solidFill>
                  <a:schemeClr val="tx2"/>
                </a:solidFill>
              </a:rPr>
              <a:t> </a:t>
            </a:r>
            <a:r>
              <a:rPr lang="fr-FR" sz="3300" dirty="0" smtClean="0">
                <a:solidFill>
                  <a:schemeClr val="tx2"/>
                </a:solidFill>
              </a:rPr>
              <a:t>source de danger </a:t>
            </a:r>
            <a:r>
              <a:rPr lang="fr-FR" sz="3300" dirty="0">
                <a:solidFill>
                  <a:schemeClr val="tx2"/>
                </a:solidFill>
              </a:rPr>
              <a:t>et les </a:t>
            </a:r>
            <a:r>
              <a:rPr lang="fr-FR" sz="3300" dirty="0" smtClean="0">
                <a:solidFill>
                  <a:schemeClr val="tx2"/>
                </a:solidFill>
              </a:rPr>
              <a:t>personnes exposées</a:t>
            </a:r>
            <a:r>
              <a:rPr lang="fr-FR" sz="3300" dirty="0">
                <a:solidFill>
                  <a:schemeClr val="tx2"/>
                </a:solidFill>
              </a:rPr>
              <a:t>. Par exemple </a:t>
            </a:r>
            <a:r>
              <a:rPr lang="fr-FR" sz="3300" dirty="0" smtClean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l’installation d’un protecteur </a:t>
            </a:r>
            <a:r>
              <a:rPr lang="fr-FR" sz="3300" dirty="0" smtClean="0">
                <a:solidFill>
                  <a:schemeClr val="tx2"/>
                </a:solidFill>
              </a:rPr>
              <a:t>sur une </a:t>
            </a:r>
            <a:r>
              <a:rPr lang="fr-FR" sz="3300" dirty="0">
                <a:solidFill>
                  <a:schemeClr val="tx2"/>
                </a:solidFill>
              </a:rPr>
              <a:t>scie à béton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l’installation d’un garde-corps </a:t>
            </a:r>
            <a:r>
              <a:rPr lang="fr-FR" sz="3300" dirty="0" smtClean="0">
                <a:solidFill>
                  <a:schemeClr val="tx2"/>
                </a:solidFill>
              </a:rPr>
              <a:t>sur une </a:t>
            </a:r>
            <a:r>
              <a:rPr lang="fr-FR" sz="3300" dirty="0">
                <a:solidFill>
                  <a:schemeClr val="tx2"/>
                </a:solidFill>
              </a:rPr>
              <a:t>nacelle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la mise en place d’une rampe d’escalier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l’</a:t>
            </a:r>
            <a:r>
              <a:rPr lang="fr-FR" sz="3300" dirty="0" err="1">
                <a:solidFill>
                  <a:schemeClr val="tx2"/>
                </a:solidFill>
              </a:rPr>
              <a:t>encoffrage</a:t>
            </a:r>
            <a:r>
              <a:rPr lang="fr-FR" sz="3300" dirty="0">
                <a:solidFill>
                  <a:schemeClr val="tx2"/>
                </a:solidFill>
              </a:rPr>
              <a:t> d’un compresseur bruyant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l’utilisation d’une cage de sécurité pour </a:t>
            </a:r>
            <a:r>
              <a:rPr lang="fr-FR" sz="3300" dirty="0" smtClean="0">
                <a:solidFill>
                  <a:schemeClr val="tx2"/>
                </a:solidFill>
              </a:rPr>
              <a:t>le gonflement </a:t>
            </a:r>
            <a:r>
              <a:rPr lang="fr-FR" sz="3300" dirty="0">
                <a:solidFill>
                  <a:schemeClr val="tx2"/>
                </a:solidFill>
              </a:rPr>
              <a:t>des pneus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l’installation d’un garde en plexiglas sur une </a:t>
            </a:r>
            <a:r>
              <a:rPr lang="fr-FR" sz="3300" dirty="0" smtClean="0">
                <a:solidFill>
                  <a:schemeClr val="tx2"/>
                </a:solidFill>
              </a:rPr>
              <a:t>meule fixe;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4"/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l’installation d’un bras de captation sur les </a:t>
            </a:r>
            <a:r>
              <a:rPr lang="fr-FR" sz="3300" dirty="0" smtClean="0">
                <a:solidFill>
                  <a:schemeClr val="tx2"/>
                </a:solidFill>
              </a:rPr>
              <a:t>systèmes d’évacuation </a:t>
            </a:r>
            <a:r>
              <a:rPr lang="fr-FR" sz="3300" dirty="0">
                <a:solidFill>
                  <a:schemeClr val="tx2"/>
                </a:solidFill>
              </a:rPr>
              <a:t>des gaz d’échappement des véhicules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155950"/>
            <a:ext cx="4305300" cy="3200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0" y="1012825"/>
            <a:ext cx="2143125" cy="2143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259" y="1269533"/>
            <a:ext cx="2444564" cy="16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fr-FR" dirty="0"/>
              <a:t>la mise en place d’un garde autour d’un </a:t>
            </a:r>
            <a:r>
              <a:rPr lang="fr-FR" dirty="0" smtClean="0"/>
              <a:t>trou d’homme </a:t>
            </a:r>
            <a:r>
              <a:rPr lang="fr-FR" dirty="0"/>
              <a:t>ouvert</a:t>
            </a:r>
            <a:r>
              <a:rPr lang="fr-FR" dirty="0" smtClean="0"/>
              <a:t>;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>
              <a:buClr>
                <a:schemeClr val="accent4"/>
              </a:buClr>
            </a:pPr>
            <a:r>
              <a:rPr lang="fr-FR" dirty="0" smtClean="0"/>
              <a:t>l’utilisation </a:t>
            </a:r>
            <a:r>
              <a:rPr lang="fr-FR" dirty="0"/>
              <a:t>d’un écran amovible lors des travaux </a:t>
            </a:r>
            <a:r>
              <a:rPr lang="fr-FR" dirty="0" smtClean="0"/>
              <a:t>de soudage</a:t>
            </a:r>
            <a:r>
              <a:rPr lang="fr-FR" dirty="0"/>
              <a:t>;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2258946"/>
            <a:ext cx="3015961" cy="22385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09" y="5097607"/>
            <a:ext cx="2499381" cy="17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6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81166"/>
            <a:ext cx="12192000" cy="46734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L’intervention permet normalement de protéger </a:t>
            </a:r>
            <a:r>
              <a:rPr lang="fr-FR" dirty="0" smtClean="0">
                <a:solidFill>
                  <a:schemeClr val="tx2"/>
                </a:solidFill>
              </a:rPr>
              <a:t>toutes les </a:t>
            </a:r>
            <a:r>
              <a:rPr lang="fr-FR" dirty="0">
                <a:solidFill>
                  <a:schemeClr val="tx2"/>
                </a:solidFill>
              </a:rPr>
              <a:t>personnes qui sont exposées au risque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Notes: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B0F0"/>
                </a:solidFill>
              </a:rPr>
              <a:t>◆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plus le protecteur est </a:t>
            </a:r>
            <a:r>
              <a:rPr lang="fr-FR" dirty="0">
                <a:solidFill>
                  <a:srgbClr val="0000FF"/>
                </a:solidFill>
              </a:rPr>
              <a:t>près de la source </a:t>
            </a:r>
            <a:r>
              <a:rPr lang="fr-FR" dirty="0">
                <a:solidFill>
                  <a:schemeClr val="tx2"/>
                </a:solidFill>
              </a:rPr>
              <a:t>du danger, </a:t>
            </a:r>
            <a:endParaRPr lang="fr-FR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tx2"/>
                </a:solidFill>
              </a:rPr>
              <a:t>plus il </a:t>
            </a:r>
            <a:r>
              <a:rPr lang="fr-FR" dirty="0">
                <a:solidFill>
                  <a:schemeClr val="tx2"/>
                </a:solidFill>
              </a:rPr>
              <a:t>est efficace;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0B0F0"/>
                </a:solidFill>
              </a:rPr>
              <a:t>◆</a:t>
            </a:r>
            <a:r>
              <a:rPr lang="fr-FR" dirty="0">
                <a:solidFill>
                  <a:schemeClr val="tx2"/>
                </a:solidFill>
              </a:rPr>
              <a:t> moins il nuit à l’exécution du travail, plus les </a:t>
            </a:r>
            <a:r>
              <a:rPr lang="fr-FR" dirty="0" smtClean="0">
                <a:solidFill>
                  <a:schemeClr val="tx2"/>
                </a:solidFill>
              </a:rPr>
              <a:t>chances qu’il </a:t>
            </a:r>
            <a:r>
              <a:rPr lang="fr-FR" dirty="0">
                <a:solidFill>
                  <a:schemeClr val="tx2"/>
                </a:solidFill>
              </a:rPr>
              <a:t>soit utilisé sont grandes;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0B0F0"/>
                </a:solidFill>
              </a:rPr>
              <a:t>◆</a:t>
            </a:r>
            <a:r>
              <a:rPr lang="fr-FR" dirty="0">
                <a:solidFill>
                  <a:schemeClr val="tx2"/>
                </a:solidFill>
              </a:rPr>
              <a:t> le protecteur doit être </a:t>
            </a:r>
            <a:r>
              <a:rPr lang="fr-FR" dirty="0">
                <a:solidFill>
                  <a:srgbClr val="0000FF"/>
                </a:solidFill>
              </a:rPr>
              <a:t>couplé au danger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smtClean="0">
                <a:solidFill>
                  <a:schemeClr val="tx2"/>
                </a:solidFill>
              </a:rPr>
              <a:t>c.à.d</a:t>
            </a:r>
            <a:r>
              <a:rPr lang="fr-FR" dirty="0">
                <a:solidFill>
                  <a:schemeClr val="tx2"/>
                </a:solidFill>
              </a:rPr>
              <a:t>. </a:t>
            </a:r>
            <a:r>
              <a:rPr lang="fr-FR" dirty="0" smtClean="0">
                <a:solidFill>
                  <a:schemeClr val="tx2"/>
                </a:solidFill>
              </a:rPr>
              <a:t>qu’il doit </a:t>
            </a:r>
            <a:r>
              <a:rPr lang="fr-FR" dirty="0">
                <a:solidFill>
                  <a:schemeClr val="tx2"/>
                </a:solidFill>
              </a:rPr>
              <a:t>être présent lorsque le danger l’est. Si le </a:t>
            </a:r>
            <a:r>
              <a:rPr lang="fr-FR" dirty="0">
                <a:solidFill>
                  <a:srgbClr val="0000FF"/>
                </a:solidFill>
              </a:rPr>
              <a:t>risque </a:t>
            </a:r>
            <a:r>
              <a:rPr lang="fr-FR" dirty="0" smtClean="0">
                <a:solidFill>
                  <a:srgbClr val="0000FF"/>
                </a:solidFill>
              </a:rPr>
              <a:t>est constant</a:t>
            </a:r>
            <a:r>
              <a:rPr lang="fr-FR" dirty="0">
                <a:solidFill>
                  <a:srgbClr val="0000FF"/>
                </a:solidFill>
              </a:rPr>
              <a:t>, le protecteur doit être fixe</a:t>
            </a:r>
            <a:r>
              <a:rPr lang="fr-FR" dirty="0">
                <a:solidFill>
                  <a:schemeClr val="tx2"/>
                </a:solidFill>
              </a:rPr>
              <a:t>; si le </a:t>
            </a:r>
            <a:r>
              <a:rPr lang="fr-FR" dirty="0" smtClean="0">
                <a:solidFill>
                  <a:srgbClr val="0000FF"/>
                </a:solidFill>
              </a:rPr>
              <a:t>risque est intermittent, le protecteur peut être amovible </a:t>
            </a:r>
            <a:r>
              <a:rPr lang="fr-FR" dirty="0" smtClean="0">
                <a:solidFill>
                  <a:schemeClr val="tx2"/>
                </a:solidFill>
              </a:rPr>
              <a:t>mais doit nécessairement </a:t>
            </a:r>
            <a:r>
              <a:rPr lang="fr-FR" dirty="0">
                <a:solidFill>
                  <a:schemeClr val="tx2"/>
                </a:solidFill>
              </a:rPr>
              <a:t>être </a:t>
            </a:r>
            <a:r>
              <a:rPr lang="fr-FR" dirty="0">
                <a:solidFill>
                  <a:srgbClr val="0000FF"/>
                </a:solidFill>
              </a:rPr>
              <a:t>fonctionnel</a:t>
            </a:r>
            <a:r>
              <a:rPr lang="fr-FR" dirty="0">
                <a:solidFill>
                  <a:schemeClr val="tx2"/>
                </a:solidFill>
              </a:rPr>
              <a:t> lorsque la </a:t>
            </a:r>
            <a:r>
              <a:rPr lang="fr-FR" dirty="0" smtClean="0">
                <a:solidFill>
                  <a:schemeClr val="tx2"/>
                </a:solidFill>
              </a:rPr>
              <a:t>machine est </a:t>
            </a:r>
            <a:r>
              <a:rPr lang="fr-FR" dirty="0" smtClean="0">
                <a:solidFill>
                  <a:srgbClr val="0000FF"/>
                </a:solidFill>
              </a:rPr>
              <a:t>actionnée</a:t>
            </a:r>
            <a:r>
              <a:rPr lang="fr-FR" dirty="0">
                <a:solidFill>
                  <a:schemeClr val="tx2"/>
                </a:solidFill>
              </a:rPr>
              <a:t>, comme par exemple un garde rétractable </a:t>
            </a:r>
            <a:r>
              <a:rPr lang="fr-FR" dirty="0" smtClean="0">
                <a:solidFill>
                  <a:schemeClr val="tx2"/>
                </a:solidFill>
              </a:rPr>
              <a:t>sur une </a:t>
            </a:r>
            <a:r>
              <a:rPr lang="fr-FR" dirty="0">
                <a:solidFill>
                  <a:schemeClr val="tx2"/>
                </a:solidFill>
              </a:rPr>
              <a:t>perceuse à colonne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146" y="1892216"/>
            <a:ext cx="3760682" cy="19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189" y="1325563"/>
            <a:ext cx="11779622" cy="5532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chemeClr val="accent4"/>
                </a:solidFill>
              </a:rPr>
              <a:t>2.</a:t>
            </a:r>
            <a:r>
              <a:rPr lang="fr-FR" dirty="0">
                <a:solidFill>
                  <a:schemeClr val="tx2"/>
                </a:solidFill>
              </a:rPr>
              <a:t>Placer la protection sur les personnes </a:t>
            </a:r>
            <a:r>
              <a:rPr lang="fr-FR" dirty="0" smtClean="0">
                <a:solidFill>
                  <a:schemeClr val="tx2"/>
                </a:solidFill>
              </a:rPr>
              <a:t>exposées, comme </a:t>
            </a:r>
            <a:r>
              <a:rPr lang="fr-FR" dirty="0">
                <a:solidFill>
                  <a:schemeClr val="tx2"/>
                </a:solidFill>
              </a:rPr>
              <a:t>c’est le cas pour les équipements </a:t>
            </a:r>
            <a:r>
              <a:rPr lang="fr-FR" dirty="0" smtClean="0">
                <a:solidFill>
                  <a:schemeClr val="tx2"/>
                </a:solidFill>
              </a:rPr>
              <a:t>de protection individuels. </a:t>
            </a:r>
            <a:r>
              <a:rPr lang="fr-FR" dirty="0" smtClean="0">
                <a:solidFill>
                  <a:srgbClr val="0000FF"/>
                </a:solidFill>
              </a:rPr>
              <a:t>Par </a:t>
            </a:r>
            <a:r>
              <a:rPr lang="fr-FR" dirty="0">
                <a:solidFill>
                  <a:srgbClr val="0000FF"/>
                </a:solidFill>
              </a:rPr>
              <a:t>exemple </a:t>
            </a:r>
            <a:r>
              <a:rPr lang="fr-FR" dirty="0" smtClean="0">
                <a:solidFill>
                  <a:srgbClr val="0000FF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casques de sécurité pour protéger contre </a:t>
            </a:r>
            <a:r>
              <a:rPr lang="fr-FR" dirty="0" smtClean="0">
                <a:solidFill>
                  <a:schemeClr val="tx2"/>
                </a:solidFill>
              </a:rPr>
              <a:t>les risques </a:t>
            </a:r>
            <a:r>
              <a:rPr lang="fr-FR" dirty="0">
                <a:solidFill>
                  <a:schemeClr val="tx2"/>
                </a:solidFill>
              </a:rPr>
              <a:t>de blessure à la tête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lunettes et les visières de sécurité pour </a:t>
            </a:r>
            <a:r>
              <a:rPr lang="fr-FR" dirty="0" smtClean="0">
                <a:solidFill>
                  <a:schemeClr val="tx2"/>
                </a:solidFill>
              </a:rPr>
              <a:t>protéger les </a:t>
            </a:r>
            <a:r>
              <a:rPr lang="fr-FR" dirty="0">
                <a:solidFill>
                  <a:schemeClr val="tx2"/>
                </a:solidFill>
              </a:rPr>
              <a:t>yeux et le visage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bouchons et les coquilles pour protéger l'ouïe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différents masques pour protéger les </a:t>
            </a:r>
            <a:r>
              <a:rPr lang="fr-FR" dirty="0" smtClean="0">
                <a:solidFill>
                  <a:schemeClr val="tx2"/>
                </a:solidFill>
              </a:rPr>
              <a:t>voies respiratoires;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manchettes et les gants pour empêcher </a:t>
            </a:r>
            <a:r>
              <a:rPr lang="fr-FR" dirty="0" smtClean="0">
                <a:solidFill>
                  <a:schemeClr val="tx2"/>
                </a:solidFill>
              </a:rPr>
              <a:t>les blessures </a:t>
            </a:r>
            <a:r>
              <a:rPr lang="fr-FR" dirty="0">
                <a:solidFill>
                  <a:schemeClr val="tx2"/>
                </a:solidFill>
              </a:rPr>
              <a:t>aux bras et aux mains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habits et les tabliers pour la protection du corps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chaussures de sécurité pour réduire les </a:t>
            </a:r>
            <a:r>
              <a:rPr lang="fr-FR" dirty="0" smtClean="0">
                <a:solidFill>
                  <a:schemeClr val="tx2"/>
                </a:solidFill>
              </a:rPr>
              <a:t>blessures aux </a:t>
            </a:r>
            <a:r>
              <a:rPr lang="fr-FR" dirty="0">
                <a:solidFill>
                  <a:schemeClr val="tx2"/>
                </a:solidFill>
              </a:rPr>
              <a:t>pieds</a:t>
            </a:r>
            <a:r>
              <a:rPr lang="fr-FR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les harnais de sécurité pour protéger contre </a:t>
            </a:r>
            <a:r>
              <a:rPr lang="fr-FR" dirty="0" smtClean="0">
                <a:solidFill>
                  <a:schemeClr val="tx2"/>
                </a:solidFill>
              </a:rPr>
              <a:t>les risques </a:t>
            </a:r>
            <a:r>
              <a:rPr lang="fr-FR" dirty="0">
                <a:solidFill>
                  <a:schemeClr val="tx2"/>
                </a:solidFill>
              </a:rPr>
              <a:t>reliés aux chutes en hauteur; 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129" y="1825625"/>
            <a:ext cx="1177962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Il existe une variété de types et de </a:t>
            </a:r>
            <a:r>
              <a:rPr lang="fr-FR" dirty="0" smtClean="0">
                <a:solidFill>
                  <a:schemeClr val="tx2"/>
                </a:solidFill>
              </a:rPr>
              <a:t>modèles d’équipements </a:t>
            </a:r>
            <a:r>
              <a:rPr lang="fr-FR" dirty="0">
                <a:solidFill>
                  <a:schemeClr val="tx2"/>
                </a:solidFill>
              </a:rPr>
              <a:t>qui diffèrent selon </a:t>
            </a:r>
            <a:r>
              <a:rPr lang="fr-FR" dirty="0">
                <a:solidFill>
                  <a:srgbClr val="0000FF"/>
                </a:solidFill>
              </a:rPr>
              <a:t>le fabricant</a:t>
            </a:r>
            <a:r>
              <a:rPr lang="fr-FR" dirty="0">
                <a:solidFill>
                  <a:schemeClr val="tx2"/>
                </a:solidFill>
              </a:rPr>
              <a:t> et </a:t>
            </a:r>
            <a:r>
              <a:rPr lang="fr-FR" dirty="0" smtClean="0">
                <a:solidFill>
                  <a:schemeClr val="tx2"/>
                </a:solidFill>
              </a:rPr>
              <a:t>la </a:t>
            </a:r>
            <a:r>
              <a:rPr lang="fr-FR" dirty="0" smtClean="0">
                <a:solidFill>
                  <a:srgbClr val="0000FF"/>
                </a:solidFill>
              </a:rPr>
              <a:t>nature </a:t>
            </a:r>
            <a:r>
              <a:rPr lang="fr-FR" dirty="0">
                <a:solidFill>
                  <a:srgbClr val="0000FF"/>
                </a:solidFill>
              </a:rPr>
              <a:t>du risque</a:t>
            </a:r>
            <a:r>
              <a:rPr lang="fr-FR" dirty="0">
                <a:solidFill>
                  <a:schemeClr val="tx2"/>
                </a:solidFill>
              </a:rPr>
              <a:t>. Ainsi, les gants utilisés pour </a:t>
            </a:r>
            <a:r>
              <a:rPr lang="fr-FR" dirty="0" smtClean="0">
                <a:solidFill>
                  <a:schemeClr val="tx2"/>
                </a:solidFill>
              </a:rPr>
              <a:t>protéger contre </a:t>
            </a:r>
            <a:r>
              <a:rPr lang="fr-FR" dirty="0">
                <a:solidFill>
                  <a:schemeClr val="tx2"/>
                </a:solidFill>
              </a:rPr>
              <a:t>les coupures et ceux qui protègent contre le </a:t>
            </a:r>
            <a:r>
              <a:rPr lang="fr-FR" dirty="0" smtClean="0">
                <a:solidFill>
                  <a:schemeClr val="tx2"/>
                </a:solidFill>
              </a:rPr>
              <a:t>froid risquent </a:t>
            </a:r>
            <a:r>
              <a:rPr lang="fr-FR" dirty="0">
                <a:solidFill>
                  <a:schemeClr val="tx2"/>
                </a:solidFill>
              </a:rPr>
              <a:t>fort d’être différents. </a:t>
            </a:r>
            <a:r>
              <a:rPr lang="fr-FR" dirty="0" smtClean="0"/>
              <a:t>Aa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238500"/>
            <a:ext cx="4667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47227"/>
              </p:ext>
            </p:extLst>
          </p:nvPr>
        </p:nvGraphicFramePr>
        <p:xfrm>
          <a:off x="838200" y="1221617"/>
          <a:ext cx="10515600" cy="563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23582" y="4531056"/>
            <a:ext cx="34801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00B050"/>
                </a:solidFill>
              </a:rPr>
              <a:t>Comment argumenter sur les EPI ?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8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047" y="1825625"/>
            <a:ext cx="11631706" cy="52428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sz="3300" dirty="0">
                <a:solidFill>
                  <a:schemeClr val="accent4"/>
                </a:solidFill>
              </a:rPr>
              <a:t>Les avantages et les </a:t>
            </a:r>
            <a:r>
              <a:rPr lang="fr-FR" sz="3300" dirty="0" smtClean="0">
                <a:solidFill>
                  <a:schemeClr val="accent4"/>
                </a:solidFill>
              </a:rPr>
              <a:t>limites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tx2"/>
                </a:solidFill>
              </a:rPr>
              <a:t>Les </a:t>
            </a:r>
            <a:r>
              <a:rPr lang="fr-FR" sz="3300" dirty="0">
                <a:solidFill>
                  <a:schemeClr val="tx2"/>
                </a:solidFill>
              </a:rPr>
              <a:t>interventions entre la source du risque et </a:t>
            </a:r>
            <a:r>
              <a:rPr lang="fr-FR" sz="3300" dirty="0" smtClean="0">
                <a:solidFill>
                  <a:schemeClr val="tx2"/>
                </a:solidFill>
              </a:rPr>
              <a:t>les personnes </a:t>
            </a:r>
            <a:r>
              <a:rPr lang="fr-FR" sz="3300" dirty="0">
                <a:solidFill>
                  <a:schemeClr val="tx2"/>
                </a:solidFill>
              </a:rPr>
              <a:t>exposées sont souvent :</a:t>
            </a:r>
            <a:br>
              <a:rPr lang="fr-FR" sz="3300" dirty="0">
                <a:solidFill>
                  <a:schemeClr val="tx2"/>
                </a:solidFill>
              </a:rPr>
            </a:br>
            <a:r>
              <a:rPr lang="fr-FR" sz="33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simples à utiliser</a:t>
            </a:r>
            <a:r>
              <a:rPr lang="fr-FR" sz="3300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peu coûteuses à court terme, </a:t>
            </a:r>
            <a:r>
              <a:rPr lang="fr-FR" sz="3300" dirty="0" smtClean="0">
                <a:solidFill>
                  <a:schemeClr val="tx2"/>
                </a:solidFill>
              </a:rPr>
              <a:t>et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rapidement applicables</a:t>
            </a:r>
            <a:r>
              <a:rPr lang="fr-FR" sz="33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rgbClr val="0000FF"/>
                </a:solidFill>
              </a:rPr>
              <a:t>Par contre :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elles sont moins efficaces que les interventions à </a:t>
            </a:r>
            <a:r>
              <a:rPr lang="fr-FR" sz="3300" dirty="0" smtClean="0">
                <a:solidFill>
                  <a:schemeClr val="tx2"/>
                </a:solidFill>
              </a:rPr>
              <a:t>la source,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elles offrent une protection limitée</a:t>
            </a:r>
            <a:r>
              <a:rPr lang="fr-FR" sz="3300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elles sont soumises à la mémoire et au bon </a:t>
            </a:r>
            <a:r>
              <a:rPr lang="fr-FR" sz="3300" dirty="0" smtClean="0">
                <a:solidFill>
                  <a:schemeClr val="tx2"/>
                </a:solidFill>
              </a:rPr>
              <a:t>vouloir des </a:t>
            </a:r>
            <a:r>
              <a:rPr lang="fr-FR" sz="3300" dirty="0">
                <a:solidFill>
                  <a:schemeClr val="tx2"/>
                </a:solidFill>
              </a:rPr>
              <a:t>travailleurs, </a:t>
            </a:r>
            <a:r>
              <a:rPr lang="fr-FR" sz="3300" dirty="0" smtClean="0">
                <a:solidFill>
                  <a:schemeClr val="tx2"/>
                </a:solidFill>
              </a:rPr>
              <a:t>et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300" dirty="0">
                <a:solidFill>
                  <a:schemeClr val="tx2"/>
                </a:solidFill>
              </a:rPr>
              <a:t>elles ont une durée de vie restreinte. </a:t>
            </a:r>
            <a:endParaRPr lang="fr-FR" sz="33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69" y="28622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Les </a:t>
            </a:r>
            <a:r>
              <a:rPr lang="fr-FR" dirty="0">
                <a:solidFill>
                  <a:schemeClr val="tx2"/>
                </a:solidFill>
              </a:rPr>
              <a:t>protecteurs collectifs sont souvent plus efficaces </a:t>
            </a:r>
            <a:r>
              <a:rPr lang="fr-FR" dirty="0" smtClean="0">
                <a:solidFill>
                  <a:schemeClr val="tx2"/>
                </a:solidFill>
              </a:rPr>
              <a:t>que les </a:t>
            </a:r>
            <a:r>
              <a:rPr lang="fr-FR" dirty="0">
                <a:solidFill>
                  <a:schemeClr val="tx2"/>
                </a:solidFill>
              </a:rPr>
              <a:t>protecteurs individuels parce qu’ils :</a:t>
            </a: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◆</a:t>
            </a:r>
            <a:r>
              <a:rPr lang="fr-FR" dirty="0">
                <a:solidFill>
                  <a:schemeClr val="tx2"/>
                </a:solidFill>
              </a:rPr>
              <a:t> protègent plusieurs personnes à la fois,</a:t>
            </a: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◆</a:t>
            </a:r>
            <a:r>
              <a:rPr lang="fr-FR" dirty="0">
                <a:solidFill>
                  <a:schemeClr val="tx2"/>
                </a:solidFill>
              </a:rPr>
              <a:t> sont plus près de la source du risque,</a:t>
            </a: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◆</a:t>
            </a:r>
            <a:r>
              <a:rPr lang="fr-FR" dirty="0">
                <a:solidFill>
                  <a:schemeClr val="tx2"/>
                </a:solidFill>
              </a:rPr>
              <a:t> sont moins influencés par le comportement </a:t>
            </a:r>
            <a:r>
              <a:rPr lang="fr-FR" dirty="0" smtClean="0">
                <a:solidFill>
                  <a:schemeClr val="tx2"/>
                </a:solidFill>
              </a:rPr>
              <a:t>des individus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Cependant, ils exigent un bon entretien et peuvent </a:t>
            </a:r>
            <a:r>
              <a:rPr lang="fr-FR" dirty="0" smtClean="0">
                <a:solidFill>
                  <a:srgbClr val="0000FF"/>
                </a:solidFill>
              </a:rPr>
              <a:t>à l’occasion </a:t>
            </a:r>
            <a:r>
              <a:rPr lang="fr-FR" dirty="0">
                <a:solidFill>
                  <a:srgbClr val="0000FF"/>
                </a:solidFill>
              </a:rPr>
              <a:t>gêner les opérations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7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L’intervention entre la source du risque et</a:t>
            </a:r>
            <a:br>
              <a:rPr lang="fr-FR" b="1" dirty="0">
                <a:solidFill>
                  <a:schemeClr val="tx2"/>
                </a:solidFill>
                <a:latin typeface="Noto Sans" panose="020B0502040504020204"/>
              </a:rPr>
            </a:br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les personnes exposées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rgbClr val="00B0F0"/>
                </a:solidFill>
              </a:rPr>
              <a:t>◆</a:t>
            </a:r>
            <a:r>
              <a:rPr lang="fr-FR" dirty="0">
                <a:solidFill>
                  <a:schemeClr val="tx2"/>
                </a:solidFill>
              </a:rPr>
              <a:t> Les équipements de protection individuels sont </a:t>
            </a:r>
            <a:r>
              <a:rPr lang="fr-FR" dirty="0" smtClean="0">
                <a:solidFill>
                  <a:schemeClr val="tx2"/>
                </a:solidFill>
              </a:rPr>
              <a:t>parfois essentiels</a:t>
            </a:r>
            <a:r>
              <a:rPr lang="fr-FR" dirty="0">
                <a:solidFill>
                  <a:schemeClr val="tx2"/>
                </a:solidFill>
              </a:rPr>
              <a:t>, comme l’habit ignifuge des pompiers ou </a:t>
            </a:r>
            <a:r>
              <a:rPr lang="fr-FR" dirty="0" smtClean="0">
                <a:solidFill>
                  <a:schemeClr val="tx2"/>
                </a:solidFill>
              </a:rPr>
              <a:t>les pantalons </a:t>
            </a:r>
            <a:r>
              <a:rPr lang="fr-FR" dirty="0">
                <a:solidFill>
                  <a:schemeClr val="tx2"/>
                </a:solidFill>
              </a:rPr>
              <a:t>de protection lors </a:t>
            </a:r>
            <a:r>
              <a:rPr lang="fr-FR" dirty="0" smtClean="0">
                <a:solidFill>
                  <a:schemeClr val="tx2"/>
                </a:solidFill>
              </a:rPr>
              <a:t>de l’utilisation </a:t>
            </a:r>
            <a:r>
              <a:rPr lang="fr-FR" dirty="0">
                <a:solidFill>
                  <a:schemeClr val="tx2"/>
                </a:solidFill>
              </a:rPr>
              <a:t>d’une scie </a:t>
            </a:r>
            <a:r>
              <a:rPr lang="fr-FR" dirty="0" smtClean="0">
                <a:solidFill>
                  <a:schemeClr val="tx2"/>
                </a:solidFill>
              </a:rPr>
              <a:t>à chaîne.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B0F0"/>
                </a:solidFill>
              </a:rPr>
              <a:t>◆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Dans d’autres cas, ils doivent être des mesures temporaires en attendant une intervention plus efficace, </a:t>
            </a:r>
            <a:r>
              <a:rPr lang="fr-FR" dirty="0" smtClean="0">
                <a:solidFill>
                  <a:schemeClr val="tx2"/>
                </a:solidFill>
              </a:rPr>
              <a:t>parce que </a:t>
            </a:r>
            <a:r>
              <a:rPr lang="fr-FR" dirty="0">
                <a:solidFill>
                  <a:schemeClr val="tx2"/>
                </a:solidFill>
              </a:rPr>
              <a:t>souvent les équipements de protection </a:t>
            </a:r>
            <a:r>
              <a:rPr lang="fr-FR" dirty="0" smtClean="0">
                <a:solidFill>
                  <a:schemeClr val="tx2"/>
                </a:solidFill>
              </a:rPr>
              <a:t>individuels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B0F0"/>
                </a:solidFill>
              </a:rPr>
              <a:t>•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s’avèrent gênants et inconfortables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B0F0"/>
                </a:solidFill>
              </a:rPr>
              <a:t>•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sont difficiles à choisir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B0F0"/>
                </a:solidFill>
              </a:rPr>
              <a:t>•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exigent l’adhésion des utilisateurs, </a:t>
            </a:r>
            <a:r>
              <a:rPr lang="fr-FR" dirty="0" smtClean="0">
                <a:solidFill>
                  <a:schemeClr val="tx2"/>
                </a:solidFill>
              </a:rPr>
              <a:t>et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B0F0"/>
                </a:solidFill>
              </a:rPr>
              <a:t>•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nécessitent que les travailleurs soient formés </a:t>
            </a:r>
            <a:r>
              <a:rPr lang="fr-FR" dirty="0" smtClean="0">
                <a:solidFill>
                  <a:schemeClr val="tx2"/>
                </a:solidFill>
              </a:rPr>
              <a:t>sur leur </a:t>
            </a:r>
            <a:r>
              <a:rPr lang="fr-FR" dirty="0">
                <a:solidFill>
                  <a:schemeClr val="tx2"/>
                </a:solidFill>
              </a:rPr>
              <a:t>utilisation, leur fonctionnement et </a:t>
            </a:r>
            <a:r>
              <a:rPr lang="fr-FR" dirty="0" smtClean="0">
                <a:solidFill>
                  <a:schemeClr val="tx2"/>
                </a:solidFill>
              </a:rPr>
              <a:t>leur entretien.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Introduction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0000"/>
              </a:buClr>
            </a:pPr>
            <a:r>
              <a:rPr lang="fr-FR" dirty="0">
                <a:solidFill>
                  <a:schemeClr val="tx2"/>
                </a:solidFill>
              </a:rPr>
              <a:t>L’</a:t>
            </a:r>
            <a:r>
              <a:rPr lang="fr-FR" dirty="0">
                <a:solidFill>
                  <a:srgbClr val="0000FF"/>
                </a:solidFill>
              </a:rPr>
              <a:t>identification</a:t>
            </a:r>
            <a:r>
              <a:rPr lang="fr-FR" dirty="0">
                <a:solidFill>
                  <a:schemeClr val="tx2"/>
                </a:solidFill>
              </a:rPr>
              <a:t> des risques est une étape </a:t>
            </a:r>
            <a:r>
              <a:rPr lang="fr-FR" dirty="0" smtClean="0">
                <a:solidFill>
                  <a:srgbClr val="0000FF"/>
                </a:solidFill>
              </a:rPr>
              <a:t>essentielle</a:t>
            </a:r>
            <a:r>
              <a:rPr lang="fr-FR" dirty="0" smtClean="0">
                <a:solidFill>
                  <a:schemeClr val="tx2"/>
                </a:solidFill>
              </a:rPr>
              <a:t> dans la prévention </a:t>
            </a:r>
            <a:r>
              <a:rPr lang="fr-FR" dirty="0">
                <a:solidFill>
                  <a:schemeClr val="tx2"/>
                </a:solidFill>
              </a:rPr>
              <a:t>des lésions professionnelles, </a:t>
            </a:r>
            <a:r>
              <a:rPr lang="fr-FR" dirty="0" smtClean="0">
                <a:solidFill>
                  <a:schemeClr val="tx2"/>
                </a:solidFill>
              </a:rPr>
              <a:t>mais elle </a:t>
            </a:r>
            <a:r>
              <a:rPr lang="fr-FR" dirty="0">
                <a:solidFill>
                  <a:srgbClr val="0000FF"/>
                </a:solidFill>
              </a:rPr>
              <a:t>n’est pas la seule</a:t>
            </a:r>
            <a:r>
              <a:rPr lang="fr-FR" dirty="0">
                <a:solidFill>
                  <a:schemeClr val="tx2"/>
                </a:solidFill>
              </a:rPr>
              <a:t>. Après avoir identifié </a:t>
            </a:r>
            <a:r>
              <a:rPr lang="fr-FR" dirty="0" smtClean="0">
                <a:solidFill>
                  <a:schemeClr val="tx2"/>
                </a:solidFill>
              </a:rPr>
              <a:t>les problèmes </a:t>
            </a:r>
            <a:r>
              <a:rPr lang="fr-FR" dirty="0">
                <a:solidFill>
                  <a:schemeClr val="tx2"/>
                </a:solidFill>
              </a:rPr>
              <a:t>et établi des </a:t>
            </a:r>
            <a:r>
              <a:rPr lang="fr-FR" dirty="0" smtClean="0">
                <a:solidFill>
                  <a:schemeClr val="tx2"/>
                </a:solidFill>
              </a:rPr>
              <a:t>priorités d’intervention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smtClean="0">
                <a:solidFill>
                  <a:schemeClr val="tx2"/>
                </a:solidFill>
              </a:rPr>
              <a:t>il faut </a:t>
            </a:r>
            <a:r>
              <a:rPr lang="fr-FR" dirty="0">
                <a:solidFill>
                  <a:srgbClr val="0000FF"/>
                </a:solidFill>
              </a:rPr>
              <a:t>mettre en place des solutions </a:t>
            </a:r>
            <a:r>
              <a:rPr lang="fr-FR" dirty="0">
                <a:solidFill>
                  <a:schemeClr val="tx2"/>
                </a:solidFill>
              </a:rPr>
              <a:t>qui empêcheront </a:t>
            </a:r>
            <a:r>
              <a:rPr lang="fr-FR" dirty="0" smtClean="0">
                <a:solidFill>
                  <a:schemeClr val="tx2"/>
                </a:solidFill>
              </a:rPr>
              <a:t>la survenue </a:t>
            </a:r>
            <a:r>
              <a:rPr lang="fr-FR" dirty="0">
                <a:solidFill>
                  <a:schemeClr val="tx2"/>
                </a:solidFill>
              </a:rPr>
              <a:t>des accidents ou des maladies du travail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fr-FR" dirty="0" smtClean="0">
                <a:solidFill>
                  <a:schemeClr val="tx2"/>
                </a:solidFill>
              </a:rPr>
              <a:t>C’est </a:t>
            </a:r>
            <a:r>
              <a:rPr lang="fr-FR" dirty="0">
                <a:solidFill>
                  <a:schemeClr val="tx2"/>
                </a:solidFill>
              </a:rPr>
              <a:t>en fait le but final de la démarche préventive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445000"/>
            <a:ext cx="3810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5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tx2"/>
                </a:solidFill>
                <a:latin typeface="Noto Sans"/>
              </a:rPr>
              <a:t>L’intervention auprès </a:t>
            </a:r>
            <a:r>
              <a:rPr lang="fr-FR" dirty="0" smtClean="0">
                <a:solidFill>
                  <a:schemeClr val="tx2"/>
                </a:solidFill>
                <a:latin typeface="Noto Sans"/>
              </a:rPr>
              <a:t>des personnes </a:t>
            </a:r>
            <a:r>
              <a:rPr lang="fr-FR" dirty="0">
                <a:solidFill>
                  <a:schemeClr val="tx2"/>
                </a:solidFill>
                <a:latin typeface="Noto Sans"/>
              </a:rPr>
              <a:t>exposées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0000FF"/>
                </a:solidFill>
              </a:rPr>
              <a:t>Ce type d’intervention vise plus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particulièrement le développement de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comportements sécuritaires chez les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personnes exposées.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/>
              <a:t>Ces moyens n’ont pas tous la même</a:t>
            </a:r>
            <a:br>
              <a:rPr lang="fr-FR" dirty="0"/>
            </a:br>
            <a:r>
              <a:rPr lang="fr-FR" dirty="0"/>
              <a:t>efficacité. Certains, comme la formation</a:t>
            </a:r>
            <a:br>
              <a:rPr lang="fr-FR" dirty="0"/>
            </a:br>
            <a:r>
              <a:rPr lang="fr-FR" dirty="0"/>
              <a:t>et l’élaboration de</a:t>
            </a:r>
            <a:br>
              <a:rPr lang="fr-FR" dirty="0"/>
            </a:br>
            <a:r>
              <a:rPr lang="fr-FR" dirty="0"/>
              <a:t>méthodes sécuritaires de travail,</a:t>
            </a:r>
            <a:br>
              <a:rPr lang="fr-FR" dirty="0"/>
            </a:br>
            <a:r>
              <a:rPr lang="fr-FR" dirty="0"/>
              <a:t>donnent de meilleurs résultats.</a:t>
            </a:r>
            <a:br>
              <a:rPr lang="fr-FR" dirty="0"/>
            </a:br>
            <a:r>
              <a:rPr lang="fr-FR" dirty="0"/>
              <a:t>Voici quelques exemples d’intervention</a:t>
            </a:r>
            <a:br>
              <a:rPr lang="fr-FR" dirty="0"/>
            </a:br>
            <a:r>
              <a:rPr lang="fr-FR" dirty="0"/>
              <a:t>sur les personnes :</a:t>
            </a:r>
            <a:br>
              <a:rPr lang="fr-FR" dirty="0"/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/>
              <a:t> une affiche sur la prévention des</a:t>
            </a:r>
            <a:br>
              <a:rPr lang="fr-FR" dirty="0"/>
            </a:br>
            <a:r>
              <a:rPr lang="fr-FR" dirty="0"/>
              <a:t>chutes et des glissades;</a:t>
            </a:r>
            <a:br>
              <a:rPr lang="fr-FR" dirty="0"/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/>
              <a:t> un dépliant sur les risques</a:t>
            </a:r>
            <a:br>
              <a:rPr lang="fr-FR" dirty="0"/>
            </a:br>
            <a:r>
              <a:rPr lang="fr-FR" dirty="0"/>
              <a:t>biologiques;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3499037"/>
            <a:ext cx="2076450" cy="2495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2" y="1696244"/>
            <a:ext cx="18478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2"/>
                </a:solidFill>
                <a:latin typeface="Noto Sans"/>
              </a:rPr>
              <a:t>L’intervention auprès des personnes exposées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une vidéocassette sur la sécurité </a:t>
            </a:r>
            <a:r>
              <a:rPr lang="fr-FR" dirty="0" smtClean="0">
                <a:solidFill>
                  <a:schemeClr val="tx2"/>
                </a:solidFill>
              </a:rPr>
              <a:t>lors des </a:t>
            </a:r>
            <a:r>
              <a:rPr lang="fr-FR" dirty="0">
                <a:solidFill>
                  <a:schemeClr val="tx2"/>
                </a:solidFill>
              </a:rPr>
              <a:t>travaux de déneigement;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 pictogramme signalant un </a:t>
            </a:r>
            <a:r>
              <a:rPr lang="fr-FR" dirty="0" smtClean="0">
                <a:solidFill>
                  <a:schemeClr val="tx2"/>
                </a:solidFill>
              </a:rPr>
              <a:t>risque d’éboulement;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 cours sur la signalisation lors </a:t>
            </a:r>
            <a:r>
              <a:rPr lang="fr-FR" dirty="0" smtClean="0">
                <a:solidFill>
                  <a:schemeClr val="tx2"/>
                </a:solidFill>
              </a:rPr>
              <a:t>de travaux </a:t>
            </a:r>
            <a:r>
              <a:rPr lang="fr-FR" dirty="0">
                <a:solidFill>
                  <a:schemeClr val="tx2"/>
                </a:solidFill>
              </a:rPr>
              <a:t>routiers;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 dîner-conférence sur le changement;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une fiche technique sur l’enquête et l’analyse </a:t>
            </a:r>
            <a:r>
              <a:rPr lang="fr-FR" dirty="0" smtClean="0">
                <a:solidFill>
                  <a:schemeClr val="tx2"/>
                </a:solidFill>
              </a:rPr>
              <a:t>des accidents</a:t>
            </a:r>
            <a:r>
              <a:rPr lang="fr-FR" dirty="0">
                <a:solidFill>
                  <a:schemeClr val="tx2"/>
                </a:solidFill>
              </a:rPr>
              <a:t>;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une procédure de travail en tranchée;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un guide sur le fonctionnement des comités de </a:t>
            </a:r>
            <a:r>
              <a:rPr lang="fr-FR" dirty="0" smtClean="0">
                <a:solidFill>
                  <a:schemeClr val="tx2"/>
                </a:solidFill>
              </a:rPr>
              <a:t>santé et </a:t>
            </a:r>
            <a:r>
              <a:rPr lang="fr-FR" dirty="0">
                <a:solidFill>
                  <a:schemeClr val="tx2"/>
                </a:solidFill>
              </a:rPr>
              <a:t>de sécurité; </a:t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2"/>
                </a:solidFill>
                <a:latin typeface="Noto Sans"/>
              </a:rPr>
              <a:t>L’intervention auprès des personnes exposées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07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4"/>
                </a:solidFill>
              </a:rPr>
              <a:t>Les avantages et les limites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Les interventions auprès des personnes exposées </a:t>
            </a:r>
            <a:r>
              <a:rPr lang="fr-FR" dirty="0" smtClean="0">
                <a:solidFill>
                  <a:schemeClr val="tx2"/>
                </a:solidFill>
              </a:rPr>
              <a:t>sont parfois </a:t>
            </a:r>
            <a:r>
              <a:rPr lang="fr-FR" dirty="0">
                <a:solidFill>
                  <a:schemeClr val="tx2"/>
                </a:solidFill>
              </a:rPr>
              <a:t>nécessaires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lorsque l’élimination du risque est plus ou </a:t>
            </a:r>
            <a:r>
              <a:rPr lang="fr-FR" dirty="0" smtClean="0">
                <a:solidFill>
                  <a:schemeClr val="tx2"/>
                </a:solidFill>
              </a:rPr>
              <a:t>moins possible</a:t>
            </a:r>
            <a:r>
              <a:rPr lang="fr-FR" dirty="0">
                <a:solidFill>
                  <a:schemeClr val="tx2"/>
                </a:solidFill>
              </a:rPr>
              <a:t>, comme pour le travail dans un espace </a:t>
            </a:r>
            <a:r>
              <a:rPr lang="fr-FR" dirty="0" smtClean="0">
                <a:solidFill>
                  <a:schemeClr val="tx2"/>
                </a:solidFill>
              </a:rPr>
              <a:t>clos; ou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pour compléter un autre mode d’intervention, </a:t>
            </a:r>
            <a:r>
              <a:rPr lang="fr-FR" dirty="0" smtClean="0">
                <a:solidFill>
                  <a:schemeClr val="tx2"/>
                </a:solidFill>
              </a:rPr>
              <a:t>comme la </a:t>
            </a:r>
            <a:r>
              <a:rPr lang="fr-FR" dirty="0">
                <a:solidFill>
                  <a:schemeClr val="tx2"/>
                </a:solidFill>
              </a:rPr>
              <a:t>formation sur l’utilisation d’un nouvel équipement.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Toutefois,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elles exigent un changement dans les </a:t>
            </a:r>
            <a:r>
              <a:rPr lang="fr-FR" dirty="0" smtClean="0">
                <a:solidFill>
                  <a:schemeClr val="tx2"/>
                </a:solidFill>
              </a:rPr>
              <a:t>comportements des </a:t>
            </a:r>
            <a:r>
              <a:rPr lang="fr-FR" dirty="0">
                <a:solidFill>
                  <a:schemeClr val="tx2"/>
                </a:solidFill>
              </a:rPr>
              <a:t>individus ce qui n’est pas toujours facile,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leur efficacité varie d’un moyen à l’autre,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elles exigent un suivi rigoureux, et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leurs impacts sont parfois temporaires. </a:t>
            </a:r>
            <a:endParaRPr lang="fr-F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La formation et les méthodes sécuritaires de travail sont parmi </a:t>
            </a:r>
            <a:r>
              <a:rPr lang="fr-FR" dirty="0" smtClean="0">
                <a:solidFill>
                  <a:srgbClr val="FF0000"/>
                </a:solidFill>
              </a:rPr>
              <a:t>les interventions </a:t>
            </a:r>
            <a:r>
              <a:rPr lang="fr-FR" dirty="0">
                <a:solidFill>
                  <a:srgbClr val="FF0000"/>
                </a:solidFill>
              </a:rPr>
              <a:t>sur les </a:t>
            </a:r>
            <a:r>
              <a:rPr lang="fr-FR" dirty="0" smtClean="0">
                <a:solidFill>
                  <a:srgbClr val="FF0000"/>
                </a:solidFill>
              </a:rPr>
              <a:t>personnes </a:t>
            </a:r>
            <a:r>
              <a:rPr lang="fr-FR" dirty="0">
                <a:solidFill>
                  <a:srgbClr val="FF0000"/>
                </a:solidFill>
              </a:rPr>
              <a:t>les plus efficaces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 choix des solutions</a:t>
            </a:r>
            <a:r>
              <a:rPr lang="fr-FR" dirty="0">
                <a:solidFill>
                  <a:schemeClr val="tx2"/>
                </a:solidFill>
                <a:latin typeface="Noto Sans"/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Lors de la correction d’un risque, il est </a:t>
            </a:r>
            <a:r>
              <a:rPr lang="fr-FR" dirty="0" smtClean="0">
                <a:solidFill>
                  <a:schemeClr val="tx2"/>
                </a:solidFill>
              </a:rPr>
              <a:t>fréquent d’envisager </a:t>
            </a:r>
            <a:r>
              <a:rPr lang="fr-FR" dirty="0">
                <a:solidFill>
                  <a:schemeClr val="tx2"/>
                </a:solidFill>
              </a:rPr>
              <a:t>plusieurs solutions. Le choix n’est </a:t>
            </a:r>
            <a:r>
              <a:rPr lang="fr-FR" dirty="0" smtClean="0">
                <a:solidFill>
                  <a:schemeClr val="tx2"/>
                </a:solidFill>
              </a:rPr>
              <a:t>pas toujours </a:t>
            </a:r>
            <a:r>
              <a:rPr lang="fr-FR" dirty="0">
                <a:solidFill>
                  <a:schemeClr val="tx2"/>
                </a:solidFill>
              </a:rPr>
              <a:t>évident. C’est pourquoi </a:t>
            </a:r>
            <a:r>
              <a:rPr lang="fr-FR" dirty="0" smtClean="0">
                <a:solidFill>
                  <a:schemeClr val="tx2"/>
                </a:solidFill>
              </a:rPr>
              <a:t>il existe quelques </a:t>
            </a:r>
            <a:r>
              <a:rPr lang="fr-FR" dirty="0">
                <a:solidFill>
                  <a:schemeClr val="tx2"/>
                </a:solidFill>
              </a:rPr>
              <a:t>critères pour </a:t>
            </a:r>
            <a:r>
              <a:rPr lang="fr-FR" dirty="0" smtClean="0">
                <a:solidFill>
                  <a:schemeClr val="tx2"/>
                </a:solidFill>
              </a:rPr>
              <a:t>aider </a:t>
            </a:r>
            <a:r>
              <a:rPr lang="fr-FR" dirty="0">
                <a:solidFill>
                  <a:schemeClr val="tx2"/>
                </a:solidFill>
              </a:rPr>
              <a:t>à faire un choix éclairé. </a:t>
            </a:r>
            <a:endParaRPr lang="fr-FR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776" y="3617259"/>
            <a:ext cx="8014447" cy="192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/>
              <a:t>Même si l’élimination à la source est </a:t>
            </a:r>
            <a:r>
              <a:rPr lang="fr-FR" sz="2400" b="1" dirty="0" smtClean="0"/>
              <a:t>le mode </a:t>
            </a:r>
            <a:r>
              <a:rPr lang="fr-FR" sz="2400" b="1" dirty="0"/>
              <a:t>d’intervention le plus efficace, </a:t>
            </a:r>
            <a:r>
              <a:rPr lang="fr-FR" sz="2400" b="1" dirty="0" smtClean="0"/>
              <a:t>en pratique </a:t>
            </a:r>
            <a:r>
              <a:rPr lang="fr-FR" sz="2400" b="1" dirty="0"/>
              <a:t>la meilleure solution est celle </a:t>
            </a:r>
            <a:r>
              <a:rPr lang="fr-FR" sz="2400" b="1" dirty="0" smtClean="0"/>
              <a:t>qui correspond </a:t>
            </a:r>
            <a:r>
              <a:rPr lang="fr-FR" sz="2400" b="1" dirty="0"/>
              <a:t>le mieux au contexte </a:t>
            </a:r>
            <a:r>
              <a:rPr lang="fr-FR" sz="2400" b="1" dirty="0" smtClean="0"/>
              <a:t>particulier de </a:t>
            </a:r>
            <a:r>
              <a:rPr lang="fr-FR" sz="2400" b="1" dirty="0"/>
              <a:t>l’organisation</a:t>
            </a:r>
            <a:r>
              <a:rPr lang="fr-FR" sz="2400" b="1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9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 choix des solutions</a:t>
            </a:r>
            <a:r>
              <a:rPr lang="fr-FR" dirty="0">
                <a:solidFill>
                  <a:schemeClr val="tx2"/>
                </a:solidFill>
                <a:latin typeface="Noto Sans"/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La qualité préventive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Est-ce que la mesure règle le problème une fois </a:t>
            </a:r>
            <a:r>
              <a:rPr lang="fr-FR" dirty="0" smtClean="0">
                <a:solidFill>
                  <a:schemeClr val="tx2"/>
                </a:solidFill>
              </a:rPr>
              <a:t>pour toute</a:t>
            </a:r>
            <a:r>
              <a:rPr lang="fr-FR" dirty="0">
                <a:solidFill>
                  <a:schemeClr val="tx2"/>
                </a:solidFill>
              </a:rPr>
              <a:t>?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Empêche-t-elle la survenue de l’événement?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Déplace-t-elle le problème</a:t>
            </a:r>
            <a:r>
              <a:rPr lang="fr-FR" dirty="0" smtClean="0">
                <a:solidFill>
                  <a:schemeClr val="tx2"/>
                </a:solidFill>
              </a:rPr>
              <a:t>?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rgbClr val="7030A0"/>
                </a:solidFill>
              </a:rPr>
              <a:t>Les impacts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La mesure produit-elle des impacts (négatifs </a:t>
            </a:r>
            <a:r>
              <a:rPr lang="fr-FR" dirty="0" smtClean="0">
                <a:solidFill>
                  <a:schemeClr val="tx2"/>
                </a:solidFill>
              </a:rPr>
              <a:t>ou positifs</a:t>
            </a:r>
            <a:r>
              <a:rPr lang="fr-FR" dirty="0">
                <a:solidFill>
                  <a:schemeClr val="tx2"/>
                </a:solidFill>
              </a:rPr>
              <a:t>) sur : </a:t>
            </a:r>
            <a:endParaRPr lang="fr-F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- </a:t>
            </a:r>
            <a:r>
              <a:rPr lang="fr-FR" dirty="0">
                <a:solidFill>
                  <a:schemeClr val="tx2"/>
                </a:solidFill>
              </a:rPr>
              <a:t>les opérations?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- l’accessibilité au service?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- la qualité du service?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- le coût des opérations?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- la sécurité ou le confort des travailleurs?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 choix des solutions</a:t>
            </a:r>
            <a:r>
              <a:rPr lang="fr-FR" dirty="0">
                <a:solidFill>
                  <a:schemeClr val="tx2"/>
                </a:solidFill>
                <a:latin typeface="Noto Sans"/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La stabilité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Quelle est la durée de vie de la mesure?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Devrai-je la remplacer régulièrement</a:t>
            </a:r>
            <a:r>
              <a:rPr lang="fr-FR" dirty="0" smtClean="0">
                <a:solidFill>
                  <a:schemeClr val="tx2"/>
                </a:solidFill>
              </a:rPr>
              <a:t>?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rgbClr val="7030A0"/>
                </a:solidFill>
              </a:rPr>
              <a:t>La faisabilité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Est-ce que les ressources technologiques, </a:t>
            </a:r>
            <a:r>
              <a:rPr lang="fr-FR" dirty="0" smtClean="0">
                <a:solidFill>
                  <a:schemeClr val="tx2"/>
                </a:solidFill>
              </a:rPr>
              <a:t>humaines, matérielles, financières </a:t>
            </a:r>
            <a:r>
              <a:rPr lang="fr-FR" dirty="0">
                <a:solidFill>
                  <a:schemeClr val="tx2"/>
                </a:solidFill>
              </a:rPr>
              <a:t>sont disponibles?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Est-ce que les délais d’implantation sont réalistes?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Est-ce que la solution est applicable dans le </a:t>
            </a:r>
            <a:r>
              <a:rPr lang="fr-FR" dirty="0" smtClean="0">
                <a:solidFill>
                  <a:schemeClr val="tx2"/>
                </a:solidFill>
              </a:rPr>
              <a:t>contexte actuel?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rgbClr val="7030A0"/>
                </a:solidFill>
              </a:rPr>
              <a:t>Les coûts :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Quels sont les coûts liés à l’implantation de la mesure?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•</a:t>
            </a:r>
            <a:r>
              <a:rPr lang="fr-FR" dirty="0">
                <a:solidFill>
                  <a:schemeClr val="tx2"/>
                </a:solidFill>
              </a:rPr>
              <a:t> Y a-t-il des coûts autres que ceux reliés à l’achat</a:t>
            </a:r>
            <a:r>
              <a:rPr lang="fr-FR" dirty="0" smtClean="0">
                <a:solidFill>
                  <a:schemeClr val="tx2"/>
                </a:solidFill>
              </a:rPr>
              <a:t>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2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4846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Testez-vous!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" y="1330409"/>
            <a:ext cx="2963208" cy="5076825"/>
          </a:xfrm>
          <a:prstGeom prst="rect">
            <a:avLst/>
          </a:prstGeom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773350"/>
              </p:ext>
            </p:extLst>
          </p:nvPr>
        </p:nvGraphicFramePr>
        <p:xfrm>
          <a:off x="3321425" y="3403821"/>
          <a:ext cx="8754032" cy="2225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88508"/>
                <a:gridCol w="2188508"/>
                <a:gridCol w="1781735"/>
                <a:gridCol w="2595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SITUATION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MODE</a:t>
                      </a:r>
                      <a:r>
                        <a:rPr lang="fr-FR" baseline="0" dirty="0" smtClean="0"/>
                        <a:t> D’INTERVENTION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3227294" y="1825625"/>
            <a:ext cx="8126506" cy="141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En se basant sur la figure illustrative des situations de travail, remplir le tableau suivant.</a:t>
            </a:r>
          </a:p>
        </p:txBody>
      </p:sp>
    </p:spTree>
    <p:extLst>
      <p:ext uri="{BB962C8B-B14F-4D97-AF65-F5344CB8AC3E}">
        <p14:creationId xmlns:p14="http://schemas.microsoft.com/office/powerpoint/2010/main" val="302469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6" y="0"/>
            <a:ext cx="10652529" cy="68580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Noto Sans"/>
              </a:rPr>
              <a:t>Exercice</a:t>
            </a:r>
            <a:endParaRPr lang="fr-FR" b="1" dirty="0">
              <a:solidFill>
                <a:srgbClr val="FF0000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686" y="1320800"/>
            <a:ext cx="11165114" cy="54006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3000" dirty="0">
                <a:solidFill>
                  <a:schemeClr val="tx2"/>
                </a:solidFill>
              </a:rPr>
              <a:t>Classez les </a:t>
            </a:r>
            <a:r>
              <a:rPr lang="fr-FR" sz="3000" dirty="0" smtClean="0">
                <a:solidFill>
                  <a:schemeClr val="tx2"/>
                </a:solidFill>
              </a:rPr>
              <a:t>solutions suivantes </a:t>
            </a:r>
            <a:r>
              <a:rPr lang="fr-FR" sz="3000" dirty="0">
                <a:solidFill>
                  <a:schemeClr val="tx2"/>
                </a:solidFill>
              </a:rPr>
              <a:t>par </a:t>
            </a:r>
            <a:r>
              <a:rPr lang="fr-FR" sz="3000" dirty="0" smtClean="0">
                <a:solidFill>
                  <a:schemeClr val="tx2"/>
                </a:solidFill>
              </a:rPr>
              <a:t>ordre d’efficacité </a:t>
            </a:r>
            <a:r>
              <a:rPr lang="fr-FR" sz="3000" dirty="0">
                <a:solidFill>
                  <a:schemeClr val="tx2"/>
                </a:solidFill>
              </a:rPr>
              <a:t>pour </a:t>
            </a:r>
            <a:r>
              <a:rPr lang="fr-FR" sz="3000" dirty="0" smtClean="0">
                <a:solidFill>
                  <a:schemeClr val="tx2"/>
                </a:solidFill>
              </a:rPr>
              <a:t>protéger l’opérateur </a:t>
            </a:r>
            <a:r>
              <a:rPr lang="fr-FR" sz="3000" dirty="0">
                <a:solidFill>
                  <a:schemeClr val="tx2"/>
                </a:solidFill>
              </a:rPr>
              <a:t>d’une </a:t>
            </a:r>
            <a:r>
              <a:rPr lang="fr-FR" sz="3000" dirty="0" smtClean="0">
                <a:solidFill>
                  <a:schemeClr val="tx2"/>
                </a:solidFill>
              </a:rPr>
              <a:t>machine trop </a:t>
            </a:r>
            <a:r>
              <a:rPr lang="fr-FR" sz="3000" dirty="0">
                <a:solidFill>
                  <a:schemeClr val="tx2"/>
                </a:solidFill>
              </a:rPr>
              <a:t>bruyante alors qu’il y </a:t>
            </a:r>
            <a:r>
              <a:rPr lang="fr-FR" sz="3000" dirty="0" smtClean="0">
                <a:solidFill>
                  <a:schemeClr val="tx2"/>
                </a:solidFill>
              </a:rPr>
              <a:t>a d’autres </a:t>
            </a:r>
            <a:r>
              <a:rPr lang="fr-FR" sz="3000" dirty="0">
                <a:solidFill>
                  <a:schemeClr val="tx2"/>
                </a:solidFill>
              </a:rPr>
              <a:t>travailleurs dans le service</a:t>
            </a:r>
            <a:r>
              <a:rPr lang="fr-FR" sz="30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fr-FR" sz="3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Faire porter des protecteurs auditifs </a:t>
            </a:r>
            <a:r>
              <a:rPr lang="fr-FR" sz="3000" dirty="0" smtClean="0">
                <a:solidFill>
                  <a:schemeClr val="tx2"/>
                </a:solidFill>
              </a:rPr>
              <a:t>à l’opérateur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Encoffrer la </a:t>
            </a:r>
            <a:r>
              <a:rPr lang="fr-FR" sz="3000" dirty="0" smtClean="0">
                <a:solidFill>
                  <a:schemeClr val="tx2"/>
                </a:solidFill>
              </a:rPr>
              <a:t>machine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Former le travailleur sur les risques reliés </a:t>
            </a:r>
            <a:r>
              <a:rPr lang="fr-FR" sz="3000" dirty="0" smtClean="0">
                <a:solidFill>
                  <a:schemeClr val="tx2"/>
                </a:solidFill>
              </a:rPr>
              <a:t>à l’exposition </a:t>
            </a:r>
            <a:r>
              <a:rPr lang="fr-FR" sz="3000" dirty="0">
                <a:solidFill>
                  <a:schemeClr val="tx2"/>
                </a:solidFill>
              </a:rPr>
              <a:t>au </a:t>
            </a:r>
            <a:r>
              <a:rPr lang="fr-FR" sz="3000" dirty="0" smtClean="0">
                <a:solidFill>
                  <a:schemeClr val="tx2"/>
                </a:solidFill>
              </a:rPr>
              <a:t>bruit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Implanter la rotation des </a:t>
            </a:r>
            <a:r>
              <a:rPr lang="fr-FR" sz="3000" dirty="0" smtClean="0">
                <a:solidFill>
                  <a:schemeClr val="tx2"/>
                </a:solidFill>
              </a:rPr>
              <a:t>tâches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Remplacer la machine par une moins </a:t>
            </a:r>
            <a:r>
              <a:rPr lang="fr-FR" sz="3000" dirty="0" smtClean="0">
                <a:solidFill>
                  <a:schemeClr val="tx2"/>
                </a:solidFill>
              </a:rPr>
              <a:t>bruyante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Isoler le travailleur dans une cabine </a:t>
            </a:r>
            <a:r>
              <a:rPr lang="fr-FR" sz="3000" dirty="0" smtClean="0">
                <a:solidFill>
                  <a:schemeClr val="tx2"/>
                </a:solidFill>
              </a:rPr>
              <a:t>insonorisée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</a:t>
            </a:r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Afficher un pictogramme « zone bruyante </a:t>
            </a:r>
            <a:r>
              <a:rPr lang="fr-FR" sz="3000" dirty="0" smtClean="0">
                <a:solidFill>
                  <a:schemeClr val="tx2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08" y="4974432"/>
            <a:ext cx="2600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Noto Sans"/>
              </a:rPr>
              <a:t>S</a:t>
            </a:r>
            <a:r>
              <a:rPr lang="fr-FR" b="1" dirty="0" smtClean="0">
                <a:solidFill>
                  <a:srgbClr val="FF0000"/>
                </a:solidFill>
                <a:latin typeface="Noto Sans"/>
              </a:rPr>
              <a:t>olution</a:t>
            </a:r>
            <a:endParaRPr lang="fr-FR" b="1" dirty="0">
              <a:solidFill>
                <a:srgbClr val="FF0000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E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r>
              <a:rPr lang="fr-FR" dirty="0">
                <a:solidFill>
                  <a:schemeClr val="tx2"/>
                </a:solidFill>
              </a:rPr>
              <a:t>Remplacer la machine par une moins </a:t>
            </a:r>
            <a:r>
              <a:rPr lang="fr-FR" dirty="0" smtClean="0">
                <a:solidFill>
                  <a:schemeClr val="tx2"/>
                </a:solidFill>
              </a:rPr>
              <a:t>bruyante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B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r>
              <a:rPr lang="fr-FR" dirty="0">
                <a:solidFill>
                  <a:schemeClr val="tx2"/>
                </a:solidFill>
              </a:rPr>
              <a:t>Encoffrer la </a:t>
            </a:r>
            <a:r>
              <a:rPr lang="fr-FR" dirty="0" smtClean="0">
                <a:solidFill>
                  <a:schemeClr val="tx2"/>
                </a:solidFill>
              </a:rPr>
              <a:t>machine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F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r>
              <a:rPr lang="fr-FR" dirty="0">
                <a:solidFill>
                  <a:schemeClr val="tx2"/>
                </a:solidFill>
              </a:rPr>
              <a:t>Isoler le travailleur dans une cabine </a:t>
            </a:r>
            <a:r>
              <a:rPr lang="fr-FR" dirty="0" smtClean="0">
                <a:solidFill>
                  <a:schemeClr val="tx2"/>
                </a:solidFill>
              </a:rPr>
              <a:t>insonorisée</a:t>
            </a:r>
          </a:p>
          <a:p>
            <a:pPr marL="514350" indent="-514350">
              <a:buClr>
                <a:srgbClr val="00B050"/>
              </a:buClr>
              <a:buAutoNum type="alphaUcPeriod"/>
            </a:pPr>
            <a:r>
              <a:rPr lang="fr-FR" dirty="0" smtClean="0">
                <a:solidFill>
                  <a:schemeClr val="tx2"/>
                </a:solidFill>
              </a:rPr>
              <a:t>Faire </a:t>
            </a:r>
            <a:r>
              <a:rPr lang="fr-FR" dirty="0">
                <a:solidFill>
                  <a:schemeClr val="tx2"/>
                </a:solidFill>
              </a:rPr>
              <a:t>porter des protecteurs auditifs à </a:t>
            </a:r>
            <a:r>
              <a:rPr lang="fr-FR" dirty="0" smtClean="0">
                <a:solidFill>
                  <a:schemeClr val="tx2"/>
                </a:solidFill>
              </a:rPr>
              <a:t>l’opérateur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D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r>
              <a:rPr lang="fr-FR" dirty="0">
                <a:solidFill>
                  <a:schemeClr val="tx2"/>
                </a:solidFill>
              </a:rPr>
              <a:t>Implanter la rotation des </a:t>
            </a:r>
            <a:r>
              <a:rPr lang="fr-FR" dirty="0" smtClean="0">
                <a:solidFill>
                  <a:schemeClr val="tx2"/>
                </a:solidFill>
              </a:rPr>
              <a:t>tâches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C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r>
              <a:rPr lang="fr-FR" dirty="0">
                <a:solidFill>
                  <a:schemeClr val="tx2"/>
                </a:solidFill>
              </a:rPr>
              <a:t>Former le travailleur sur les risques reliés à l’exposition au </a:t>
            </a:r>
            <a:r>
              <a:rPr lang="fr-FR" dirty="0" smtClean="0">
                <a:solidFill>
                  <a:schemeClr val="tx2"/>
                </a:solidFill>
              </a:rPr>
              <a:t>bruit</a:t>
            </a:r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>G</a:t>
            </a:r>
            <a:r>
              <a:rPr lang="fr-FR" b="1" dirty="0">
                <a:solidFill>
                  <a:srgbClr val="00B050"/>
                </a:solidFill>
              </a:rPr>
              <a:t>. </a:t>
            </a:r>
            <a:r>
              <a:rPr lang="fr-FR" dirty="0">
                <a:solidFill>
                  <a:schemeClr val="tx2"/>
                </a:solidFill>
              </a:rPr>
              <a:t>Afficher un pictogramme « zone bruyante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646238"/>
            <a:ext cx="2998694" cy="22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Modes </a:t>
            </a:r>
            <a:r>
              <a:rPr lang="fr-FR" b="1" dirty="0">
                <a:solidFill>
                  <a:schemeClr val="tx2"/>
                </a:solidFill>
                <a:latin typeface="Noto Sans"/>
              </a:rPr>
              <a:t>d’intervention</a:t>
            </a:r>
            <a:endParaRPr lang="fr-FR" b="1" dirty="0"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3000" dirty="0">
                <a:solidFill>
                  <a:schemeClr val="tx2"/>
                </a:solidFill>
              </a:rPr>
              <a:t>Il existe </a:t>
            </a:r>
            <a:r>
              <a:rPr lang="fr-FR" sz="3000" dirty="0">
                <a:solidFill>
                  <a:srgbClr val="0000FF"/>
                </a:solidFill>
              </a:rPr>
              <a:t>trois</a:t>
            </a:r>
            <a:r>
              <a:rPr lang="fr-FR" sz="3000" dirty="0">
                <a:solidFill>
                  <a:schemeClr val="tx2"/>
                </a:solidFill>
              </a:rPr>
              <a:t> grands modes d’intervention </a:t>
            </a:r>
            <a:r>
              <a:rPr lang="fr-FR" sz="3000" dirty="0" smtClean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fr-FR" sz="3000" dirty="0">
                <a:solidFill>
                  <a:schemeClr val="tx2"/>
                </a:solidFill>
              </a:rPr>
              <a:t/>
            </a:r>
            <a:br>
              <a:rPr lang="fr-FR" sz="3000" dirty="0">
                <a:solidFill>
                  <a:schemeClr val="tx2"/>
                </a:solidFill>
              </a:rPr>
            </a:br>
            <a:r>
              <a:rPr lang="fr-FR" sz="3000" b="1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fr-FR" sz="3000" dirty="0">
                <a:solidFill>
                  <a:schemeClr val="tx2"/>
                </a:solidFill>
              </a:rPr>
              <a:t>l’intervention à la source</a:t>
            </a:r>
            <a:r>
              <a:rPr lang="fr-FR" sz="3000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fr-FR" sz="30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sz="3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l’intervention entre la source du risque et </a:t>
            </a:r>
            <a:r>
              <a:rPr lang="fr-FR" sz="3000" dirty="0" smtClean="0">
                <a:solidFill>
                  <a:schemeClr val="tx2"/>
                </a:solidFill>
              </a:rPr>
              <a:t>les personnes </a:t>
            </a:r>
            <a:r>
              <a:rPr lang="fr-FR" sz="3000" dirty="0">
                <a:solidFill>
                  <a:schemeClr val="tx2"/>
                </a:solidFill>
              </a:rPr>
              <a:t>exposées, </a:t>
            </a:r>
            <a:r>
              <a:rPr lang="fr-FR" sz="3000" dirty="0" smtClean="0">
                <a:solidFill>
                  <a:schemeClr val="tx2"/>
                </a:solidFill>
              </a:rPr>
              <a:t>et</a:t>
            </a:r>
          </a:p>
          <a:p>
            <a:pPr marL="0" indent="0" algn="just">
              <a:buNone/>
            </a:pPr>
            <a:r>
              <a:rPr lang="fr-FR" sz="3000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fr-FR" sz="3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sz="3000" dirty="0">
                <a:solidFill>
                  <a:schemeClr val="tx2"/>
                </a:solidFill>
              </a:rPr>
              <a:t>l’intervention auprès des personnes exposées. </a:t>
            </a:r>
            <a:endParaRPr lang="fr-FR" sz="3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0000FF"/>
                </a:solidFill>
              </a:rPr>
              <a:t>Peu </a:t>
            </a:r>
            <a:r>
              <a:rPr lang="fr-FR" sz="3000" dirty="0">
                <a:solidFill>
                  <a:srgbClr val="0000FF"/>
                </a:solidFill>
              </a:rPr>
              <a:t>importe le problème</a:t>
            </a:r>
            <a:r>
              <a:rPr lang="fr-FR" sz="3000" dirty="0">
                <a:solidFill>
                  <a:schemeClr val="tx2"/>
                </a:solidFill>
              </a:rPr>
              <a:t>, il existe plusieurs </a:t>
            </a:r>
            <a:r>
              <a:rPr lang="fr-FR" sz="3000" dirty="0" smtClean="0">
                <a:solidFill>
                  <a:srgbClr val="0000FF"/>
                </a:solidFill>
              </a:rPr>
              <a:t>solutions</a:t>
            </a:r>
            <a:r>
              <a:rPr lang="fr-FR" sz="3000" dirty="0" smtClean="0">
                <a:solidFill>
                  <a:schemeClr val="tx2"/>
                </a:solidFill>
              </a:rPr>
              <a:t> pour </a:t>
            </a:r>
            <a:r>
              <a:rPr lang="fr-FR" sz="3000" dirty="0">
                <a:solidFill>
                  <a:schemeClr val="tx2"/>
                </a:solidFill>
              </a:rPr>
              <a:t>le résoudre. Selon la situation, certaines </a:t>
            </a:r>
            <a:r>
              <a:rPr lang="fr-FR" sz="3000" dirty="0" smtClean="0">
                <a:solidFill>
                  <a:schemeClr val="tx2"/>
                </a:solidFill>
              </a:rPr>
              <a:t>solutions seront </a:t>
            </a:r>
            <a:r>
              <a:rPr lang="fr-FR" sz="3000" dirty="0">
                <a:solidFill>
                  <a:srgbClr val="0000FF"/>
                </a:solidFill>
              </a:rPr>
              <a:t>plus appropriées </a:t>
            </a:r>
            <a:r>
              <a:rPr lang="fr-FR" sz="3000" dirty="0">
                <a:solidFill>
                  <a:schemeClr val="tx2"/>
                </a:solidFill>
              </a:rPr>
              <a:t>que d’autres. Cependant, </a:t>
            </a:r>
            <a:r>
              <a:rPr lang="fr-FR" sz="3000" dirty="0">
                <a:solidFill>
                  <a:srgbClr val="0000FF"/>
                </a:solidFill>
              </a:rPr>
              <a:t>plus </a:t>
            </a:r>
            <a:r>
              <a:rPr lang="fr-FR" sz="3000" dirty="0" smtClean="0">
                <a:solidFill>
                  <a:srgbClr val="0000FF"/>
                </a:solidFill>
              </a:rPr>
              <a:t>la mesure </a:t>
            </a:r>
            <a:r>
              <a:rPr lang="fr-FR" sz="3000" dirty="0">
                <a:solidFill>
                  <a:srgbClr val="0000FF"/>
                </a:solidFill>
              </a:rPr>
              <a:t>intervient près de la source du risque</a:t>
            </a:r>
            <a:r>
              <a:rPr lang="fr-FR" sz="3000" dirty="0">
                <a:solidFill>
                  <a:schemeClr val="tx2"/>
                </a:solidFill>
              </a:rPr>
              <a:t>, </a:t>
            </a:r>
            <a:r>
              <a:rPr lang="fr-FR" sz="3000" dirty="0">
                <a:solidFill>
                  <a:srgbClr val="0000FF"/>
                </a:solidFill>
              </a:rPr>
              <a:t>plus elle est efficace</a:t>
            </a:r>
            <a:r>
              <a:rPr lang="fr-FR" sz="3000" dirty="0">
                <a:solidFill>
                  <a:schemeClr val="tx2"/>
                </a:solidFill>
              </a:rPr>
              <a:t>. Ainsi, le remplacement d’un </a:t>
            </a:r>
            <a:r>
              <a:rPr lang="fr-FR" sz="3000" dirty="0" smtClean="0">
                <a:solidFill>
                  <a:schemeClr val="tx2"/>
                </a:solidFill>
              </a:rPr>
              <a:t>produit toxique </a:t>
            </a:r>
            <a:r>
              <a:rPr lang="fr-FR" sz="3000" dirty="0">
                <a:solidFill>
                  <a:schemeClr val="tx2"/>
                </a:solidFill>
              </a:rPr>
              <a:t>par un produit non toxique est beaucoup </a:t>
            </a:r>
            <a:r>
              <a:rPr lang="fr-FR" sz="3000" dirty="0" smtClean="0">
                <a:solidFill>
                  <a:schemeClr val="tx2"/>
                </a:solidFill>
              </a:rPr>
              <a:t>plus efficace </a:t>
            </a:r>
            <a:r>
              <a:rPr lang="fr-FR" sz="3000" dirty="0">
                <a:solidFill>
                  <a:schemeClr val="tx2"/>
                </a:solidFill>
              </a:rPr>
              <a:t>que l’implantation du port d’une </a:t>
            </a:r>
            <a:r>
              <a:rPr lang="fr-FR" sz="3000" dirty="0" smtClean="0">
                <a:solidFill>
                  <a:schemeClr val="tx2"/>
                </a:solidFill>
              </a:rPr>
              <a:t>protection respiratoire</a:t>
            </a:r>
            <a:r>
              <a:rPr lang="fr-FR" sz="3000" dirty="0">
                <a:solidFill>
                  <a:schemeClr val="tx2"/>
                </a:solidFill>
              </a:rPr>
              <a:t>.</a:t>
            </a:r>
            <a:endParaRPr lang="fr-FR" sz="3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13" y="6865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905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L’intervention à la source :</a:t>
            </a:r>
            <a:r>
              <a:rPr lang="fr-FR" dirty="0">
                <a:solidFill>
                  <a:schemeClr val="tx2"/>
                </a:solidFill>
                <a:latin typeface="Noto Sans"/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31836"/>
            <a:ext cx="12191999" cy="5397500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3300" dirty="0" smtClean="0">
                <a:solidFill>
                  <a:schemeClr val="tx2"/>
                </a:solidFill>
              </a:rPr>
              <a:t>agit </a:t>
            </a:r>
            <a:r>
              <a:rPr lang="fr-FR" sz="3300" dirty="0">
                <a:solidFill>
                  <a:schemeClr val="tx2"/>
                </a:solidFill>
              </a:rPr>
              <a:t>sur les </a:t>
            </a:r>
            <a:r>
              <a:rPr lang="fr-FR" sz="3300" dirty="0">
                <a:solidFill>
                  <a:srgbClr val="0000FF"/>
                </a:solidFill>
              </a:rPr>
              <a:t>causes fondamentales </a:t>
            </a:r>
            <a:r>
              <a:rPr lang="fr-FR" sz="3300" dirty="0">
                <a:solidFill>
                  <a:schemeClr val="tx2"/>
                </a:solidFill>
              </a:rPr>
              <a:t>du problème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3300" dirty="0" smtClean="0">
                <a:solidFill>
                  <a:schemeClr val="tx2"/>
                </a:solidFill>
              </a:rPr>
              <a:t>vise </a:t>
            </a:r>
            <a:r>
              <a:rPr lang="fr-FR" sz="3300" dirty="0">
                <a:solidFill>
                  <a:schemeClr val="tx2"/>
                </a:solidFill>
              </a:rPr>
              <a:t>la </a:t>
            </a:r>
            <a:r>
              <a:rPr lang="fr-FR" sz="3300" dirty="0">
                <a:solidFill>
                  <a:srgbClr val="0000FF"/>
                </a:solidFill>
              </a:rPr>
              <a:t>disparition</a:t>
            </a:r>
            <a:r>
              <a:rPr lang="fr-FR" sz="3300" dirty="0">
                <a:solidFill>
                  <a:schemeClr val="tx2"/>
                </a:solidFill>
              </a:rPr>
              <a:t> de la condition dangereuse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3300" dirty="0" smtClean="0">
                <a:solidFill>
                  <a:schemeClr val="tx2"/>
                </a:solidFill>
              </a:rPr>
              <a:t>instaure </a:t>
            </a:r>
            <a:r>
              <a:rPr lang="fr-FR" sz="3300" dirty="0">
                <a:solidFill>
                  <a:schemeClr val="tx2"/>
                </a:solidFill>
              </a:rPr>
              <a:t>une mesure </a:t>
            </a:r>
            <a:r>
              <a:rPr lang="fr-FR" sz="3300" dirty="0">
                <a:solidFill>
                  <a:srgbClr val="0000FF"/>
                </a:solidFill>
              </a:rPr>
              <a:t>permanente</a:t>
            </a:r>
            <a:r>
              <a:rPr lang="fr-FR" sz="33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chemeClr val="tx2"/>
                </a:solidFill>
              </a:rPr>
              <a:t> Cette </a:t>
            </a:r>
            <a:r>
              <a:rPr lang="fr-FR" sz="3300" dirty="0">
                <a:solidFill>
                  <a:schemeClr val="tx2"/>
                </a:solidFill>
              </a:rPr>
              <a:t>façon de faire cadre parfaitement avec </a:t>
            </a:r>
            <a:r>
              <a:rPr lang="fr-FR" sz="3300" dirty="0" smtClean="0">
                <a:solidFill>
                  <a:schemeClr val="tx2"/>
                </a:solidFill>
              </a:rPr>
              <a:t>l’objectif ultime </a:t>
            </a:r>
            <a:r>
              <a:rPr lang="fr-FR" sz="3300" dirty="0">
                <a:solidFill>
                  <a:schemeClr val="tx2"/>
                </a:solidFill>
              </a:rPr>
              <a:t>de la Loi sur la santé et la sécurité du travail </a:t>
            </a:r>
            <a:r>
              <a:rPr lang="fr-FR" sz="3300" dirty="0" smtClean="0">
                <a:solidFill>
                  <a:schemeClr val="tx2"/>
                </a:solidFill>
              </a:rPr>
              <a:t>: l’élimination </a:t>
            </a:r>
            <a:r>
              <a:rPr lang="fr-FR" sz="3300" dirty="0">
                <a:solidFill>
                  <a:schemeClr val="tx2"/>
                </a:solidFill>
              </a:rPr>
              <a:t>à la source même des dangers pour </a:t>
            </a:r>
            <a:r>
              <a:rPr lang="fr-FR" sz="3300" dirty="0" smtClean="0">
                <a:solidFill>
                  <a:schemeClr val="tx2"/>
                </a:solidFill>
              </a:rPr>
              <a:t>la santé </a:t>
            </a:r>
            <a:r>
              <a:rPr lang="fr-FR" sz="3300" dirty="0">
                <a:solidFill>
                  <a:schemeClr val="tx2"/>
                </a:solidFill>
              </a:rPr>
              <a:t>et la sécurité des travailleurs</a:t>
            </a:r>
            <a:r>
              <a:rPr lang="fr-FR" sz="33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rgbClr val="0000FF"/>
                </a:solidFill>
              </a:rPr>
              <a:t>Voici </a:t>
            </a:r>
            <a:r>
              <a:rPr lang="fr-FR" sz="3300" dirty="0">
                <a:solidFill>
                  <a:srgbClr val="0000FF"/>
                </a:solidFill>
              </a:rPr>
              <a:t>quelques exemples d’intervention à la source </a:t>
            </a:r>
            <a:r>
              <a:rPr lang="fr-FR" sz="3300" dirty="0" smtClean="0">
                <a:solidFill>
                  <a:srgbClr val="0000FF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rgbClr val="FF0000"/>
                </a:solidFill>
              </a:rPr>
              <a:t>•</a:t>
            </a:r>
            <a:r>
              <a:rPr lang="fr-FR" sz="3300" dirty="0" smtClean="0">
                <a:solidFill>
                  <a:schemeClr val="tx2"/>
                </a:solidFill>
              </a:rPr>
              <a:t>mécaniser </a:t>
            </a:r>
            <a:r>
              <a:rPr lang="fr-FR" sz="3300" dirty="0">
                <a:solidFill>
                  <a:schemeClr val="tx2"/>
                </a:solidFill>
              </a:rPr>
              <a:t>le soulèvement de charges lourdes </a:t>
            </a:r>
            <a:r>
              <a:rPr lang="fr-FR" sz="3300" dirty="0" smtClean="0">
                <a:solidFill>
                  <a:schemeClr val="tx2"/>
                </a:solidFill>
              </a:rPr>
              <a:t>ou encombrantes;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rgbClr val="FF0000"/>
                </a:solidFill>
              </a:rPr>
              <a:t>•</a:t>
            </a:r>
            <a:r>
              <a:rPr lang="fr-FR" sz="3300" dirty="0" smtClean="0">
                <a:solidFill>
                  <a:schemeClr val="tx2"/>
                </a:solidFill>
              </a:rPr>
              <a:t> </a:t>
            </a:r>
            <a:r>
              <a:rPr lang="fr-FR" sz="3300" dirty="0">
                <a:solidFill>
                  <a:schemeClr val="tx2"/>
                </a:solidFill>
              </a:rPr>
              <a:t>remplacer un compresseur bruyant par </a:t>
            </a:r>
            <a:r>
              <a:rPr lang="fr-FR" sz="3300" dirty="0" smtClean="0">
                <a:solidFill>
                  <a:schemeClr val="tx2"/>
                </a:solidFill>
              </a:rPr>
              <a:t>un équipement </a:t>
            </a:r>
            <a:r>
              <a:rPr lang="fr-FR" sz="3300" dirty="0">
                <a:solidFill>
                  <a:schemeClr val="tx2"/>
                </a:solidFill>
              </a:rPr>
              <a:t>qui respecte les normes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rgbClr val="FF0000"/>
                </a:solidFill>
              </a:rPr>
              <a:t>•</a:t>
            </a:r>
            <a:r>
              <a:rPr lang="fr-FR" sz="3300" dirty="0" smtClean="0">
                <a:solidFill>
                  <a:schemeClr val="tx2"/>
                </a:solidFill>
              </a:rPr>
              <a:t> </a:t>
            </a:r>
            <a:r>
              <a:rPr lang="fr-FR" sz="3300" dirty="0">
                <a:solidFill>
                  <a:schemeClr val="tx2"/>
                </a:solidFill>
              </a:rPr>
              <a:t>réaménager un poste de soudage afin d’éliminer </a:t>
            </a:r>
            <a:r>
              <a:rPr lang="fr-FR" sz="3300" dirty="0" smtClean="0">
                <a:solidFill>
                  <a:schemeClr val="tx2"/>
                </a:solidFill>
              </a:rPr>
              <a:t>les risques </a:t>
            </a:r>
            <a:r>
              <a:rPr lang="fr-FR" sz="3300" dirty="0">
                <a:solidFill>
                  <a:schemeClr val="tx2"/>
                </a:solidFill>
              </a:rPr>
              <a:t>de </a:t>
            </a:r>
            <a:r>
              <a:rPr lang="fr-FR" sz="3300" i="1" dirty="0">
                <a:solidFill>
                  <a:schemeClr val="tx2"/>
                </a:solidFill>
              </a:rPr>
              <a:t>flash </a:t>
            </a:r>
            <a:r>
              <a:rPr lang="fr-FR" sz="3300" dirty="0">
                <a:solidFill>
                  <a:schemeClr val="tx2"/>
                </a:solidFill>
              </a:rPr>
              <a:t>pour les autres travailleurs</a:t>
            </a:r>
            <a:r>
              <a:rPr lang="fr-FR" sz="33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300" dirty="0" smtClean="0">
                <a:solidFill>
                  <a:srgbClr val="FF0000"/>
                </a:solidFill>
              </a:rPr>
              <a:t>•</a:t>
            </a:r>
            <a:r>
              <a:rPr lang="fr-FR" sz="3300" dirty="0" smtClean="0">
                <a:solidFill>
                  <a:schemeClr val="tx2"/>
                </a:solidFill>
              </a:rPr>
              <a:t> </a:t>
            </a:r>
            <a:r>
              <a:rPr lang="fr-FR" sz="3300" dirty="0">
                <a:solidFill>
                  <a:schemeClr val="tx2"/>
                </a:solidFill>
              </a:rPr>
              <a:t>remplacer un tournevis manuel par un </a:t>
            </a:r>
            <a:r>
              <a:rPr lang="fr-FR" sz="3300" dirty="0" smtClean="0">
                <a:solidFill>
                  <a:schemeClr val="tx2"/>
                </a:solidFill>
              </a:rPr>
              <a:t>tournevis</a:t>
            </a:r>
            <a:r>
              <a:rPr lang="fr-FR" sz="3300" dirty="0">
                <a:solidFill>
                  <a:schemeClr val="tx2"/>
                </a:solidFill>
              </a:rPr>
              <a:t> </a:t>
            </a:r>
            <a:r>
              <a:rPr lang="fr-FR" sz="3300" dirty="0" smtClean="0">
                <a:solidFill>
                  <a:schemeClr val="tx2"/>
                </a:solidFill>
              </a:rPr>
              <a:t>électrique;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25" y="5152571"/>
            <a:ext cx="3122674" cy="12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6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L’intervention à la source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8894" y="1825624"/>
            <a:ext cx="7593106" cy="50323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rgbClr val="FF0000"/>
                </a:solidFill>
              </a:rPr>
              <a:t>•</a:t>
            </a:r>
            <a:r>
              <a:rPr lang="fr-FR" dirty="0"/>
              <a:t> </a:t>
            </a:r>
            <a:r>
              <a:rPr lang="fr-FR" sz="3000" dirty="0"/>
              <a:t>concevoir l’aménagement du garage municipal </a:t>
            </a:r>
            <a:r>
              <a:rPr lang="fr-FR" sz="3000" dirty="0" smtClean="0"/>
              <a:t>pour que </a:t>
            </a:r>
            <a:r>
              <a:rPr lang="fr-FR" sz="3000" dirty="0"/>
              <a:t>les activités puissent se dérouler en toute sécurité</a:t>
            </a:r>
            <a:r>
              <a:rPr lang="fr-FR" sz="3000" dirty="0" smtClean="0"/>
              <a:t>;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•</a:t>
            </a:r>
            <a:r>
              <a:rPr lang="fr-FR" sz="3000" dirty="0" smtClean="0"/>
              <a:t> </a:t>
            </a:r>
            <a:r>
              <a:rPr lang="fr-FR" sz="3000" dirty="0"/>
              <a:t>réparer un trou dans un plancher</a:t>
            </a:r>
            <a:r>
              <a:rPr lang="fr-FR" sz="3000" dirty="0" smtClean="0"/>
              <a:t>;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•</a:t>
            </a:r>
            <a:r>
              <a:rPr lang="fr-FR" sz="3000" dirty="0" smtClean="0"/>
              <a:t> </a:t>
            </a:r>
            <a:r>
              <a:rPr lang="fr-FR" sz="3000" dirty="0"/>
              <a:t>suspendre les fils des </a:t>
            </a:r>
            <a:r>
              <a:rPr lang="fr-FR" sz="3000" dirty="0" smtClean="0"/>
              <a:t>outils électriques </a:t>
            </a:r>
            <a:r>
              <a:rPr lang="fr-FR" sz="3000" dirty="0"/>
              <a:t>au-dessus </a:t>
            </a:r>
            <a:r>
              <a:rPr lang="fr-FR" sz="3000" dirty="0" smtClean="0"/>
              <a:t>des postes </a:t>
            </a:r>
            <a:r>
              <a:rPr lang="fr-FR" sz="3000" dirty="0"/>
              <a:t>de travail pour </a:t>
            </a:r>
            <a:r>
              <a:rPr lang="fr-FR" sz="3000" dirty="0" smtClean="0"/>
              <a:t>éviter de </a:t>
            </a:r>
            <a:r>
              <a:rPr lang="fr-FR" sz="3000" dirty="0"/>
              <a:t>trébucher</a:t>
            </a:r>
            <a:r>
              <a:rPr lang="fr-FR" sz="3000" dirty="0" smtClean="0"/>
              <a:t>;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•</a:t>
            </a:r>
            <a:r>
              <a:rPr lang="fr-FR" sz="3000" dirty="0" smtClean="0"/>
              <a:t> </a:t>
            </a:r>
            <a:r>
              <a:rPr lang="fr-FR" sz="3000" dirty="0"/>
              <a:t>modifier les étapes </a:t>
            </a:r>
            <a:r>
              <a:rPr lang="fr-FR" sz="3000" dirty="0" smtClean="0"/>
              <a:t>de réalisation </a:t>
            </a:r>
            <a:r>
              <a:rPr lang="fr-FR" sz="3000" dirty="0"/>
              <a:t>d’une tâche </a:t>
            </a:r>
            <a:r>
              <a:rPr lang="fr-FR" sz="3000" dirty="0" smtClean="0"/>
              <a:t>afin d’éliminer </a:t>
            </a:r>
            <a:r>
              <a:rPr lang="fr-FR" sz="3000" dirty="0"/>
              <a:t>un risque</a:t>
            </a:r>
            <a:r>
              <a:rPr lang="fr-FR" sz="3000" dirty="0" smtClean="0"/>
              <a:t>;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•</a:t>
            </a:r>
            <a:r>
              <a:rPr lang="fr-FR" sz="3000" dirty="0" smtClean="0"/>
              <a:t> </a:t>
            </a:r>
            <a:r>
              <a:rPr lang="fr-FR" sz="3000" dirty="0"/>
              <a:t>améliorer l’éclairage dans </a:t>
            </a:r>
            <a:r>
              <a:rPr lang="fr-FR" sz="3000" dirty="0" smtClean="0"/>
              <a:t>un atelier </a:t>
            </a:r>
            <a:r>
              <a:rPr lang="fr-FR" sz="3000" dirty="0"/>
              <a:t>mécanique</a:t>
            </a:r>
            <a:r>
              <a:rPr lang="fr-FR" sz="3000" dirty="0" smtClean="0"/>
              <a:t>;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•</a:t>
            </a:r>
            <a:r>
              <a:rPr lang="fr-FR" sz="3000" dirty="0" smtClean="0"/>
              <a:t> </a:t>
            </a:r>
            <a:r>
              <a:rPr lang="fr-FR" sz="3000" dirty="0"/>
              <a:t>remplacer un </a:t>
            </a:r>
            <a:r>
              <a:rPr lang="fr-FR" sz="3000" dirty="0" smtClean="0"/>
              <a:t>pesticide dangereux </a:t>
            </a:r>
            <a:r>
              <a:rPr lang="fr-FR" sz="3000" dirty="0"/>
              <a:t>par un </a:t>
            </a:r>
            <a:r>
              <a:rPr lang="fr-FR" sz="3000" dirty="0" smtClean="0"/>
              <a:t>produit biologique </a:t>
            </a:r>
            <a:r>
              <a:rPr lang="fr-FR" sz="3000" dirty="0"/>
              <a:t>non toxique</a:t>
            </a:r>
            <a:r>
              <a:rPr lang="fr-FR" sz="3000" dirty="0" smtClean="0"/>
              <a:t>;</a:t>
            </a:r>
            <a:endParaRPr lang="fr-FR" sz="3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" y="1890713"/>
            <a:ext cx="27241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4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L’intervention à la source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199" y="1962150"/>
            <a:ext cx="10515600" cy="4895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000" dirty="0">
                <a:solidFill>
                  <a:srgbClr val="00B050"/>
                </a:solidFill>
              </a:rPr>
              <a:t>Les avantages et les </a:t>
            </a:r>
            <a:r>
              <a:rPr lang="fr-FR" sz="3000" dirty="0" smtClean="0">
                <a:solidFill>
                  <a:srgbClr val="00B050"/>
                </a:solidFill>
              </a:rPr>
              <a:t>limites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Les </a:t>
            </a:r>
            <a:r>
              <a:rPr lang="fr-FR" sz="3000" dirty="0">
                <a:solidFill>
                  <a:schemeClr val="tx2"/>
                </a:solidFill>
              </a:rPr>
              <a:t>interventions à </a:t>
            </a:r>
            <a:r>
              <a:rPr lang="fr-FR" sz="3000" dirty="0" smtClean="0">
                <a:solidFill>
                  <a:schemeClr val="tx2"/>
                </a:solidFill>
              </a:rPr>
              <a:t>la source </a:t>
            </a:r>
            <a:r>
              <a:rPr lang="fr-FR" sz="3000" dirty="0">
                <a:solidFill>
                  <a:schemeClr val="tx2"/>
                </a:solidFill>
              </a:rPr>
              <a:t>sont les plus </a:t>
            </a:r>
            <a:r>
              <a:rPr lang="fr-FR" sz="3000" dirty="0" smtClean="0">
                <a:solidFill>
                  <a:schemeClr val="tx2"/>
                </a:solidFill>
              </a:rPr>
              <a:t>efficaces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000" dirty="0" smtClean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chemeClr val="tx2"/>
                </a:solidFill>
              </a:rPr>
              <a:t>puisqu’elles </a:t>
            </a:r>
            <a:r>
              <a:rPr lang="fr-FR" sz="3000" dirty="0">
                <a:solidFill>
                  <a:srgbClr val="0000FF"/>
                </a:solidFill>
              </a:rPr>
              <a:t>éliminent </a:t>
            </a:r>
            <a:r>
              <a:rPr lang="fr-FR" sz="3000" dirty="0" smtClean="0">
                <a:solidFill>
                  <a:srgbClr val="0000FF"/>
                </a:solidFill>
              </a:rPr>
              <a:t>le risque </a:t>
            </a:r>
            <a:r>
              <a:rPr lang="fr-FR" sz="3000" dirty="0">
                <a:solidFill>
                  <a:schemeClr val="tx2"/>
                </a:solidFill>
              </a:rPr>
              <a:t>et </a:t>
            </a:r>
            <a:r>
              <a:rPr lang="fr-FR" sz="3000" dirty="0" smtClean="0">
                <a:solidFill>
                  <a:schemeClr val="tx2"/>
                </a:solidFill>
              </a:rPr>
              <a:t>règlent définitivement </a:t>
            </a:r>
            <a:r>
              <a:rPr lang="fr-FR" sz="3000" dirty="0">
                <a:solidFill>
                  <a:schemeClr val="tx2"/>
                </a:solidFill>
              </a:rPr>
              <a:t>le problème; </a:t>
            </a:r>
            <a:r>
              <a:rPr lang="fr-FR" sz="3000" dirty="0" smtClean="0">
                <a:solidFill>
                  <a:schemeClr val="tx2"/>
                </a:solidFill>
              </a:rPr>
              <a:t>et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000" dirty="0" smtClean="0">
                <a:solidFill>
                  <a:schemeClr val="tx2"/>
                </a:solidFill>
              </a:rPr>
              <a:t> puisqu’elles </a:t>
            </a:r>
            <a:r>
              <a:rPr lang="fr-FR" sz="3000" dirty="0">
                <a:solidFill>
                  <a:schemeClr val="tx2"/>
                </a:solidFill>
              </a:rPr>
              <a:t>ont très souvent des </a:t>
            </a:r>
            <a:r>
              <a:rPr lang="fr-FR" sz="3000" dirty="0">
                <a:solidFill>
                  <a:srgbClr val="0000FF"/>
                </a:solidFill>
              </a:rPr>
              <a:t>impacts positifs </a:t>
            </a:r>
            <a:r>
              <a:rPr lang="fr-FR" sz="3000" dirty="0" smtClean="0">
                <a:solidFill>
                  <a:schemeClr val="tx2"/>
                </a:solidFill>
              </a:rPr>
              <a:t>sur les </a:t>
            </a:r>
            <a:r>
              <a:rPr lang="fr-FR" sz="3000" dirty="0">
                <a:solidFill>
                  <a:schemeClr val="tx2"/>
                </a:solidFill>
              </a:rPr>
              <a:t>opérations et la qualité du </a:t>
            </a:r>
            <a:r>
              <a:rPr lang="fr-FR" sz="3000" dirty="0" smtClean="0">
                <a:solidFill>
                  <a:schemeClr val="tx2"/>
                </a:solidFill>
              </a:rPr>
              <a:t>service.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rgbClr val="0000FF"/>
                </a:solidFill>
              </a:rPr>
              <a:t>Cependant,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000" dirty="0" smtClean="0"/>
              <a:t> </a:t>
            </a:r>
            <a:r>
              <a:rPr lang="fr-FR" sz="3000" dirty="0">
                <a:solidFill>
                  <a:schemeClr val="tx2"/>
                </a:solidFill>
              </a:rPr>
              <a:t>elles sont quelquefois </a:t>
            </a:r>
            <a:r>
              <a:rPr lang="fr-FR" sz="3000" dirty="0">
                <a:solidFill>
                  <a:srgbClr val="0000FF"/>
                </a:solidFill>
              </a:rPr>
              <a:t>plus coûteuses </a:t>
            </a:r>
            <a:r>
              <a:rPr lang="fr-FR" sz="3000" dirty="0">
                <a:solidFill>
                  <a:schemeClr val="tx2"/>
                </a:solidFill>
              </a:rPr>
              <a:t>à court terme; </a:t>
            </a:r>
            <a:r>
              <a:rPr lang="fr-FR" sz="3000" dirty="0" smtClean="0">
                <a:solidFill>
                  <a:schemeClr val="tx2"/>
                </a:solidFill>
              </a:rPr>
              <a:t>et</a:t>
            </a:r>
          </a:p>
          <a:p>
            <a:pPr marL="0" indent="0" algn="just">
              <a:buNone/>
            </a:pPr>
            <a:r>
              <a:rPr lang="fr-FR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•</a:t>
            </a:r>
            <a:r>
              <a:rPr lang="fr-FR" sz="3000" dirty="0" smtClean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chemeClr val="tx2"/>
                </a:solidFill>
              </a:rPr>
              <a:t>les </a:t>
            </a:r>
            <a:r>
              <a:rPr lang="fr-FR" sz="3000" dirty="0">
                <a:solidFill>
                  <a:srgbClr val="0000FF"/>
                </a:solidFill>
              </a:rPr>
              <a:t>délais d’implantation </a:t>
            </a:r>
            <a:r>
              <a:rPr lang="fr-FR" sz="3000" dirty="0">
                <a:solidFill>
                  <a:schemeClr val="tx2"/>
                </a:solidFill>
              </a:rPr>
              <a:t>peuvent parfois être </a:t>
            </a:r>
            <a:r>
              <a:rPr lang="fr-FR" sz="3000" dirty="0">
                <a:solidFill>
                  <a:srgbClr val="0000FF"/>
                </a:solidFill>
              </a:rPr>
              <a:t>longs</a:t>
            </a:r>
            <a:r>
              <a:rPr lang="fr-FR" sz="3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111" y="12887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L’intervention à la source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rgbClr val="0000FF"/>
                </a:solidFill>
              </a:rPr>
              <a:t>Certaines</a:t>
            </a:r>
            <a:r>
              <a:rPr lang="fr-FR" dirty="0">
                <a:solidFill>
                  <a:schemeClr val="tx2"/>
                </a:solidFill>
              </a:rPr>
              <a:t> interventions à la source peuvent être </a:t>
            </a:r>
            <a:r>
              <a:rPr lang="fr-FR" dirty="0">
                <a:solidFill>
                  <a:srgbClr val="0000FF"/>
                </a:solidFill>
              </a:rPr>
              <a:t>faciles </a:t>
            </a:r>
            <a:r>
              <a:rPr lang="fr-FR" dirty="0" smtClean="0">
                <a:solidFill>
                  <a:srgbClr val="0000FF"/>
                </a:solidFill>
              </a:rPr>
              <a:t>à implanter </a:t>
            </a:r>
            <a:r>
              <a:rPr lang="fr-FR" dirty="0">
                <a:solidFill>
                  <a:srgbClr val="0000FF"/>
                </a:solidFill>
              </a:rPr>
              <a:t>et peu coûteuses</a:t>
            </a:r>
            <a:r>
              <a:rPr lang="fr-FR" dirty="0">
                <a:solidFill>
                  <a:schemeClr val="tx2"/>
                </a:solidFill>
              </a:rPr>
              <a:t>, comme la </a:t>
            </a:r>
            <a:r>
              <a:rPr lang="fr-FR" dirty="0">
                <a:solidFill>
                  <a:srgbClr val="0000FF"/>
                </a:solidFill>
              </a:rPr>
              <a:t>substitution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d’un produit </a:t>
            </a:r>
            <a:r>
              <a:rPr lang="fr-FR" dirty="0">
                <a:solidFill>
                  <a:schemeClr val="tx2"/>
                </a:solidFill>
              </a:rPr>
              <a:t>toxique par un produit moins dommageable. Il </a:t>
            </a:r>
            <a:r>
              <a:rPr lang="fr-FR" dirty="0" smtClean="0">
                <a:solidFill>
                  <a:schemeClr val="tx2"/>
                </a:solidFill>
              </a:rPr>
              <a:t>est possible </a:t>
            </a:r>
            <a:r>
              <a:rPr lang="fr-FR" dirty="0">
                <a:solidFill>
                  <a:schemeClr val="tx2"/>
                </a:solidFill>
              </a:rPr>
              <a:t>que le produit de remplacement en plus </a:t>
            </a:r>
            <a:r>
              <a:rPr lang="fr-FR" dirty="0" smtClean="0">
                <a:solidFill>
                  <a:schemeClr val="tx2"/>
                </a:solidFill>
              </a:rPr>
              <a:t>d’être </a:t>
            </a:r>
            <a:r>
              <a:rPr lang="fr-FR" dirty="0" smtClean="0">
                <a:solidFill>
                  <a:srgbClr val="0000FF"/>
                </a:solidFill>
              </a:rPr>
              <a:t>moins </a:t>
            </a:r>
            <a:r>
              <a:rPr lang="fr-FR" dirty="0">
                <a:solidFill>
                  <a:srgbClr val="0000FF"/>
                </a:solidFill>
              </a:rPr>
              <a:t>toxique </a:t>
            </a:r>
            <a:r>
              <a:rPr lang="fr-FR" dirty="0">
                <a:solidFill>
                  <a:schemeClr val="tx2"/>
                </a:solidFill>
              </a:rPr>
              <a:t>soit aussi </a:t>
            </a:r>
            <a:r>
              <a:rPr lang="fr-FR" dirty="0" smtClean="0">
                <a:solidFill>
                  <a:schemeClr val="tx2"/>
                </a:solidFill>
              </a:rPr>
              <a:t>moins </a:t>
            </a:r>
            <a:r>
              <a:rPr lang="fr-FR" dirty="0" smtClean="0">
                <a:solidFill>
                  <a:srgbClr val="0000FF"/>
                </a:solidFill>
              </a:rPr>
              <a:t>dispendieux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18" y="3371248"/>
            <a:ext cx="2659156" cy="3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26680</TotalTime>
  <Words>1456</Words>
  <Application>Microsoft Office PowerPoint</Application>
  <PresentationFormat>Grand écran</PresentationFormat>
  <Paragraphs>188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Noto Sans</vt:lpstr>
      <vt:lpstr>Wingdings</vt:lpstr>
      <vt:lpstr>6_Office Theme</vt:lpstr>
      <vt:lpstr>1_template</vt:lpstr>
      <vt:lpstr>MODES D’INTERVENTION</vt:lpstr>
      <vt:lpstr>Introduction</vt:lpstr>
      <vt:lpstr>Exercice</vt:lpstr>
      <vt:lpstr>Solution</vt:lpstr>
      <vt:lpstr>Modes d’intervention</vt:lpstr>
      <vt:lpstr>L’intervention à la source :  </vt:lpstr>
      <vt:lpstr>L’intervention à la source :</vt:lpstr>
      <vt:lpstr>L’intervention à la source :</vt:lpstr>
      <vt:lpstr>L’intervention à la source :</vt:lpstr>
      <vt:lpstr>L’intervention entre la source du risque et les personnes exposées :  </vt:lpstr>
      <vt:lpstr>L’intervention entre la source du risque et les personnes exposées :  </vt:lpstr>
      <vt:lpstr>L’intervention entre la source du risque et les personnes exposées :</vt:lpstr>
      <vt:lpstr>L’intervention entre la source du risque et les personnes exposées :</vt:lpstr>
      <vt:lpstr>L’intervention entre la source du risque et les personnes exposées :</vt:lpstr>
      <vt:lpstr>L’intervention entre la source du risque et les personnes exposées :</vt:lpstr>
      <vt:lpstr>L’intervention entre la source du risque et les personnes exposées :</vt:lpstr>
      <vt:lpstr>L’intervention entre la source du risque et les personnes exposées :</vt:lpstr>
      <vt:lpstr>L’intervention entre la source du risque et les personnes exposées :</vt:lpstr>
      <vt:lpstr>L’intervention entre la source du risque et les personnes exposées :</vt:lpstr>
      <vt:lpstr>L’intervention auprès des personnes exposées  </vt:lpstr>
      <vt:lpstr>L’intervention auprès des personnes exposées</vt:lpstr>
      <vt:lpstr>L’intervention auprès des personnes exposées</vt:lpstr>
      <vt:lpstr>Le choix des solutions  </vt:lpstr>
      <vt:lpstr>Le choix des solutions  </vt:lpstr>
      <vt:lpstr>Le choix des solutions  </vt:lpstr>
      <vt:lpstr>Testez-vous!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1181</cp:revision>
  <dcterms:created xsi:type="dcterms:W3CDTF">2022-10-08T12:05:03Z</dcterms:created>
  <dcterms:modified xsi:type="dcterms:W3CDTF">2026-04-26T14:35:09Z</dcterms:modified>
</cp:coreProperties>
</file>