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4"/>
  </p:notesMasterIdLst>
  <p:sldIdLst>
    <p:sldId id="256" r:id="rId2"/>
    <p:sldId id="257" r:id="rId3"/>
    <p:sldId id="258" r:id="rId4"/>
    <p:sldId id="259" r:id="rId5"/>
    <p:sldId id="260" r:id="rId6"/>
    <p:sldId id="261" r:id="rId7"/>
    <p:sldId id="263" r:id="rId8"/>
    <p:sldId id="264" r:id="rId9"/>
    <p:sldId id="266" r:id="rId10"/>
    <p:sldId id="275" r:id="rId11"/>
    <p:sldId id="276" r:id="rId12"/>
    <p:sldId id="27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5536F4-7F3B-43F5-8D25-A2459D1359C2}" type="datetimeFigureOut">
              <a:rPr lang="fr-FR" smtClean="0"/>
              <a:t>21/09/2023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CA482B-F22C-4228-A688-86DCC2FD8706}" type="slidenum">
              <a:rPr lang="fr-FR" smtClean="0"/>
              <a:t>‹N°›</a:t>
            </a:fld>
            <a:endParaRPr lang="fr-FR"/>
          </a:p>
        </p:txBody>
      </p:sp>
    </p:spTree>
    <p:extLst>
      <p:ext uri="{BB962C8B-B14F-4D97-AF65-F5344CB8AC3E}">
        <p14:creationId xmlns:p14="http://schemas.microsoft.com/office/powerpoint/2010/main" val="650172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A309A6D-C09C-4548-B29A-6CF363A7E532}" type="datetimeFigureOut">
              <a:rPr lang="fr-FR" smtClean="0"/>
              <a:pPr/>
              <a:t>21/09/2023</a:t>
            </a:fld>
            <a:endParaRPr lang="fr-BE"/>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B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A309A6D-C09C-4548-B29A-6CF363A7E532}" type="datetimeFigureOut">
              <a:rPr lang="fr-FR" smtClean="0"/>
              <a:pPr/>
              <a:t>21/09/2023</a:t>
            </a:fld>
            <a:endParaRPr lang="fr-BE"/>
          </a:p>
        </p:txBody>
      </p:sp>
      <p:sp>
        <p:nvSpPr>
          <p:cNvPr id="9" name="Espace réservé du numéro de diapositive 8"/>
          <p:cNvSpPr>
            <a:spLocks noGrp="1"/>
          </p:cNvSpPr>
          <p:nvPr>
            <p:ph type="sldNum" sz="quarter" idx="15"/>
          </p:nvPr>
        </p:nvSpPr>
        <p:spPr/>
        <p:txBody>
          <a:bodyPr rtlCol="0"/>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rtlCol="0"/>
          <a:lstStyle/>
          <a:p>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A309A6D-C09C-4548-B29A-6CF363A7E532}" type="datetimeFigureOut">
              <a:rPr lang="fr-FR" smtClean="0"/>
              <a:pPr/>
              <a:t>21/09/2023</a:t>
            </a:fld>
            <a:endParaRPr lang="fr-BE"/>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B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A309A6D-C09C-4548-B29A-6CF363A7E532}" type="datetimeFigureOut">
              <a:rPr lang="fr-FR" smtClean="0"/>
              <a:pPr/>
              <a:t>21/09/2023</a:t>
            </a:fld>
            <a:endParaRPr lang="fr-BE"/>
          </a:p>
        </p:txBody>
      </p:sp>
      <p:sp>
        <p:nvSpPr>
          <p:cNvPr id="7" name="Espace réservé du numéro de diapositive 6"/>
          <p:cNvSpPr>
            <a:spLocks noGrp="1"/>
          </p:cNvSpPr>
          <p:nvPr>
            <p:ph type="sldNum" sz="quarter" idx="11"/>
          </p:nvPr>
        </p:nvSpPr>
        <p:spPr/>
        <p:txBody>
          <a:bodyPr rtlCol="0"/>
          <a:lstStyle/>
          <a:p>
            <a:fld id="{CF4668DC-857F-487D-BFFA-8C0CA5037977}" type="slidenum">
              <a:rPr lang="fr-BE" smtClean="0"/>
              <a:pPr/>
              <a:t>‹N°›</a:t>
            </a:fld>
            <a:endParaRPr lang="fr-BE"/>
          </a:p>
        </p:txBody>
      </p:sp>
      <p:sp>
        <p:nvSpPr>
          <p:cNvPr id="8" name="Espace réservé du pied de page 7"/>
          <p:cNvSpPr>
            <a:spLocks noGrp="1"/>
          </p:cNvSpPr>
          <p:nvPr>
            <p:ph type="ftr" sz="quarter" idx="12"/>
          </p:nvPr>
        </p:nvSpPr>
        <p:spPr/>
        <p:txBody>
          <a:bodyPr rtlCol="0"/>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AA309A6D-C09C-4548-B29A-6CF363A7E532}" type="datetimeFigureOut">
              <a:rPr lang="fr-FR" smtClean="0"/>
              <a:pPr/>
              <a:t>21/09/2023</a:t>
            </a:fld>
            <a:endParaRPr lang="fr-BE"/>
          </a:p>
        </p:txBody>
      </p:sp>
      <p:sp>
        <p:nvSpPr>
          <p:cNvPr id="22" name="Espace réservé du numéro de diapositive 21"/>
          <p:cNvSpPr>
            <a:spLocks noGrp="1"/>
          </p:cNvSpPr>
          <p:nvPr>
            <p:ph type="sldNum" sz="quarter" idx="15"/>
          </p:nvPr>
        </p:nvSpPr>
        <p:spPr/>
        <p:txBody>
          <a:bodyPr rtlCol="0"/>
          <a:lstStyle/>
          <a:p>
            <a:fld id="{CF4668DC-857F-487D-BFFA-8C0CA5037977}" type="slidenum">
              <a:rPr lang="fr-BE" smtClean="0"/>
              <a:pPr/>
              <a:t>‹N°›</a:t>
            </a:fld>
            <a:endParaRPr lang="fr-BE"/>
          </a:p>
        </p:txBody>
      </p:sp>
      <p:sp>
        <p:nvSpPr>
          <p:cNvPr id="23" name="Espace réservé du pied de page 22"/>
          <p:cNvSpPr>
            <a:spLocks noGrp="1"/>
          </p:cNvSpPr>
          <p:nvPr>
            <p:ph type="ftr" sz="quarter" idx="16"/>
          </p:nvPr>
        </p:nvSpPr>
        <p:spPr/>
        <p:txBody>
          <a:bodyPr rtlCol="0"/>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A309A6D-C09C-4548-B29A-6CF363A7E532}" type="datetimeFigureOut">
              <a:rPr lang="fr-FR" smtClean="0"/>
              <a:pPr/>
              <a:t>21/09/2023</a:t>
            </a:fld>
            <a:endParaRPr lang="fr-BE"/>
          </a:p>
        </p:txBody>
      </p:sp>
      <p:sp>
        <p:nvSpPr>
          <p:cNvPr id="18" name="Espace réservé du numéro de diapositive 17"/>
          <p:cNvSpPr>
            <a:spLocks noGrp="1"/>
          </p:cNvSpPr>
          <p:nvPr>
            <p:ph type="sldNum" sz="quarter" idx="11"/>
          </p:nvPr>
        </p:nvSpPr>
        <p:spPr/>
        <p:txBody>
          <a:bodyPr rtlCol="0"/>
          <a:lstStyle/>
          <a:p>
            <a:fld id="{CF4668DC-857F-487D-BFFA-8C0CA5037977}" type="slidenum">
              <a:rPr lang="fr-BE" smtClean="0"/>
              <a:pPr/>
              <a:t>‹N°›</a:t>
            </a:fld>
            <a:endParaRPr lang="fr-BE"/>
          </a:p>
        </p:txBody>
      </p:sp>
      <p:sp>
        <p:nvSpPr>
          <p:cNvPr id="21" name="Espace réservé du pied de page 20"/>
          <p:cNvSpPr>
            <a:spLocks noGrp="1"/>
          </p:cNvSpPr>
          <p:nvPr>
            <p:ph type="ftr" sz="quarter" idx="12"/>
          </p:nvPr>
        </p:nvSpPr>
        <p:spPr/>
        <p:txBody>
          <a:bodyPr rtlCol="0"/>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A309A6D-C09C-4548-B29A-6CF363A7E532}" type="datetimeFigureOut">
              <a:rPr lang="fr-FR" smtClean="0"/>
              <a:pPr/>
              <a:t>21/09/2023</a:t>
            </a:fld>
            <a:endParaRPr lang="fr-BE"/>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BE"/>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présentation séminaires\صور\Grey-Wallpaper-23.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ZoneTexte 5"/>
          <p:cNvSpPr txBox="1"/>
          <p:nvPr/>
        </p:nvSpPr>
        <p:spPr>
          <a:xfrm>
            <a:off x="1187623" y="548680"/>
            <a:ext cx="7442917" cy="1077218"/>
          </a:xfrm>
          <a:prstGeom prst="rect">
            <a:avLst/>
          </a:prstGeom>
          <a:noFill/>
        </p:spPr>
        <p:txBody>
          <a:bodyPr wrap="square" rtlCol="0">
            <a:spAutoFit/>
          </a:bodyPr>
          <a:lstStyle/>
          <a:p>
            <a:pPr algn="ctr" rtl="1"/>
            <a:r>
              <a:rPr lang="ar-DZ" sz="3200" b="1" dirty="0" smtClean="0">
                <a:latin typeface="Sakkal Majalla" pitchFamily="2" charset="-78"/>
                <a:cs typeface="Sakkal Majalla" pitchFamily="2" charset="-78"/>
              </a:rPr>
              <a:t>جامعة 20 أوت 1955 - سكيكدة</a:t>
            </a:r>
          </a:p>
          <a:p>
            <a:pPr algn="ctr" rtl="1"/>
            <a:r>
              <a:rPr lang="ar-DZ" sz="3200" b="1" dirty="0" smtClean="0">
                <a:latin typeface="Sakkal Majalla" pitchFamily="2" charset="-78"/>
                <a:cs typeface="Sakkal Majalla" pitchFamily="2" charset="-78"/>
              </a:rPr>
              <a:t>كلية العلوم الاقتصادية والتجارية وعلوم التسيير</a:t>
            </a:r>
            <a:endParaRPr lang="fr-FR" sz="3200" b="1" dirty="0">
              <a:latin typeface="Sakkal Majalla" pitchFamily="2" charset="-78"/>
              <a:cs typeface="Sakkal Majalla" pitchFamily="2" charset="-78"/>
            </a:endParaRPr>
          </a:p>
        </p:txBody>
      </p:sp>
      <p:sp>
        <p:nvSpPr>
          <p:cNvPr id="7" name="ZoneTexte 6"/>
          <p:cNvSpPr txBox="1"/>
          <p:nvPr/>
        </p:nvSpPr>
        <p:spPr>
          <a:xfrm>
            <a:off x="683568" y="2636912"/>
            <a:ext cx="7992888" cy="2369880"/>
          </a:xfrm>
          <a:prstGeom prst="rect">
            <a:avLst/>
          </a:prstGeom>
          <a:noFill/>
        </p:spPr>
        <p:txBody>
          <a:bodyPr wrap="square" rtlCol="0">
            <a:spAutoFit/>
          </a:bodyPr>
          <a:lstStyle/>
          <a:p>
            <a:pPr algn="ctr" rtl="1"/>
            <a:r>
              <a:rPr lang="ar-DZ" sz="5400" b="1" dirty="0" smtClean="0"/>
              <a:t>محاضرات في التسويق الفندقي:</a:t>
            </a:r>
          </a:p>
          <a:p>
            <a:pPr algn="ctr" rtl="1"/>
            <a:r>
              <a:rPr lang="ar-DZ" sz="5400" b="1" dirty="0" smtClean="0"/>
              <a:t>الأفراد (المشاركون)</a:t>
            </a:r>
          </a:p>
          <a:p>
            <a:pPr algn="ctr" rtl="1"/>
            <a:r>
              <a:rPr lang="ar-DZ" sz="2000" b="1" dirty="0" smtClean="0"/>
              <a:t>من إعداد الاستاذة: حلاسي هجيرة</a:t>
            </a:r>
          </a:p>
          <a:p>
            <a:pPr algn="ctr" rtl="1"/>
            <a:r>
              <a:rPr lang="ar-DZ" sz="2000" b="1" dirty="0" smtClean="0">
                <a:latin typeface="Sakkal Majalla" pitchFamily="2" charset="-78"/>
                <a:cs typeface="Sakkal Majalla" pitchFamily="2" charset="-78"/>
              </a:rPr>
              <a:t>السنة </a:t>
            </a:r>
            <a:r>
              <a:rPr lang="ar-DZ" sz="2000" b="1" smtClean="0">
                <a:latin typeface="Sakkal Majalla" pitchFamily="2" charset="-78"/>
                <a:cs typeface="Sakkal Majalla" pitchFamily="2" charset="-78"/>
              </a:rPr>
              <a:t>الجامعية </a:t>
            </a:r>
            <a:r>
              <a:rPr lang="ar-DZ" sz="2000" b="1" smtClean="0">
                <a:latin typeface="Sakkal Majalla" pitchFamily="2" charset="-78"/>
                <a:cs typeface="Sakkal Majalla" pitchFamily="2" charset="-78"/>
              </a:rPr>
              <a:t>2023/2022</a:t>
            </a:r>
            <a:endParaRPr lang="fr-FR" sz="2000" b="1" dirty="0">
              <a:latin typeface="Sakkal Majalla" pitchFamily="2" charset="-78"/>
              <a:cs typeface="Sakkal Majalla" pitchFamily="2" charset="-78"/>
            </a:endParaRPr>
          </a:p>
        </p:txBody>
      </p:sp>
      <p:pic>
        <p:nvPicPr>
          <p:cNvPr id="3" name="Image 2" descr="ÙØªÙØ¬Ø© Ø¨Ø­Ø« Ø§ÙØµÙØ± Ø¹Ù Ø¬Ø§ÙØ¹Ø© Ø³ÙÙÙØ¯Ø©"/>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427870"/>
            <a:ext cx="1844603" cy="659419"/>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 7" descr="ÙØªÙØ¬Ø© Ø¨Ø­Ø« Ø§ÙØµÙØ± Ø¹Ù Ø¬Ø§ÙØ¹Ø© Ø³ÙÙÙØ¯Ø©"/>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3568" y="567521"/>
            <a:ext cx="1844603" cy="65941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7" presetClass="entr" presetSubtype="4"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1000" fill="hold"/>
                                        <p:tgtEl>
                                          <p:spTgt spid="7"/>
                                        </p:tgtEl>
                                        <p:attrNameLst>
                                          <p:attrName>ppt_x</p:attrName>
                                        </p:attrNameLst>
                                      </p:cBhvr>
                                      <p:tavLst>
                                        <p:tav tm="0">
                                          <p:val>
                                            <p:strVal val="#ppt_x"/>
                                          </p:val>
                                        </p:tav>
                                        <p:tav tm="100000">
                                          <p:val>
                                            <p:strVal val="#ppt_x"/>
                                          </p:val>
                                        </p:tav>
                                      </p:tavLst>
                                    </p:anim>
                                    <p:anim calcmode="lin" valueType="num">
                                      <p:cBhvr additive="base">
                                        <p:cTn id="14"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دور التسويق الداخلي في تطوير أداء </a:t>
            </a:r>
            <a:r>
              <a:rPr lang="ar-DZ" smtClean="0"/>
              <a:t>العاملين بالفندق</a:t>
            </a:r>
            <a:endParaRPr lang="fr-FR" dirty="0"/>
          </a:p>
        </p:txBody>
      </p:sp>
      <p:sp>
        <p:nvSpPr>
          <p:cNvPr id="3" name="Espace réservé du contenu 2"/>
          <p:cNvSpPr>
            <a:spLocks noGrp="1"/>
          </p:cNvSpPr>
          <p:nvPr>
            <p:ph sz="quarter" idx="1"/>
          </p:nvPr>
        </p:nvSpPr>
        <p:spPr/>
        <p:txBody>
          <a:bodyPr>
            <a:normAutofit fontScale="85000" lnSpcReduction="10000"/>
          </a:bodyPr>
          <a:lstStyle/>
          <a:p>
            <a:pPr marL="0" indent="0" algn="just" rtl="1">
              <a:buNone/>
            </a:pPr>
            <a:r>
              <a:rPr lang="ar-SA" dirty="0"/>
              <a:t>يلعب التسويق دورا آخر مهما مع العاملين داخل الفندق، من خلال التكامل والتنسيق لأنشطة العاملين بكفاءة، فالعامل مسوق في كل وقت يتفاعل فيه العامل، ويطلق</a:t>
            </a:r>
            <a:r>
              <a:rPr lang="ar-SA" b="1" dirty="0"/>
              <a:t> مقابلة (1998)</a:t>
            </a:r>
            <a:r>
              <a:rPr lang="ar-SA" dirty="0"/>
              <a:t> على الاهتمام بالعاملين داخل الفندق </a:t>
            </a:r>
            <a:r>
              <a:rPr lang="ar-SA" b="1" dirty="0"/>
              <a:t>مصطلح التسويق الداخلي</a:t>
            </a:r>
            <a:r>
              <a:rPr lang="ar-SA" dirty="0"/>
              <a:t> المرتبط بالتوجه بالعاملين حيث ينظر للأفراد على أنهم ضيوف للفندق </a:t>
            </a:r>
            <a:r>
              <a:rPr lang="fr-FR" dirty="0"/>
              <a:t>" People – </a:t>
            </a:r>
            <a:r>
              <a:rPr lang="fr-FR" dirty="0" err="1"/>
              <a:t>Hotel</a:t>
            </a:r>
            <a:r>
              <a:rPr lang="fr-FR" dirty="0"/>
              <a:t> </a:t>
            </a:r>
            <a:r>
              <a:rPr lang="fr-FR" dirty="0" err="1"/>
              <a:t>Guests</a:t>
            </a:r>
            <a:r>
              <a:rPr lang="fr-FR" dirty="0"/>
              <a:t>" </a:t>
            </a:r>
            <a:r>
              <a:rPr lang="ar-SA" dirty="0"/>
              <a:t>، هذا وتأتي أهمية التسويق الداخلي في تطوير أداء العاملين، نظرا لكون المنتج الفندقي يهيمن عليه صفة </a:t>
            </a:r>
            <a:r>
              <a:rPr lang="ar-SA" dirty="0" err="1"/>
              <a:t>اللاملموسية</a:t>
            </a:r>
            <a:r>
              <a:rPr lang="ar-SA" dirty="0"/>
              <a:t>، والتي تتطلب خاصية التلازم بين الخدمة ومقدمها الأمر الذي يحتاج الى توافر مهارة وظيفية في أداء العامل للخدمة غير الملموسة من خلال عملية التفاعل النفسي والاجتماعي بين العامل والعميل تحتاج إلى </a:t>
            </a:r>
            <a:r>
              <a:rPr lang="ar-SA" b="1" dirty="0"/>
              <a:t>مهارات التسويق التفاعلي</a:t>
            </a:r>
            <a:r>
              <a:rPr lang="ar-SA" dirty="0"/>
              <a:t>، وهنا يبحث العميل على الجودة الوظيفية لأداء الخدمة، والتي تعني ترجمة لكل العناصر الفنية في الخدمة، وللوصول الى الأداء الوظيفي المميز للعاملين يجب الاهتمام بالعاملين من خلال الاهتمام بممارسات التسويق الداخلي بنفس درجة الاهتمام بممارسات التسويق الخارجي، حيث التأكيد على أهمية الأفراد وضرورة الاهتمام بهم كعملاء داخليين، ووظائفهم هي منتجات داخلية، يجب أن تصمم بطريقة تلبي حاجاتهم بصورة أفضل، مع مراعاة قدرات الأفراد المتاحة، الأمر الذي يجعل الفندق أكثر فاعلية وكفاءة في تسويق خدماته، فالعاملين مختلفين في احتياجاتهم فمنهم من يبحث عن</a:t>
            </a:r>
            <a:r>
              <a:rPr lang="ar-SA" b="1" dirty="0"/>
              <a:t> الحافز</a:t>
            </a:r>
            <a:r>
              <a:rPr lang="ar-SA" dirty="0"/>
              <a:t> المادي، وأخر يبحث عن العمل لتحقيق الذات، وهنا يأتي دور التسويق الداخلي للبحث في احتياجات واتجاهات العاملين</a:t>
            </a:r>
            <a:endParaRPr lang="fr-FR" dirty="0"/>
          </a:p>
        </p:txBody>
      </p:sp>
    </p:spTree>
    <p:extLst>
      <p:ext uri="{BB962C8B-B14F-4D97-AF65-F5344CB8AC3E}">
        <p14:creationId xmlns:p14="http://schemas.microsoft.com/office/powerpoint/2010/main" val="1443428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39552" y="692696"/>
            <a:ext cx="7467600" cy="4873752"/>
          </a:xfrm>
        </p:spPr>
        <p:txBody>
          <a:bodyPr>
            <a:normAutofit fontScale="77500" lnSpcReduction="20000"/>
          </a:bodyPr>
          <a:lstStyle/>
          <a:p>
            <a:pPr marL="0" indent="0" algn="just" rtl="1">
              <a:buNone/>
            </a:pPr>
            <a:r>
              <a:rPr lang="ar-SA" dirty="0"/>
              <a:t>فطبقا لنظرية</a:t>
            </a:r>
            <a:r>
              <a:rPr lang="ar-SA" b="1" dirty="0"/>
              <a:t> </a:t>
            </a:r>
            <a:r>
              <a:rPr lang="ar-SA" b="1" dirty="0" err="1"/>
              <a:t>ماكجواير</a:t>
            </a:r>
            <a:r>
              <a:rPr lang="ar-SA" dirty="0"/>
              <a:t> والتي تقسم حاجات الافراد الى حاجات داخلية غير اجتماعية كالحاجة الى التوافق والتمييز ووجود رموز مادية محسوسة  والحاجة للتجديد والابتكار، وهناك الحاجات الخارجية الاجتماعية والتي تشمل الحاجة للتعبير عن الذات والحاجة الى التدعيم، والانتماء للآخرين من خلال وجود قائد أو نموذج يقتدي به العاملون </a:t>
            </a:r>
            <a:r>
              <a:rPr lang="fr-FR" dirty="0"/>
              <a:t> .</a:t>
            </a:r>
            <a:r>
              <a:rPr lang="ar-SA" dirty="0"/>
              <a:t>حيث يجب تفهم رغبات وحاجات العاملين بالفندق بنفس درجة حاجات العملاء الخارجيين للاسترشاد بها عند وضع سياسة وخطط الفندق</a:t>
            </a:r>
            <a:r>
              <a:rPr lang="fr-FR" dirty="0" smtClean="0"/>
              <a:t>.</a:t>
            </a:r>
            <a:r>
              <a:rPr lang="ar-DZ" dirty="0" smtClean="0"/>
              <a:t> </a:t>
            </a:r>
            <a:r>
              <a:rPr lang="ar-SA" dirty="0" smtClean="0"/>
              <a:t>من </a:t>
            </a:r>
            <a:r>
              <a:rPr lang="ar-SA" b="1" dirty="0"/>
              <a:t>خلال إتاحة الحرية للعاملين في إبداء آرائهم واقتراحاتهم</a:t>
            </a:r>
            <a:r>
              <a:rPr lang="ar-SA" dirty="0"/>
              <a:t>، ومشاركتهم في إعداد الخطط، </a:t>
            </a:r>
            <a:r>
              <a:rPr lang="ar-SA" b="1" dirty="0"/>
              <a:t>وتدريب العاملين</a:t>
            </a:r>
            <a:r>
              <a:rPr lang="ar-SA" dirty="0"/>
              <a:t> على تنفيذ الخطط الموضوعة، مع</a:t>
            </a:r>
            <a:r>
              <a:rPr lang="ar-SA" b="1" dirty="0"/>
              <a:t> تحفيزهم</a:t>
            </a:r>
            <a:r>
              <a:rPr lang="ar-SA" dirty="0"/>
              <a:t> للتأكد من نجاح تنفيذ الخطط التسويقية،  فالتسويق الداخلي يجب أن يطبق الأفكار والمبادئ المستحدثة من علوم الاتصالات والنفس والاجتماع والادارة، على العاملين بالفندق، لفهم احتياجاتهم الاجتماعية والذاتية وتحديد علاقاتهم ببقية الأفراد والمجموعات الاخرى ، ومدى تأثرهم بها ومعرفة </a:t>
            </a:r>
            <a:r>
              <a:rPr lang="ar-SA" dirty="0" smtClean="0"/>
              <a:t>عاداتهم </a:t>
            </a:r>
            <a:r>
              <a:rPr lang="ar-SA" dirty="0"/>
              <a:t>وانطباعاتهم ودوافعهم، مع تنمية مهارة العاملين على الاتصال الفعال مع العملاء، ويؤكد </a:t>
            </a:r>
            <a:r>
              <a:rPr lang="ar-SA" dirty="0" smtClean="0"/>
              <a:t>هنا</a:t>
            </a:r>
            <a:r>
              <a:rPr lang="ar-DZ" dirty="0" smtClean="0"/>
              <a:t> </a:t>
            </a:r>
            <a:r>
              <a:rPr lang="fr-FR" dirty="0" err="1"/>
              <a:t>Kotler</a:t>
            </a:r>
            <a:r>
              <a:rPr lang="fr-FR" dirty="0"/>
              <a:t> et al., (2005) </a:t>
            </a:r>
            <a:r>
              <a:rPr lang="ar-DZ" dirty="0" smtClean="0"/>
              <a:t> ع</a:t>
            </a:r>
            <a:r>
              <a:rPr lang="ar-SA" dirty="0" err="1" smtClean="0"/>
              <a:t>لى</a:t>
            </a:r>
            <a:r>
              <a:rPr lang="ar-SA" dirty="0" smtClean="0"/>
              <a:t> اهمية تحديد علاقة الأفراد ببعضهم البعض لأن أحد أدوار التسويق الداخلي هو </a:t>
            </a:r>
            <a:r>
              <a:rPr lang="ar-SA" b="1" dirty="0" smtClean="0"/>
              <a:t>توجيه العاملين بالفندق للعمل كفريق واحد</a:t>
            </a:r>
            <a:r>
              <a:rPr lang="ar-SA" dirty="0" smtClean="0"/>
              <a:t>، لأن روح الفريق الواحد يساهم في تطوير الأداء </a:t>
            </a:r>
            <a:r>
              <a:rPr lang="ar-SA" dirty="0" err="1" smtClean="0"/>
              <a:t>المهاري</a:t>
            </a:r>
            <a:r>
              <a:rPr lang="ar-SA" dirty="0" smtClean="0"/>
              <a:t> والمهني من خلال الأداء الجماعي محققا أهداف الفندق  من الأدوار المهمة للتسويق الداخلي هو توجيه قسم العلاقات العامة بالفندق نحو التأثير على اتجاهات وآراء الأفراد داخل الفندق من خلال إيجاد التفاهم المتبادل بين الفندق والعاملين، وتلبية متطلبات </a:t>
            </a:r>
            <a:r>
              <a:rPr lang="ar-SA" dirty="0" err="1" smtClean="0"/>
              <a:t>وإحتياجات</a:t>
            </a:r>
            <a:r>
              <a:rPr lang="ar-SA" dirty="0" smtClean="0"/>
              <a:t> العاملين والعمل على مساعدتهم في حل مشاكلهم، وتوفير الأجواء المناسبة  في بيئة العمل الداخلية بهدف تحسين سلوكيات الأفراد وتخفيض الصراع الوظيفي الداخلي، الأمر الذي ينعكس في النهاية الى تطوير أداء الأفراد بشكل مميز يشبع ويرضي رغبات وحاجات العملاء</a:t>
            </a:r>
            <a:endParaRPr lang="fr-FR" dirty="0"/>
          </a:p>
        </p:txBody>
      </p:sp>
    </p:spTree>
    <p:extLst>
      <p:ext uri="{BB962C8B-B14F-4D97-AF65-F5344CB8AC3E}">
        <p14:creationId xmlns:p14="http://schemas.microsoft.com/office/powerpoint/2010/main" val="62066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marL="0" indent="0" algn="just" rtl="1">
              <a:buNone/>
            </a:pPr>
            <a:r>
              <a:rPr lang="ar-SA" dirty="0"/>
              <a:t>في حين أن</a:t>
            </a:r>
            <a:r>
              <a:rPr lang="ar-SA" b="1" dirty="0"/>
              <a:t> مقابلة (1998)</a:t>
            </a:r>
            <a:r>
              <a:rPr lang="fr-FR" dirty="0"/>
              <a:t>  </a:t>
            </a:r>
            <a:r>
              <a:rPr lang="ar-SA" dirty="0"/>
              <a:t>يؤكد أن </a:t>
            </a:r>
            <a:r>
              <a:rPr lang="ar-SA" b="1" dirty="0"/>
              <a:t>الرضا والاشباع الوظيفي</a:t>
            </a:r>
            <a:r>
              <a:rPr lang="ar-SA" dirty="0"/>
              <a:t> هو أهم أدوار التسويق الداخلي، لأنه يمثل العنصر الرئيس نحو إنجاز الوظائف المطلوبة بشكل مميز</a:t>
            </a:r>
            <a:r>
              <a:rPr lang="fr-FR" dirty="0"/>
              <a:t>. </a:t>
            </a:r>
            <a:r>
              <a:rPr lang="ar-SA" dirty="0"/>
              <a:t>ويضيف</a:t>
            </a:r>
            <a:r>
              <a:rPr lang="fr-FR" dirty="0"/>
              <a:t> </a:t>
            </a:r>
            <a:r>
              <a:rPr lang="fr-FR" dirty="0" err="1"/>
              <a:t>kotler</a:t>
            </a:r>
            <a:r>
              <a:rPr lang="fr-FR" dirty="0"/>
              <a:t> et al., (2005)  </a:t>
            </a:r>
            <a:r>
              <a:rPr lang="ar-SA" dirty="0"/>
              <a:t>أن التسويق الداخلي يعد ناجحا في تحقيق هدفه، في حالة إذا شعر العاملون أنهم جزء من الفندق، بل من المساهمين فيه،  كما يشير</a:t>
            </a:r>
            <a:r>
              <a:rPr lang="fr-FR" dirty="0"/>
              <a:t>  </a:t>
            </a:r>
            <a:r>
              <a:rPr lang="fr-FR" dirty="0" err="1"/>
              <a:t>Negi</a:t>
            </a:r>
            <a:r>
              <a:rPr lang="fr-FR" dirty="0"/>
              <a:t> </a:t>
            </a:r>
            <a:r>
              <a:rPr lang="ar-SA" dirty="0"/>
              <a:t>(</a:t>
            </a:r>
            <a:r>
              <a:rPr lang="fr-FR" dirty="0"/>
              <a:t>2002</a:t>
            </a:r>
            <a:r>
              <a:rPr lang="ar-SA" dirty="0"/>
              <a:t>) إلى دور التسويق الداخلي في </a:t>
            </a:r>
            <a:r>
              <a:rPr lang="ar-SA" b="1" dirty="0"/>
              <a:t>تنمية الجانب المعرفي للعاملين</a:t>
            </a:r>
            <a:r>
              <a:rPr lang="ar-SA" dirty="0"/>
              <a:t> من خلال تعريفهم بالفندق وتطوره التاريخي ومركزه التنافسي وسياساته، وتعريفهم بالمزيج التسويقي المقدم للعملاء والمنتج الفندقي ومواصفاته، مما يساعد ذلك على توجيه جهود العاملين نحو تحقيق الأهداف المرسومة.  الا أن  </a:t>
            </a:r>
            <a:r>
              <a:rPr lang="fr-FR" dirty="0"/>
              <a:t>(2005) </a:t>
            </a:r>
            <a:r>
              <a:rPr lang="fr-FR" dirty="0" err="1"/>
              <a:t>Kotler</a:t>
            </a:r>
            <a:r>
              <a:rPr lang="fr-FR" dirty="0"/>
              <a:t> et al .,  </a:t>
            </a:r>
            <a:r>
              <a:rPr lang="ar-SA" dirty="0"/>
              <a:t>يشير إلى أن هناك بعض الدراسات التي ترى ان بعض مدراء الفنادق لا يجدوا ضرورة لمعرفة العاملين بالمعلومات السابقة، وتتوقف المعرفة فقط للمدراء وهم بدورهم يقوموا بتوجيه العاملين</a:t>
            </a:r>
            <a:r>
              <a:rPr lang="fr-FR" dirty="0"/>
              <a:t>.</a:t>
            </a:r>
          </a:p>
          <a:p>
            <a:pPr marL="0" indent="0" algn="just" rtl="1">
              <a:buNone/>
            </a:pPr>
            <a:endParaRPr lang="fr-FR" dirty="0"/>
          </a:p>
        </p:txBody>
      </p:sp>
    </p:spTree>
    <p:extLst>
      <p:ext uri="{BB962C8B-B14F-4D97-AF65-F5344CB8AC3E}">
        <p14:creationId xmlns:p14="http://schemas.microsoft.com/office/powerpoint/2010/main" val="1123382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présentation séminaires\صور\arrière plan 4.jpg"/>
          <p:cNvPicPr>
            <a:picLocks noChangeAspect="1" noChangeArrowheads="1"/>
          </p:cNvPicPr>
          <p:nvPr/>
        </p:nvPicPr>
        <p:blipFill>
          <a:blip r:embed="rId2" cstate="print"/>
          <a:srcRect/>
          <a:stretch>
            <a:fillRect/>
          </a:stretch>
        </p:blipFill>
        <p:spPr bwMode="auto">
          <a:xfrm>
            <a:off x="0" y="-315416"/>
            <a:ext cx="9144000" cy="6858000"/>
          </a:xfrm>
          <a:prstGeom prst="rect">
            <a:avLst/>
          </a:prstGeom>
          <a:noFill/>
        </p:spPr>
      </p:pic>
      <p:sp>
        <p:nvSpPr>
          <p:cNvPr id="3" name="Rectangle 2"/>
          <p:cNvSpPr/>
          <p:nvPr/>
        </p:nvSpPr>
        <p:spPr>
          <a:xfrm>
            <a:off x="755576" y="1682423"/>
            <a:ext cx="7776864" cy="1631216"/>
          </a:xfrm>
          <a:prstGeom prst="rect">
            <a:avLst/>
          </a:prstGeom>
        </p:spPr>
        <p:txBody>
          <a:bodyPr wrap="square">
            <a:spAutoFit/>
          </a:bodyPr>
          <a:lstStyle/>
          <a:p>
            <a:pPr algn="ctr" rtl="1"/>
            <a:r>
              <a:rPr lang="ar-DZ" sz="2800" b="1" dirty="0" smtClean="0"/>
              <a:t>الأفراد (المشاركون)</a:t>
            </a:r>
          </a:p>
          <a:p>
            <a:pPr algn="just" rtl="1"/>
            <a:r>
              <a:rPr lang="ar-SA" sz="2400" dirty="0" smtClean="0"/>
              <a:t>إن </a:t>
            </a:r>
            <a:r>
              <a:rPr lang="ar-SA" sz="2400" dirty="0"/>
              <a:t>صفة التلازم التي تتميز بها الخدمة الفندقية تتطلب مساهمة عدة أطراف في إنتاجها وهو ما يطلق عليه </a:t>
            </a:r>
            <a:r>
              <a:rPr lang="ar-SA" sz="2400" b="1" dirty="0"/>
              <a:t>اسم المشاركون أو الجمهور أو الناس</a:t>
            </a:r>
            <a:r>
              <a:rPr lang="ar-SA" sz="2400" dirty="0"/>
              <a:t>، حيث تتشكل هذه الأطراف من </a:t>
            </a:r>
            <a:r>
              <a:rPr lang="ar-SA" sz="2400" b="1" dirty="0">
                <a:solidFill>
                  <a:srgbClr val="FF0000"/>
                </a:solidFill>
              </a:rPr>
              <a:t>العاملين </a:t>
            </a:r>
            <a:r>
              <a:rPr lang="ar-SA" sz="2400" b="1" dirty="0" smtClean="0">
                <a:solidFill>
                  <a:srgbClr val="FF0000"/>
                </a:solidFill>
              </a:rPr>
              <a:t>بالفندق</a:t>
            </a:r>
            <a:r>
              <a:rPr lang="ar-DZ" sz="2400" b="1" dirty="0" smtClean="0">
                <a:solidFill>
                  <a:srgbClr val="FF0000"/>
                </a:solidFill>
              </a:rPr>
              <a:t> </a:t>
            </a:r>
            <a:r>
              <a:rPr lang="ar-DZ" sz="2400" b="1" dirty="0" smtClean="0"/>
              <a:t>مثل:</a:t>
            </a:r>
            <a:endParaRPr lang="fr-FR" sz="24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755576" y="274638"/>
            <a:ext cx="7467600" cy="778098"/>
          </a:xfrm>
        </p:spPr>
        <p:txBody>
          <a:bodyPr>
            <a:normAutofit/>
          </a:bodyPr>
          <a:lstStyle/>
          <a:p>
            <a:pPr algn="ctr" rtl="1"/>
            <a:r>
              <a:rPr lang="ar-DZ" sz="2800" b="1" dirty="0" smtClean="0"/>
              <a:t>موظفو الاستقبال</a:t>
            </a:r>
            <a:endParaRPr lang="fr-FR" sz="2800" dirty="0"/>
          </a:p>
        </p:txBody>
      </p:sp>
      <p:sp>
        <p:nvSpPr>
          <p:cNvPr id="3" name="Rectangle 2"/>
          <p:cNvSpPr/>
          <p:nvPr/>
        </p:nvSpPr>
        <p:spPr>
          <a:xfrm>
            <a:off x="1475656" y="1859340"/>
            <a:ext cx="6336704" cy="369332"/>
          </a:xfrm>
          <a:prstGeom prst="rect">
            <a:avLst/>
          </a:prstGeom>
        </p:spPr>
        <p:txBody>
          <a:bodyPr wrap="square">
            <a:spAutoFit/>
          </a:bodyPr>
          <a:lstStyle/>
          <a:p>
            <a:pPr algn="just" rtl="1"/>
            <a:r>
              <a:rPr lang="fr-FR" dirty="0" smtClean="0"/>
              <a:t> </a:t>
            </a:r>
            <a:endParaRPr lang="fr-FR" sz="2000" dirty="0"/>
          </a:p>
        </p:txBody>
      </p:sp>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645920"/>
            <a:ext cx="9045526" cy="5212080"/>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présentation séminaires\صور\arrière plan 4.jpg"/>
          <p:cNvPicPr>
            <a:picLocks noChangeAspect="1" noChangeArrowheads="1"/>
          </p:cNvPicPr>
          <p:nvPr/>
        </p:nvPicPr>
        <p:blipFill>
          <a:blip r:embed="rId2" cstate="print"/>
          <a:srcRect/>
          <a:stretch>
            <a:fillRect/>
          </a:stretch>
        </p:blipFill>
        <p:spPr bwMode="auto">
          <a:xfrm>
            <a:off x="32096" y="-24034"/>
            <a:ext cx="9144000" cy="6858000"/>
          </a:xfrm>
          <a:prstGeom prst="rect">
            <a:avLst/>
          </a:prstGeom>
          <a:noFill/>
        </p:spPr>
      </p:pic>
      <p:sp>
        <p:nvSpPr>
          <p:cNvPr id="2" name="Titre 1"/>
          <p:cNvSpPr>
            <a:spLocks noGrp="1"/>
          </p:cNvSpPr>
          <p:nvPr>
            <p:ph type="title"/>
          </p:nvPr>
        </p:nvSpPr>
        <p:spPr>
          <a:xfrm>
            <a:off x="827584" y="116632"/>
            <a:ext cx="7467600" cy="576064"/>
          </a:xfrm>
        </p:spPr>
        <p:txBody>
          <a:bodyPr>
            <a:normAutofit fontScale="90000"/>
          </a:bodyPr>
          <a:lstStyle/>
          <a:p>
            <a:pPr algn="ctr" rtl="1"/>
            <a:r>
              <a:rPr lang="ar-DZ" sz="4400" b="1" dirty="0" smtClean="0">
                <a:solidFill>
                  <a:schemeClr val="tx1"/>
                </a:solidFill>
                <a:latin typeface="Sakkal Majalla" pitchFamily="2" charset="-78"/>
                <a:cs typeface="Sakkal Majalla" pitchFamily="2" charset="-78"/>
              </a:rPr>
              <a:t>طهاة</a:t>
            </a:r>
            <a:endParaRPr lang="fr-FR" sz="4400" b="1" dirty="0">
              <a:solidFill>
                <a:schemeClr val="tx1"/>
              </a:solidFill>
              <a:latin typeface="Sakkal Majalla" pitchFamily="2" charset="-78"/>
              <a:cs typeface="Sakkal Majalla" pitchFamily="2" charset="-78"/>
            </a:endParaRPr>
          </a:p>
        </p:txBody>
      </p:sp>
      <p:pic>
        <p:nvPicPr>
          <p:cNvPr id="8" name="Espace réservé du contenu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55576" y="1556792"/>
            <a:ext cx="8136904" cy="4365104"/>
          </a:xfr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899592" y="274638"/>
            <a:ext cx="7467600" cy="706090"/>
          </a:xfrm>
        </p:spPr>
        <p:txBody>
          <a:bodyPr>
            <a:noAutofit/>
          </a:bodyPr>
          <a:lstStyle/>
          <a:p>
            <a:pPr algn="ctr" rtl="1"/>
            <a:r>
              <a:rPr lang="ar-DZ" sz="4400" b="1" dirty="0" smtClean="0">
                <a:solidFill>
                  <a:schemeClr val="tx1"/>
                </a:solidFill>
                <a:latin typeface="Sakkal Majalla" pitchFamily="2" charset="-78"/>
                <a:cs typeface="Sakkal Majalla" pitchFamily="2" charset="-78"/>
              </a:rPr>
              <a:t>حمال الحقائب</a:t>
            </a:r>
            <a:endParaRPr lang="fr-FR" sz="4400" b="1" dirty="0">
              <a:solidFill>
                <a:schemeClr val="tx1"/>
              </a:solidFill>
              <a:latin typeface="Sakkal Majalla" pitchFamily="2" charset="-78"/>
              <a:cs typeface="Sakkal Majalla" pitchFamily="2" charset="-78"/>
            </a:endParaRPr>
          </a:p>
        </p:txBody>
      </p:sp>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592" y="1268760"/>
            <a:ext cx="7488832" cy="4906327"/>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Rectangle 1"/>
          <p:cNvSpPr/>
          <p:nvPr/>
        </p:nvSpPr>
        <p:spPr>
          <a:xfrm>
            <a:off x="683568" y="889844"/>
            <a:ext cx="7920880" cy="369332"/>
          </a:xfrm>
          <a:prstGeom prst="rect">
            <a:avLst/>
          </a:prstGeom>
        </p:spPr>
        <p:txBody>
          <a:bodyPr wrap="square">
            <a:spAutoFit/>
          </a:bodyPr>
          <a:lstStyle/>
          <a:p>
            <a:pPr algn="just" rtl="1"/>
            <a:r>
              <a:rPr lang="fr-FR" dirty="0"/>
              <a:t> </a:t>
            </a:r>
          </a:p>
        </p:txBody>
      </p:sp>
      <p:sp>
        <p:nvSpPr>
          <p:cNvPr id="4" name="Rectangle 3"/>
          <p:cNvSpPr/>
          <p:nvPr/>
        </p:nvSpPr>
        <p:spPr>
          <a:xfrm>
            <a:off x="6876256" y="1582341"/>
            <a:ext cx="1584176" cy="523220"/>
          </a:xfrm>
          <a:prstGeom prst="rect">
            <a:avLst/>
          </a:prstGeom>
        </p:spPr>
        <p:txBody>
          <a:bodyPr wrap="square">
            <a:spAutoFit/>
          </a:bodyPr>
          <a:lstStyle/>
          <a:p>
            <a:pPr algn="just" rtl="1"/>
            <a:r>
              <a:rPr lang="ar-DZ" sz="2800" b="1" dirty="0" smtClean="0"/>
              <a:t>سائق</a:t>
            </a:r>
            <a:endParaRPr lang="fr-FR" sz="2800" b="1" dirty="0"/>
          </a:p>
        </p:txBody>
      </p:sp>
      <p:pic>
        <p:nvPicPr>
          <p:cNvPr id="5" name="Espace réservé du contenu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
            <a:ext cx="6516216" cy="68580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7" name="ZoneTexte 6"/>
          <p:cNvSpPr txBox="1"/>
          <p:nvPr/>
        </p:nvSpPr>
        <p:spPr>
          <a:xfrm>
            <a:off x="539552" y="908720"/>
            <a:ext cx="8064896" cy="400110"/>
          </a:xfrm>
          <a:prstGeom prst="rect">
            <a:avLst/>
          </a:prstGeom>
          <a:noFill/>
        </p:spPr>
        <p:txBody>
          <a:bodyPr wrap="square" rtlCol="0">
            <a:spAutoFit/>
          </a:bodyPr>
          <a:lstStyle/>
          <a:p>
            <a:pPr algn="just" rtl="1"/>
            <a:endParaRPr lang="fr-FR" sz="2000" dirty="0"/>
          </a:p>
        </p:txBody>
      </p:sp>
      <p:sp>
        <p:nvSpPr>
          <p:cNvPr id="2" name="Titre 1"/>
          <p:cNvSpPr>
            <a:spLocks noGrp="1"/>
          </p:cNvSpPr>
          <p:nvPr>
            <p:ph type="title"/>
          </p:nvPr>
        </p:nvSpPr>
        <p:spPr>
          <a:xfrm>
            <a:off x="395536" y="980728"/>
            <a:ext cx="7467600" cy="5256584"/>
          </a:xfrm>
        </p:spPr>
        <p:txBody>
          <a:bodyPr>
            <a:normAutofit/>
          </a:bodyPr>
          <a:lstStyle/>
          <a:p>
            <a:pPr algn="r" rtl="1"/>
            <a:r>
              <a:rPr lang="ar-DZ" sz="2000" dirty="0" smtClean="0">
                <a:solidFill>
                  <a:schemeClr val="tx1"/>
                </a:solidFill>
              </a:rPr>
              <a:t>إن طاقم العمل في الفندق يلعب دورا أساسيا في نجاح أعمال المنظمة فالعاملون هم الواجهة الحقيقية للفندق، وعن طريقهم تتمكن المنظمة من النجاح في تكريس الصورة الذهنية  التي ترغب في تحقيقها حول الفندق وخدماته المتنوعة، ويمكن تحقيق ذلك عن طريق </a:t>
            </a:r>
            <a:r>
              <a:rPr lang="ar-DZ" sz="2000" dirty="0" smtClean="0">
                <a:solidFill>
                  <a:srgbClr val="FF0000"/>
                </a:solidFill>
              </a:rPr>
              <a:t>اختيار الطاقم الاكثر خبرة وكفاءة في مجال العمل </a:t>
            </a:r>
            <a:r>
              <a:rPr lang="ar-DZ" sz="2000" dirty="0" smtClean="0">
                <a:solidFill>
                  <a:schemeClr val="tx1"/>
                </a:solidFill>
              </a:rPr>
              <a:t>الفندقي، على سبيل المثال قد تكون الشهرة التي يتمتع بها أحد طهاة الفندق سببا كافيا لجذب الكثير من الضيوف إلى ذلك الفندق أو إلى مطعم الفندق </a:t>
            </a:r>
            <a:r>
              <a:rPr lang="ar-DZ" sz="1800" dirty="0" smtClean="0">
                <a:solidFill>
                  <a:schemeClr val="tx1"/>
                </a:solidFill>
              </a:rPr>
              <a:t/>
            </a:r>
            <a:br>
              <a:rPr lang="ar-DZ" sz="1800" dirty="0" smtClean="0">
                <a:solidFill>
                  <a:schemeClr val="tx1"/>
                </a:solidFill>
              </a:rPr>
            </a:br>
            <a:r>
              <a:rPr lang="ar-DZ" sz="1800" dirty="0" smtClean="0">
                <a:solidFill>
                  <a:schemeClr val="tx1"/>
                </a:solidFill>
              </a:rPr>
              <a:t/>
            </a:r>
            <a:br>
              <a:rPr lang="ar-DZ" sz="1800" dirty="0" smtClean="0">
                <a:solidFill>
                  <a:schemeClr val="tx1"/>
                </a:solidFill>
              </a:rPr>
            </a:br>
            <a:r>
              <a:rPr lang="ar-DZ" sz="2800" b="1" dirty="0" smtClean="0">
                <a:solidFill>
                  <a:srgbClr val="FF0000"/>
                </a:solidFill>
              </a:rPr>
              <a:t>والزبائن (الضيف/ السائح)</a:t>
            </a:r>
            <a:r>
              <a:rPr lang="ar-DZ" sz="2800" b="1" dirty="0"/>
              <a:t/>
            </a:r>
            <a:br>
              <a:rPr lang="ar-DZ" sz="2800" b="1" dirty="0"/>
            </a:br>
            <a:r>
              <a:rPr lang="ar-DZ" sz="2800" b="1" dirty="0">
                <a:solidFill>
                  <a:srgbClr val="FF0000"/>
                </a:solidFill>
              </a:rPr>
              <a:t>وادارة الفندق: </a:t>
            </a:r>
            <a:r>
              <a:rPr lang="ar-DZ" sz="2800" b="1" dirty="0"/>
              <a:t>من:</a:t>
            </a:r>
            <a:br>
              <a:rPr lang="ar-DZ" sz="2800" b="1" dirty="0"/>
            </a:br>
            <a:r>
              <a:rPr lang="ar-DZ" sz="2800" b="1" dirty="0"/>
              <a:t>* مدير الفندق</a:t>
            </a:r>
            <a:br>
              <a:rPr lang="ar-DZ" sz="2800" b="1" dirty="0"/>
            </a:br>
            <a:r>
              <a:rPr lang="ar-DZ" sz="2800" b="1" dirty="0"/>
              <a:t>* مدير </a:t>
            </a:r>
            <a:r>
              <a:rPr lang="ar-DZ" sz="2800" b="1" dirty="0" smtClean="0"/>
              <a:t>التسويق</a:t>
            </a:r>
            <a:br>
              <a:rPr lang="ar-DZ" sz="2800" b="1" dirty="0" smtClean="0"/>
            </a:br>
            <a:r>
              <a:rPr lang="ar-DZ" sz="2800" b="1" dirty="0" smtClean="0"/>
              <a:t>* مدير المالية والمحاسبة</a:t>
            </a:r>
            <a:br>
              <a:rPr lang="ar-DZ" sz="2800" b="1" dirty="0" smtClean="0"/>
            </a:br>
            <a:r>
              <a:rPr lang="ar-DZ" sz="2800" b="1" dirty="0" smtClean="0"/>
              <a:t>* مدير الموارد البشرية،  الخ</a:t>
            </a:r>
            <a:endParaRPr lang="fr-F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after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itre 1"/>
          <p:cNvSpPr>
            <a:spLocks noGrp="1"/>
          </p:cNvSpPr>
          <p:nvPr>
            <p:ph type="title"/>
          </p:nvPr>
        </p:nvSpPr>
        <p:spPr>
          <a:xfrm>
            <a:off x="899592" y="274638"/>
            <a:ext cx="7467600" cy="706090"/>
          </a:xfrm>
        </p:spPr>
        <p:txBody>
          <a:bodyPr>
            <a:noAutofit/>
          </a:bodyPr>
          <a:lstStyle/>
          <a:p>
            <a:pPr algn="ctr" rtl="1"/>
            <a:r>
              <a:rPr lang="ar-DZ" altLang="fr-FR" sz="4400" dirty="0">
                <a:latin typeface="Simplified Arabic" pitchFamily="18" charset="-78"/>
                <a:ea typeface="Calibri" pitchFamily="34" charset="0"/>
                <a:cs typeface="Simplified Arabic" pitchFamily="18" charset="-78"/>
              </a:rPr>
              <a:t>نموذج </a:t>
            </a:r>
            <a:r>
              <a:rPr lang="fr-FR" altLang="fr-FR" sz="4400" dirty="0" err="1">
                <a:latin typeface="Times New Roman" pitchFamily="18" charset="0"/>
                <a:ea typeface="Calibri" pitchFamily="34" charset="0"/>
                <a:cs typeface="Times New Roman" pitchFamily="18" charset="0"/>
              </a:rPr>
              <a:t>v.c.judd</a:t>
            </a:r>
            <a:endParaRPr lang="fr-FR" sz="4400" b="1" dirty="0">
              <a:solidFill>
                <a:schemeClr val="tx1"/>
              </a:solidFill>
              <a:latin typeface="Sakkal Majalla" pitchFamily="2" charset="-78"/>
              <a:cs typeface="Sakkal Majalla" pitchFamily="2" charset="-78"/>
            </a:endParaRPr>
          </a:p>
        </p:txBody>
      </p:sp>
      <p:graphicFrame>
        <p:nvGraphicFramePr>
          <p:cNvPr id="2" name="Tableau 1"/>
          <p:cNvGraphicFramePr>
            <a:graphicFrameLocks noGrp="1"/>
          </p:cNvGraphicFramePr>
          <p:nvPr/>
        </p:nvGraphicFramePr>
        <p:xfrm>
          <a:off x="1457960" y="3238023"/>
          <a:ext cx="5466080" cy="1597978"/>
        </p:xfrm>
        <a:graphic>
          <a:graphicData uri="http://schemas.openxmlformats.org/drawingml/2006/table">
            <a:tbl>
              <a:tblPr rtl="1" firstRow="1" firstCol="1" bandRow="1">
                <a:tableStyleId>{5C22544A-7EE6-4342-B048-85BDC9FD1C3A}</a:tableStyleId>
              </a:tblPr>
              <a:tblGrid>
                <a:gridCol w="1366520"/>
                <a:gridCol w="1366520"/>
                <a:gridCol w="1366520"/>
                <a:gridCol w="1366520"/>
              </a:tblGrid>
              <a:tr h="0">
                <a:tc rowSpan="2" gridSpan="2">
                  <a:txBody>
                    <a:bodyPr/>
                    <a:lstStyle/>
                    <a:p>
                      <a:pPr marL="457200" algn="just" rtl="1">
                        <a:lnSpc>
                          <a:spcPct val="107000"/>
                        </a:lnSpc>
                        <a:spcAft>
                          <a:spcPts val="0"/>
                        </a:spcAft>
                      </a:pPr>
                      <a:r>
                        <a:rPr lang="ar-DZ" sz="1400">
                          <a:effectLst/>
                        </a:rPr>
                        <a:t>عناصر التصنيف</a:t>
                      </a:r>
                      <a:endParaRPr lang="fr-FR" sz="1100">
                        <a:effectLst/>
                        <a:latin typeface="Calibri"/>
                        <a:ea typeface="Calibri"/>
                        <a:cs typeface="Arial"/>
                      </a:endParaRPr>
                    </a:p>
                  </a:txBody>
                  <a:tcPr marL="68580" marR="68580" marT="0" marB="0"/>
                </a:tc>
                <a:tc rowSpan="2" hMerge="1">
                  <a:txBody>
                    <a:bodyPr/>
                    <a:lstStyle/>
                    <a:p>
                      <a:endParaRPr lang="fr-FR"/>
                    </a:p>
                  </a:txBody>
                  <a:tcPr/>
                </a:tc>
                <a:tc gridSpan="2">
                  <a:txBody>
                    <a:bodyPr/>
                    <a:lstStyle/>
                    <a:p>
                      <a:pPr marL="457200" algn="just" rtl="1">
                        <a:lnSpc>
                          <a:spcPct val="107000"/>
                        </a:lnSpc>
                        <a:spcAft>
                          <a:spcPts val="0"/>
                        </a:spcAft>
                      </a:pPr>
                      <a:r>
                        <a:rPr lang="ar-DZ" sz="1400">
                          <a:effectLst/>
                        </a:rPr>
                        <a:t>المشاركة في المزيج التسويقي </a:t>
                      </a:r>
                      <a:endParaRPr lang="fr-FR" sz="1100">
                        <a:effectLst/>
                        <a:latin typeface="Calibri"/>
                        <a:ea typeface="Calibri"/>
                        <a:cs typeface="Arial"/>
                      </a:endParaRPr>
                    </a:p>
                  </a:txBody>
                  <a:tcPr marL="68580" marR="68580" marT="0" marB="0"/>
                </a:tc>
                <a:tc hMerge="1">
                  <a:txBody>
                    <a:bodyPr/>
                    <a:lstStyle/>
                    <a:p>
                      <a:endParaRPr lang="fr-FR"/>
                    </a:p>
                  </a:txBody>
                  <a:tcPr/>
                </a:tc>
              </a:tr>
              <a:tr h="0">
                <a:tc gridSpan="2" vMerge="1">
                  <a:txBody>
                    <a:bodyPr/>
                    <a:lstStyle/>
                    <a:p>
                      <a:endParaRPr lang="fr-FR"/>
                    </a:p>
                  </a:txBody>
                  <a:tcPr/>
                </a:tc>
                <a:tc hMerge="1" vMerge="1">
                  <a:txBody>
                    <a:bodyPr/>
                    <a:lstStyle/>
                    <a:p>
                      <a:endParaRPr lang="fr-FR"/>
                    </a:p>
                  </a:txBody>
                  <a:tcPr/>
                </a:tc>
                <a:tc>
                  <a:txBody>
                    <a:bodyPr/>
                    <a:lstStyle/>
                    <a:p>
                      <a:pPr marL="457200" algn="just" rtl="1">
                        <a:lnSpc>
                          <a:spcPct val="107000"/>
                        </a:lnSpc>
                        <a:spcAft>
                          <a:spcPts val="0"/>
                        </a:spcAft>
                      </a:pPr>
                      <a:r>
                        <a:rPr lang="ar-DZ" sz="1400">
                          <a:effectLst/>
                        </a:rPr>
                        <a:t>مشاركة مباشرة</a:t>
                      </a:r>
                      <a:endParaRPr lang="fr-FR" sz="1100">
                        <a:effectLst/>
                        <a:latin typeface="Calibri"/>
                        <a:ea typeface="Calibri"/>
                        <a:cs typeface="Arial"/>
                      </a:endParaRPr>
                    </a:p>
                  </a:txBody>
                  <a:tcPr marL="68580" marR="68580" marT="0" marB="0"/>
                </a:tc>
                <a:tc>
                  <a:txBody>
                    <a:bodyPr/>
                    <a:lstStyle/>
                    <a:p>
                      <a:pPr marL="457200" algn="just" rtl="1">
                        <a:lnSpc>
                          <a:spcPct val="107000"/>
                        </a:lnSpc>
                        <a:spcAft>
                          <a:spcPts val="0"/>
                        </a:spcAft>
                      </a:pPr>
                      <a:r>
                        <a:rPr lang="ar-DZ" sz="1400">
                          <a:effectLst/>
                        </a:rPr>
                        <a:t>لاتوجد مشاركة</a:t>
                      </a:r>
                      <a:endParaRPr lang="fr-FR" sz="1100">
                        <a:effectLst/>
                        <a:latin typeface="Calibri"/>
                        <a:ea typeface="Calibri"/>
                        <a:cs typeface="Arial"/>
                      </a:endParaRPr>
                    </a:p>
                  </a:txBody>
                  <a:tcPr marL="68580" marR="68580" marT="0" marB="0"/>
                </a:tc>
              </a:tr>
              <a:tr h="0">
                <a:tc rowSpan="2">
                  <a:txBody>
                    <a:bodyPr/>
                    <a:lstStyle/>
                    <a:p>
                      <a:pPr marL="457200" algn="just" rtl="1">
                        <a:lnSpc>
                          <a:spcPct val="107000"/>
                        </a:lnSpc>
                        <a:spcAft>
                          <a:spcPts val="0"/>
                        </a:spcAft>
                      </a:pPr>
                      <a:r>
                        <a:rPr lang="ar-DZ" sz="1400">
                          <a:effectLst/>
                        </a:rPr>
                        <a:t>درجة الاحتكاك بالضيف</a:t>
                      </a:r>
                      <a:endParaRPr lang="fr-FR" sz="1100">
                        <a:effectLst/>
                        <a:latin typeface="Calibri"/>
                        <a:ea typeface="Calibri"/>
                        <a:cs typeface="Arial"/>
                      </a:endParaRPr>
                    </a:p>
                  </a:txBody>
                  <a:tcPr marL="68580" marR="68580" marT="0" marB="0"/>
                </a:tc>
                <a:tc>
                  <a:txBody>
                    <a:bodyPr/>
                    <a:lstStyle/>
                    <a:p>
                      <a:pPr marL="457200" algn="just" rtl="1">
                        <a:lnSpc>
                          <a:spcPct val="107000"/>
                        </a:lnSpc>
                        <a:spcAft>
                          <a:spcPts val="0"/>
                        </a:spcAft>
                      </a:pPr>
                      <a:r>
                        <a:rPr lang="ar-DZ" sz="1400">
                          <a:effectLst/>
                        </a:rPr>
                        <a:t>مباشر</a:t>
                      </a:r>
                      <a:endParaRPr lang="fr-FR" sz="1100">
                        <a:effectLst/>
                        <a:latin typeface="Calibri"/>
                        <a:ea typeface="Calibri"/>
                        <a:cs typeface="Arial"/>
                      </a:endParaRPr>
                    </a:p>
                  </a:txBody>
                  <a:tcPr marL="68580" marR="68580" marT="0" marB="0"/>
                </a:tc>
                <a:tc>
                  <a:txBody>
                    <a:bodyPr/>
                    <a:lstStyle/>
                    <a:p>
                      <a:pPr marL="457200" algn="just" rtl="1">
                        <a:lnSpc>
                          <a:spcPct val="107000"/>
                        </a:lnSpc>
                        <a:spcAft>
                          <a:spcPts val="0"/>
                        </a:spcAft>
                      </a:pPr>
                      <a:r>
                        <a:rPr lang="ar-DZ" sz="1400">
                          <a:effectLst/>
                        </a:rPr>
                        <a:t>المجموعة (1)</a:t>
                      </a:r>
                      <a:endParaRPr lang="fr-FR" sz="1100">
                        <a:effectLst/>
                        <a:latin typeface="Calibri"/>
                        <a:ea typeface="Calibri"/>
                        <a:cs typeface="Arial"/>
                      </a:endParaRPr>
                    </a:p>
                  </a:txBody>
                  <a:tcPr marL="68580" marR="68580" marT="0" marB="0"/>
                </a:tc>
                <a:tc>
                  <a:txBody>
                    <a:bodyPr/>
                    <a:lstStyle/>
                    <a:p>
                      <a:pPr marL="457200" algn="just" rtl="1">
                        <a:lnSpc>
                          <a:spcPct val="107000"/>
                        </a:lnSpc>
                        <a:spcAft>
                          <a:spcPts val="0"/>
                        </a:spcAft>
                      </a:pPr>
                      <a:r>
                        <a:rPr lang="ar-DZ" sz="1400">
                          <a:effectLst/>
                        </a:rPr>
                        <a:t>المجموعة (2)</a:t>
                      </a:r>
                      <a:endParaRPr lang="fr-FR" sz="1100">
                        <a:effectLst/>
                        <a:latin typeface="Calibri"/>
                        <a:ea typeface="Calibri"/>
                        <a:cs typeface="Arial"/>
                      </a:endParaRPr>
                    </a:p>
                  </a:txBody>
                  <a:tcPr marL="68580" marR="68580" marT="0" marB="0"/>
                </a:tc>
              </a:tr>
              <a:tr h="0">
                <a:tc vMerge="1">
                  <a:txBody>
                    <a:bodyPr/>
                    <a:lstStyle/>
                    <a:p>
                      <a:endParaRPr lang="fr-FR"/>
                    </a:p>
                  </a:txBody>
                  <a:tcPr/>
                </a:tc>
                <a:tc>
                  <a:txBody>
                    <a:bodyPr/>
                    <a:lstStyle/>
                    <a:p>
                      <a:pPr marL="457200" algn="just" rtl="1">
                        <a:lnSpc>
                          <a:spcPct val="107000"/>
                        </a:lnSpc>
                        <a:spcAft>
                          <a:spcPts val="0"/>
                        </a:spcAft>
                      </a:pPr>
                      <a:r>
                        <a:rPr lang="ar-DZ" sz="1400">
                          <a:effectLst/>
                        </a:rPr>
                        <a:t>غير مباشر</a:t>
                      </a:r>
                      <a:endParaRPr lang="fr-FR" sz="1100">
                        <a:effectLst/>
                        <a:latin typeface="Calibri"/>
                        <a:ea typeface="Calibri"/>
                        <a:cs typeface="Arial"/>
                      </a:endParaRPr>
                    </a:p>
                  </a:txBody>
                  <a:tcPr marL="68580" marR="68580" marT="0" marB="0"/>
                </a:tc>
                <a:tc>
                  <a:txBody>
                    <a:bodyPr/>
                    <a:lstStyle/>
                    <a:p>
                      <a:pPr marL="457200" algn="just" rtl="1">
                        <a:lnSpc>
                          <a:spcPct val="107000"/>
                        </a:lnSpc>
                        <a:spcAft>
                          <a:spcPts val="0"/>
                        </a:spcAft>
                      </a:pPr>
                      <a:r>
                        <a:rPr lang="ar-DZ" sz="1400">
                          <a:effectLst/>
                        </a:rPr>
                        <a:t>المجموعة (3)</a:t>
                      </a:r>
                      <a:endParaRPr lang="fr-FR" sz="1100">
                        <a:effectLst/>
                        <a:latin typeface="Calibri"/>
                        <a:ea typeface="Calibri"/>
                        <a:cs typeface="Arial"/>
                      </a:endParaRPr>
                    </a:p>
                  </a:txBody>
                  <a:tcPr marL="68580" marR="68580" marT="0" marB="0"/>
                </a:tc>
                <a:tc>
                  <a:txBody>
                    <a:bodyPr/>
                    <a:lstStyle/>
                    <a:p>
                      <a:pPr marL="457200" algn="just" rtl="1">
                        <a:lnSpc>
                          <a:spcPct val="107000"/>
                        </a:lnSpc>
                        <a:spcAft>
                          <a:spcPts val="0"/>
                        </a:spcAft>
                      </a:pPr>
                      <a:r>
                        <a:rPr lang="ar-DZ" sz="1400" dirty="0">
                          <a:effectLst/>
                        </a:rPr>
                        <a:t>المجموعة (4)</a:t>
                      </a:r>
                      <a:endParaRPr lang="fr-FR" sz="1100" dirty="0">
                        <a:effectLst/>
                        <a:latin typeface="Calibri"/>
                        <a:ea typeface="Calibri"/>
                        <a:cs typeface="Arial"/>
                      </a:endParaRPr>
                    </a:p>
                  </a:txBody>
                  <a:tcPr marL="68580" marR="68580" marT="0" marB="0"/>
                </a:tc>
              </a:tr>
            </a:tbl>
          </a:graphicData>
        </a:graphic>
      </p:graphicFrame>
      <p:sp>
        <p:nvSpPr>
          <p:cNvPr id="3" name="Rectangle 1"/>
          <p:cNvSpPr>
            <a:spLocks noChangeArrowheads="1"/>
          </p:cNvSpPr>
          <p:nvPr/>
        </p:nvSpPr>
        <p:spPr bwMode="auto">
          <a:xfrm>
            <a:off x="251520" y="1372709"/>
            <a:ext cx="8568952" cy="390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altLang="fr-FR" sz="2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إن الأفراد </a:t>
            </a:r>
            <a:r>
              <a:rPr kumimoji="0" lang="ar-DZ" altLang="fr-FR" sz="2000" b="0" i="0" u="none" strike="noStrike" cap="none" normalizeH="0" baseline="0" smtClean="0">
                <a:ln>
                  <a:noFill/>
                </a:ln>
                <a:solidFill>
                  <a:schemeClr val="tx1"/>
                </a:solidFill>
                <a:effectLst/>
                <a:latin typeface="Simplified Arabic" pitchFamily="18" charset="-78"/>
                <a:ea typeface="Calibri" pitchFamily="34" charset="0"/>
                <a:cs typeface="Simplified Arabic" pitchFamily="18" charset="-78"/>
              </a:rPr>
              <a:t>في الفندق </a:t>
            </a:r>
            <a:r>
              <a:rPr kumimoji="0" lang="ar-DZ" altLang="fr-FR" sz="2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لديهم أدوار تسويقية معينة ولتحديد هذه الأدوار لكل فئة من العاملين يمكن الاستعانة بنموذج </a:t>
            </a:r>
            <a:r>
              <a:rPr kumimoji="0" lang="fr-FR" altLang="fr-FR"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v.c.judd</a:t>
            </a:r>
            <a:r>
              <a:rPr kumimoji="0" lang="fr-FR" alt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DZ" alt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DZ" altLang="fr-FR" sz="2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إذ يلاحظ أن النموذج يتكون من بعدين أساسيين هما :</a:t>
            </a:r>
            <a:endParaRPr kumimoji="0" lang="fr-FR" altLang="fr-FR" sz="2000" b="0" i="0" u="none" strike="noStrike" cap="none" normalizeH="0" baseline="0" dirty="0" smtClean="0">
              <a:ln>
                <a:noFill/>
              </a:ln>
              <a:solidFill>
                <a:schemeClr val="tx1"/>
              </a:solidFill>
              <a:effectLst/>
            </a:endParaRPr>
          </a:p>
          <a:p>
            <a:pPr marL="0" marR="0" lvl="0" indent="0" algn="just" defTabSz="914400" rtl="1" eaLnBrk="0" fontAlgn="base" latinLnBrk="0" hangingPunct="0">
              <a:lnSpc>
                <a:spcPct val="100000"/>
              </a:lnSpc>
              <a:spcBef>
                <a:spcPct val="0"/>
              </a:spcBef>
              <a:spcAft>
                <a:spcPct val="0"/>
              </a:spcAft>
              <a:buClrTx/>
              <a:buSzTx/>
              <a:buFontTx/>
              <a:buChar char="•"/>
              <a:tabLst/>
            </a:pPr>
            <a:r>
              <a:rPr kumimoji="0" lang="ar-DZ" altLang="fr-FR" sz="2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درجة الاحتكاك بالضيف؛ </a:t>
            </a:r>
            <a:endParaRPr kumimoji="0" lang="fr-FR" altLang="fr-FR" sz="2000" b="0" i="0" u="none" strike="noStrike" cap="none" normalizeH="0" baseline="0" dirty="0" smtClean="0">
              <a:ln>
                <a:noFill/>
              </a:ln>
              <a:solidFill>
                <a:schemeClr val="tx1"/>
              </a:solidFill>
              <a:effectLst/>
            </a:endParaRPr>
          </a:p>
          <a:p>
            <a:pPr marL="0" marR="0" lvl="0" indent="0" algn="just" defTabSz="914400" rtl="1" eaLnBrk="0" fontAlgn="base" latinLnBrk="0" hangingPunct="0">
              <a:lnSpc>
                <a:spcPct val="100000"/>
              </a:lnSpc>
              <a:spcBef>
                <a:spcPct val="0"/>
              </a:spcBef>
              <a:spcAft>
                <a:spcPct val="0"/>
              </a:spcAft>
              <a:buClrTx/>
              <a:buSzTx/>
              <a:buFontTx/>
              <a:buChar char="•"/>
              <a:tabLst/>
            </a:pPr>
            <a:r>
              <a:rPr kumimoji="0" lang="ar-DZ" altLang="fr-FR" sz="2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المشاركة في المزيج التسويقي.</a:t>
            </a:r>
          </a:p>
          <a:p>
            <a:pPr marL="0" marR="0" lvl="0" indent="0" algn="just" defTabSz="914400" rtl="1" eaLnBrk="0" fontAlgn="base" latinLnBrk="0" hangingPunct="0">
              <a:lnSpc>
                <a:spcPct val="100000"/>
              </a:lnSpc>
              <a:spcBef>
                <a:spcPct val="0"/>
              </a:spcBef>
              <a:spcAft>
                <a:spcPct val="0"/>
              </a:spcAft>
              <a:buClrTx/>
              <a:buSzTx/>
              <a:buFontTx/>
              <a:buChar char="•"/>
              <a:tabLst/>
            </a:pPr>
            <a:endParaRPr lang="ar-DZ" altLang="fr-FR" sz="1400" dirty="0">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endParaRPr lang="ar-DZ" altLang="fr-FR" sz="1400" dirty="0">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endParaRPr kumimoji="0" lang="ar-DZ" altLang="fr-FR" sz="14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endParaRPr lang="ar-DZ" altLang="fr-FR" sz="1400" dirty="0">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endParaRPr kumimoji="0" lang="ar-DZ" altLang="fr-FR" sz="14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endParaRPr lang="ar-DZ" altLang="fr-FR" sz="1400" dirty="0">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endParaRPr kumimoji="0" lang="ar-DZ" altLang="fr-FR" sz="14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endParaRPr lang="ar-DZ" altLang="fr-FR" sz="1400" dirty="0">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endParaRPr kumimoji="0" lang="ar-DZ" altLang="fr-FR" sz="14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endParaRPr lang="ar-DZ" altLang="fr-FR" sz="1400" dirty="0">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endParaRPr kumimoji="0" lang="ar-DZ" altLang="fr-FR" sz="14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endParaRPr kumimoji="0" lang="fr-FR" altLang="fr-FR" sz="1400" b="0" i="0" u="none" strike="noStrike" cap="none" normalizeH="0" baseline="0" dirty="0" smtClean="0">
              <a:ln>
                <a:noFill/>
              </a:ln>
              <a:solidFill>
                <a:schemeClr val="tx1"/>
              </a:solidFill>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85" decel="100000"/>
                                        <p:tgtEl>
                                          <p:spTgt spid="5"/>
                                        </p:tgtEl>
                                      </p:cBhvr>
                                    </p:animEffect>
                                    <p:animScale>
                                      <p:cBhvr>
                                        <p:cTn id="8" dur="385" decel="100000"/>
                                        <p:tgtEl>
                                          <p:spTgt spid="5"/>
                                        </p:tgtEl>
                                      </p:cBhvr>
                                      <p:from x="10000" y="10000"/>
                                      <p:to x="200000" y="450000"/>
                                    </p:animScale>
                                    <p:animScale>
                                      <p:cBhvr>
                                        <p:cTn id="9" dur="615" accel="100000" fill="hold">
                                          <p:stCondLst>
                                            <p:cond delay="385"/>
                                          </p:stCondLst>
                                        </p:cTn>
                                        <p:tgtEl>
                                          <p:spTgt spid="5"/>
                                        </p:tgtEl>
                                      </p:cBhvr>
                                      <p:from x="200000" y="450000"/>
                                      <p:to x="100000" y="100000"/>
                                    </p:animScale>
                                    <p:set>
                                      <p:cBhvr>
                                        <p:cTn id="10" dur="385" fill="hold"/>
                                        <p:tgtEl>
                                          <p:spTgt spid="5"/>
                                        </p:tgtEl>
                                        <p:attrNameLst>
                                          <p:attrName>ppt_x</p:attrName>
                                        </p:attrNameLst>
                                      </p:cBhvr>
                                      <p:to>
                                        <p:strVal val="(0.5)"/>
                                      </p:to>
                                    </p:set>
                                    <p:anim from="(0.5)" to="(#ppt_x)" calcmode="lin" valueType="num">
                                      <p:cBhvr>
                                        <p:cTn id="11" dur="615" accel="100000" fill="hold">
                                          <p:stCondLst>
                                            <p:cond delay="385"/>
                                          </p:stCondLst>
                                        </p:cTn>
                                        <p:tgtEl>
                                          <p:spTgt spid="5"/>
                                        </p:tgtEl>
                                        <p:attrNameLst>
                                          <p:attrName>ppt_x</p:attrName>
                                        </p:attrNameLst>
                                      </p:cBhvr>
                                    </p:anim>
                                    <p:set>
                                      <p:cBhvr>
                                        <p:cTn id="12" dur="385" fill="hold"/>
                                        <p:tgtEl>
                                          <p:spTgt spid="5"/>
                                        </p:tgtEl>
                                        <p:attrNameLst>
                                          <p:attrName>ppt_y</p:attrName>
                                        </p:attrNameLst>
                                      </p:cBhvr>
                                      <p:to>
                                        <p:strVal val="(#ppt_y+0.4)"/>
                                      </p:to>
                                    </p:set>
                                    <p:anim from="(#ppt_y+0.4)" to="(#ppt_y)" calcmode="lin" valueType="num">
                                      <p:cBhvr>
                                        <p:cTn id="13" dur="615" accel="100000" fill="hold">
                                          <p:stCondLst>
                                            <p:cond delay="385"/>
                                          </p:stCondLst>
                                        </p:cTn>
                                        <p:tgtEl>
                                          <p:spTgt spid="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827584" y="274638"/>
            <a:ext cx="7467600" cy="778098"/>
          </a:xfrm>
        </p:spPr>
        <p:txBody>
          <a:bodyPr>
            <a:normAutofit/>
          </a:bodyPr>
          <a:lstStyle/>
          <a:p>
            <a:pPr algn="ctr" rtl="1"/>
            <a:r>
              <a:rPr lang="ar-DZ" altLang="fr-FR" sz="4400" dirty="0">
                <a:latin typeface="Simplified Arabic" pitchFamily="18" charset="-78"/>
                <a:ea typeface="Calibri" pitchFamily="34" charset="0"/>
                <a:cs typeface="Simplified Arabic" pitchFamily="18" charset="-78"/>
              </a:rPr>
              <a:t>نموذج </a:t>
            </a:r>
            <a:r>
              <a:rPr lang="fr-FR" altLang="fr-FR" sz="4400" dirty="0" err="1">
                <a:latin typeface="Times New Roman" pitchFamily="18" charset="0"/>
                <a:ea typeface="Calibri" pitchFamily="34" charset="0"/>
                <a:cs typeface="Times New Roman" pitchFamily="18" charset="0"/>
              </a:rPr>
              <a:t>v.c.judd</a:t>
            </a:r>
            <a:endParaRPr lang="fr-FR" sz="4400" dirty="0"/>
          </a:p>
        </p:txBody>
      </p:sp>
      <p:sp>
        <p:nvSpPr>
          <p:cNvPr id="5" name="ZoneTexte 4"/>
          <p:cNvSpPr txBox="1"/>
          <p:nvPr/>
        </p:nvSpPr>
        <p:spPr>
          <a:xfrm>
            <a:off x="611560" y="1594535"/>
            <a:ext cx="7992888" cy="3785652"/>
          </a:xfrm>
          <a:prstGeom prst="rect">
            <a:avLst/>
          </a:prstGeom>
          <a:noFill/>
        </p:spPr>
        <p:txBody>
          <a:bodyPr wrap="square" rtlCol="0">
            <a:spAutoFit/>
          </a:bodyPr>
          <a:lstStyle/>
          <a:p>
            <a:pPr lvl="0" algn="just" rtl="1" eaLnBrk="0" fontAlgn="base" hangingPunct="0">
              <a:spcBef>
                <a:spcPct val="0"/>
              </a:spcBef>
              <a:spcAft>
                <a:spcPct val="0"/>
              </a:spcAft>
            </a:pPr>
            <a:r>
              <a:rPr lang="ar-DZ" altLang="fr-FR" sz="2000" dirty="0">
                <a:latin typeface="Simplified Arabic" pitchFamily="18" charset="-78"/>
                <a:ea typeface="Calibri" pitchFamily="34" charset="0"/>
                <a:cs typeface="Simplified Arabic" pitchFamily="18" charset="-78"/>
              </a:rPr>
              <a:t>يوضح الجدول نموذج </a:t>
            </a:r>
            <a:r>
              <a:rPr lang="fr-FR" altLang="fr-FR" sz="2000" dirty="0" err="1">
                <a:latin typeface="Times New Roman" pitchFamily="18" charset="0"/>
                <a:ea typeface="Calibri" pitchFamily="34" charset="0"/>
                <a:cs typeface="Times New Roman" pitchFamily="18" charset="0"/>
              </a:rPr>
              <a:t>v.c.judd</a:t>
            </a:r>
            <a:r>
              <a:rPr lang="ar-DZ" altLang="fr-FR" sz="2000" dirty="0">
                <a:latin typeface="Simplified Arabic" pitchFamily="18" charset="-78"/>
                <a:ea typeface="Calibri" pitchFamily="34" charset="0"/>
                <a:cs typeface="Simplified Arabic" pitchFamily="18" charset="-78"/>
              </a:rPr>
              <a:t> إذ تم</a:t>
            </a:r>
            <a:r>
              <a:rPr lang="ar-DZ" altLang="fr-FR" sz="2000" dirty="0">
                <a:solidFill>
                  <a:srgbClr val="FF0000"/>
                </a:solidFill>
                <a:latin typeface="Simplified Arabic" pitchFamily="18" charset="-78"/>
                <a:ea typeface="Calibri" pitchFamily="34" charset="0"/>
                <a:cs typeface="Simplified Arabic" pitchFamily="18" charset="-78"/>
              </a:rPr>
              <a:t> </a:t>
            </a:r>
            <a:r>
              <a:rPr lang="ar-DZ" altLang="fr-FR" sz="2000" dirty="0">
                <a:latin typeface="Simplified Arabic" pitchFamily="18" charset="-78"/>
                <a:ea typeface="Calibri" pitchFamily="34" charset="0"/>
                <a:cs typeface="Simplified Arabic" pitchFamily="18" charset="-78"/>
              </a:rPr>
              <a:t>تقسيم العاملين في المؤسسات الفندقية إلى أربع فئات هي: </a:t>
            </a:r>
            <a:endParaRPr lang="fr-FR" altLang="fr-FR" sz="2000" dirty="0"/>
          </a:p>
          <a:p>
            <a:pPr lvl="0" algn="just" rtl="1" eaLnBrk="0" fontAlgn="base" hangingPunct="0">
              <a:spcBef>
                <a:spcPct val="0"/>
              </a:spcBef>
              <a:spcAft>
                <a:spcPct val="0"/>
              </a:spcAft>
              <a:buFontTx/>
              <a:buChar char="•"/>
            </a:pPr>
            <a:r>
              <a:rPr lang="ar-DZ" altLang="fr-FR" sz="2000" dirty="0" smtClean="0">
                <a:latin typeface="Simplified Arabic" pitchFamily="18" charset="-78"/>
                <a:ea typeface="Calibri" pitchFamily="34" charset="0"/>
                <a:cs typeface="Simplified Arabic" pitchFamily="18" charset="-78"/>
              </a:rPr>
              <a:t> فئة </a:t>
            </a:r>
            <a:r>
              <a:rPr lang="ar-DZ" altLang="fr-FR" sz="2000" dirty="0">
                <a:latin typeface="Simplified Arabic" pitchFamily="18" charset="-78"/>
                <a:ea typeface="Calibri" pitchFamily="34" charset="0"/>
                <a:cs typeface="Simplified Arabic" pitchFamily="18" charset="-78"/>
              </a:rPr>
              <a:t>العاملين ذوي الاحتكاك المباشر بالضيوف ومشاركة مباشرة مع عناصر المزيج التسويقي كموظفي الإنتاج والتسويق؛</a:t>
            </a:r>
            <a:endParaRPr lang="fr-FR" altLang="fr-FR" sz="2000" dirty="0"/>
          </a:p>
          <a:p>
            <a:pPr lvl="0" algn="just" rtl="1" eaLnBrk="0" fontAlgn="base" hangingPunct="0">
              <a:spcBef>
                <a:spcPct val="0"/>
              </a:spcBef>
              <a:spcAft>
                <a:spcPct val="0"/>
              </a:spcAft>
              <a:buFontTx/>
              <a:buChar char="•"/>
            </a:pPr>
            <a:r>
              <a:rPr lang="ar-DZ" altLang="fr-FR" sz="2000" dirty="0" smtClean="0">
                <a:latin typeface="Simplified Arabic" pitchFamily="18" charset="-78"/>
                <a:ea typeface="Calibri" pitchFamily="34" charset="0"/>
                <a:cs typeface="Simplified Arabic" pitchFamily="18" charset="-78"/>
              </a:rPr>
              <a:t> فئة </a:t>
            </a:r>
            <a:r>
              <a:rPr lang="ar-DZ" altLang="fr-FR" sz="2000" dirty="0">
                <a:latin typeface="Simplified Arabic" pitchFamily="18" charset="-78"/>
                <a:ea typeface="Calibri" pitchFamily="34" charset="0"/>
                <a:cs typeface="Simplified Arabic" pitchFamily="18" charset="-78"/>
              </a:rPr>
              <a:t>العاملين الذين يتطلب عملهم احتكاك مباشر بالضيوف ولكن ليس لديهم مشاركة في عناصر المزيج التسويقي كموظفي الاستقبال ويستلزم الأمر تدريبيهم على الاتصال بالضيوف والاتصال التسويقي؛</a:t>
            </a:r>
            <a:endParaRPr lang="fr-FR" altLang="fr-FR" sz="2000" dirty="0"/>
          </a:p>
          <a:p>
            <a:pPr lvl="0" algn="just" rtl="1" eaLnBrk="0" fontAlgn="base" hangingPunct="0">
              <a:spcBef>
                <a:spcPct val="0"/>
              </a:spcBef>
              <a:spcAft>
                <a:spcPct val="0"/>
              </a:spcAft>
              <a:buFontTx/>
              <a:buChar char="•"/>
            </a:pPr>
            <a:r>
              <a:rPr lang="ar-DZ" altLang="fr-FR" sz="2000" dirty="0" smtClean="0">
                <a:latin typeface="Simplified Arabic" pitchFamily="18" charset="-78"/>
                <a:ea typeface="Calibri" pitchFamily="34" charset="0"/>
                <a:cs typeface="Simplified Arabic" pitchFamily="18" charset="-78"/>
              </a:rPr>
              <a:t> فئة </a:t>
            </a:r>
            <a:r>
              <a:rPr lang="ar-DZ" altLang="fr-FR" sz="2000" dirty="0">
                <a:latin typeface="Simplified Arabic" pitchFamily="18" charset="-78"/>
                <a:ea typeface="Calibri" pitchFamily="34" charset="0"/>
                <a:cs typeface="Simplified Arabic" pitchFamily="18" charset="-78"/>
              </a:rPr>
              <a:t>العاملين الذين لا يحتكون مباشرة بالضيوف ولكن يوجد مشاركة مباشرة مع عناصر المزيج التسويقي </a:t>
            </a:r>
            <a:r>
              <a:rPr lang="ar-DZ" altLang="fr-FR" sz="2000" dirty="0" smtClean="0">
                <a:latin typeface="Simplified Arabic" pitchFamily="18" charset="-78"/>
                <a:ea typeface="Calibri" pitchFamily="34" charset="0"/>
                <a:cs typeface="Simplified Arabic" pitchFamily="18" charset="-78"/>
              </a:rPr>
              <a:t>كموظفي </a:t>
            </a:r>
            <a:r>
              <a:rPr lang="ar-DZ" altLang="fr-FR" sz="2000" dirty="0">
                <a:latin typeface="Simplified Arabic" pitchFamily="18" charset="-78"/>
                <a:ea typeface="Calibri" pitchFamily="34" charset="0"/>
                <a:cs typeface="Simplified Arabic" pitchFamily="18" charset="-78"/>
              </a:rPr>
              <a:t>بحوث التسويق والقائمين بالتسيير ويستلزم الأمر تدريبهم على </a:t>
            </a:r>
            <a:r>
              <a:rPr lang="ar-DZ" altLang="fr-FR" sz="2000">
                <a:latin typeface="Simplified Arabic" pitchFamily="18" charset="-78"/>
                <a:ea typeface="Calibri" pitchFamily="34" charset="0"/>
                <a:cs typeface="Simplified Arabic" pitchFamily="18" charset="-78"/>
              </a:rPr>
              <a:t>بناء </a:t>
            </a:r>
            <a:r>
              <a:rPr lang="ar-DZ" altLang="fr-FR" sz="2000" smtClean="0">
                <a:latin typeface="Simplified Arabic" pitchFamily="18" charset="-78"/>
                <a:ea typeface="Calibri" pitchFamily="34" charset="0"/>
                <a:cs typeface="Simplified Arabic" pitchFamily="18" charset="-78"/>
              </a:rPr>
              <a:t>الاستراتيجيات </a:t>
            </a:r>
            <a:r>
              <a:rPr lang="ar-DZ" altLang="fr-FR" sz="2000" dirty="0">
                <a:latin typeface="Simplified Arabic" pitchFamily="18" charset="-78"/>
                <a:ea typeface="Calibri" pitchFamily="34" charset="0"/>
                <a:cs typeface="Simplified Arabic" pitchFamily="18" charset="-78"/>
              </a:rPr>
              <a:t>التسويقية والتسعير التنافسي؛</a:t>
            </a:r>
            <a:endParaRPr lang="fr-FR" altLang="fr-FR" sz="2000" dirty="0"/>
          </a:p>
          <a:p>
            <a:pPr lvl="0" algn="just" rtl="1" eaLnBrk="0" fontAlgn="base" hangingPunct="0">
              <a:spcBef>
                <a:spcPct val="0"/>
              </a:spcBef>
              <a:spcAft>
                <a:spcPct val="0"/>
              </a:spcAft>
              <a:buFontTx/>
              <a:buChar char="•"/>
            </a:pPr>
            <a:r>
              <a:rPr lang="ar-DZ" altLang="fr-FR" sz="2000" dirty="0" smtClean="0">
                <a:latin typeface="Simplified Arabic" pitchFamily="18" charset="-78"/>
                <a:ea typeface="Calibri" pitchFamily="34" charset="0"/>
                <a:cs typeface="Simplified Arabic" pitchFamily="18" charset="-78"/>
              </a:rPr>
              <a:t> فئة العاملين الذين لا يحتكون مباشرة بالضيوف ولا بعناصر المزيج التسويقي كموظفي الشؤون الإدارية والحسابات ولا يستلزم الأمر تدريبهم تسويقيا سوى في ما يتعلق الأمر بالاتجاهات العامة وفلسفة المؤسسة. </a:t>
            </a:r>
            <a:endParaRPr lang="ar-DZ" altLang="fr-FR" sz="2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par>
                          <p:cTn id="14" fill="hold">
                            <p:stCondLst>
                              <p:cond delay="1000"/>
                            </p:stCondLst>
                            <p:childTnLst>
                              <p:par>
                                <p:cTn id="15" presetID="7" presetClass="entr" presetSubtype="4"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1000" fill="hold"/>
                                        <p:tgtEl>
                                          <p:spTgt spid="5"/>
                                        </p:tgtEl>
                                        <p:attrNameLst>
                                          <p:attrName>ppt_x</p:attrName>
                                        </p:attrNameLst>
                                      </p:cBhvr>
                                      <p:tavLst>
                                        <p:tav tm="0">
                                          <p:val>
                                            <p:strVal val="#ppt_x"/>
                                          </p:val>
                                        </p:tav>
                                        <p:tav tm="100000">
                                          <p:val>
                                            <p:strVal val="#ppt_x"/>
                                          </p:val>
                                        </p:tav>
                                      </p:tavLst>
                                    </p:anim>
                                    <p:anim calcmode="lin" valueType="num">
                                      <p:cBhvr additive="base">
                                        <p:cTn id="1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740</TotalTime>
  <Words>991</Words>
  <Application>Microsoft Office PowerPoint</Application>
  <PresentationFormat>Affichage à l'écran (4:3)</PresentationFormat>
  <Paragraphs>50</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Oriel</vt:lpstr>
      <vt:lpstr>Présentation PowerPoint</vt:lpstr>
      <vt:lpstr>Présentation PowerPoint</vt:lpstr>
      <vt:lpstr>موظفو الاستقبال</vt:lpstr>
      <vt:lpstr>طهاة</vt:lpstr>
      <vt:lpstr>حمال الحقائب</vt:lpstr>
      <vt:lpstr>Présentation PowerPoint</vt:lpstr>
      <vt:lpstr>إن طاقم العمل في الفندق يلعب دورا أساسيا في نجاح أعمال المنظمة فالعاملون هم الواجهة الحقيقية للفندق، وعن طريقهم تتمكن المنظمة من النجاح في تكريس الصورة الذهنية  التي ترغب في تحقيقها حول الفندق وخدماته المتنوعة، ويمكن تحقيق ذلك عن طريق اختيار الطاقم الاكثر خبرة وكفاءة في مجال العمل الفندقي، على سبيل المثال قد تكون الشهرة التي يتمتع بها أحد طهاة الفندق سببا كافيا لجذب الكثير من الضيوف إلى ذلك الفندق أو إلى مطعم الفندق   والزبائن (الضيف/ السائح) وادارة الفندق: من: * مدير الفندق * مدير التسويق * مدير المالية والمحاسبة * مدير الموارد البشرية،  الخ</vt:lpstr>
      <vt:lpstr>نموذج v.c.judd</vt:lpstr>
      <vt:lpstr>نموذج v.c.judd</vt:lpstr>
      <vt:lpstr>دور التسويق الداخلي في تطوير أداء العاملين بالفندق</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os</dc:creator>
  <cp:lastModifiedBy>USERRHP</cp:lastModifiedBy>
  <cp:revision>70</cp:revision>
  <dcterms:created xsi:type="dcterms:W3CDTF">2018-10-08T14:55:03Z</dcterms:created>
  <dcterms:modified xsi:type="dcterms:W3CDTF">2023-09-21T22:22:39Z</dcterms:modified>
</cp:coreProperties>
</file>