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417" r:id="rId8"/>
    <p:sldId id="263" r:id="rId9"/>
    <p:sldId id="418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2E54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1" d="100"/>
          <a:sy n="71" d="100"/>
        </p:scale>
        <p:origin x="618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5F7E9B-2F6E-4E63-B2B6-D8AD51D89581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0E74B9-7A30-454C-BC3F-30F236522D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3841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052826" y="609676"/>
            <a:ext cx="6086347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33CC33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9304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33CC33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9304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33CC33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9304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33CC33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9304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9304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83030" y="99441"/>
            <a:ext cx="10025938" cy="1183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33CC33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6939" y="1766062"/>
            <a:ext cx="10360025" cy="4291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991088" y="6464680"/>
            <a:ext cx="322579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9304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hananeomeiri@yahoo.fr" TargetMode="External"/><Relationship Id="rId2" Type="http://schemas.openxmlformats.org/officeDocument/2006/relationships/hyperlink" Target="mailto:h.omeiri@univ-skikda.dz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3119" y="1680717"/>
            <a:ext cx="10534015" cy="26289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6840"/>
              </a:lnSpc>
              <a:spcBef>
                <a:spcPts val="100"/>
              </a:spcBef>
            </a:pPr>
            <a:r>
              <a:rPr lang="en-US" sz="6000" spc="-10" dirty="0" smtClean="0">
                <a:solidFill>
                  <a:srgbClr val="6F2F9F"/>
                </a:solidFill>
              </a:rPr>
              <a:t>Lecture:</a:t>
            </a:r>
            <a:r>
              <a:rPr lang="en-US" sz="6000" spc="-10" dirty="0">
                <a:solidFill>
                  <a:srgbClr val="6F2F9F"/>
                </a:solidFill>
              </a:rPr>
              <a:t/>
            </a:r>
            <a:br>
              <a:rPr lang="en-US" sz="6000" spc="-10" dirty="0">
                <a:solidFill>
                  <a:srgbClr val="6F2F9F"/>
                </a:solidFill>
              </a:rPr>
            </a:br>
            <a:r>
              <a:rPr lang="en-US" sz="6000" spc="-10" dirty="0">
                <a:solidFill>
                  <a:srgbClr val="6F2F9F"/>
                </a:solidFill>
              </a:rPr>
              <a:t>Occupational Risk Assessment </a:t>
            </a:r>
            <a:r>
              <a:rPr lang="en-US" sz="6000" spc="-10" dirty="0" smtClean="0">
                <a:solidFill>
                  <a:srgbClr val="6F2F9F"/>
                </a:solidFill>
              </a:rPr>
              <a:t>Approach</a:t>
            </a:r>
            <a:endParaRPr lang="en-US" sz="6000" spc="-10" dirty="0">
              <a:solidFill>
                <a:srgbClr val="6F2F9F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89019" y="5997955"/>
            <a:ext cx="401447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400" b="1" dirty="0" smtClean="0">
                <a:latin typeface="Calibri"/>
                <a:cs typeface="Calibri"/>
              </a:rPr>
              <a:t>Academic year</a:t>
            </a:r>
            <a:r>
              <a:rPr sz="2400" b="1" spc="-10" dirty="0" smtClean="0">
                <a:latin typeface="Calibri"/>
                <a:cs typeface="Calibri"/>
              </a:rPr>
              <a:t>:</a:t>
            </a:r>
            <a:r>
              <a:rPr sz="2400" b="1" spc="-50" dirty="0" smtClean="0">
                <a:latin typeface="Calibri"/>
                <a:cs typeface="Calibri"/>
              </a:rPr>
              <a:t> </a:t>
            </a:r>
            <a:r>
              <a:rPr sz="2400" b="1" spc="-10" dirty="0" smtClean="0">
                <a:latin typeface="Calibri"/>
                <a:cs typeface="Calibri"/>
              </a:rPr>
              <a:t>202</a:t>
            </a:r>
            <a:r>
              <a:rPr lang="fr-FR" sz="2400" b="1" spc="-10" dirty="0" smtClean="0">
                <a:latin typeface="Calibri"/>
                <a:cs typeface="Calibri"/>
              </a:rPr>
              <a:t>5</a:t>
            </a:r>
            <a:r>
              <a:rPr sz="2400" b="1" spc="-10" dirty="0" smtClean="0">
                <a:latin typeface="Calibri"/>
                <a:cs typeface="Calibri"/>
              </a:rPr>
              <a:t>/202</a:t>
            </a:r>
            <a:r>
              <a:rPr lang="fr-FR" sz="2400" b="1" spc="-10" dirty="0" smtClean="0">
                <a:latin typeface="Calibri"/>
                <a:cs typeface="Calibri"/>
              </a:rPr>
              <a:t>6</a:t>
            </a:r>
            <a:endParaRPr sz="2400" dirty="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59251" y="117347"/>
            <a:ext cx="5873496" cy="162306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282940" y="3287267"/>
            <a:ext cx="3909059" cy="3348228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6200" y="4351695"/>
            <a:ext cx="2863596" cy="2177375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3040">
              <a:lnSpc>
                <a:spcPts val="1240"/>
              </a:lnSpc>
            </a:pPr>
            <a:fld id="{81D60167-4931-47E6-BA6A-407CBD079E47}" type="slidenum">
              <a:rPr spc="-50" dirty="0"/>
              <a:t>1</a:t>
            </a:fld>
            <a:endParaRPr spc="-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2170937"/>
            <a:ext cx="10360025" cy="4285276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241300" marR="7620" indent="-229870" algn="just">
              <a:lnSpc>
                <a:spcPts val="2690"/>
              </a:lnSpc>
              <a:spcBef>
                <a:spcPts val="740"/>
              </a:spcBef>
              <a:buSzPct val="96428"/>
              <a:buFont typeface="Wingdings"/>
              <a:buChar char=""/>
              <a:tabLst>
                <a:tab pos="241300" algn="l"/>
                <a:tab pos="328930" algn="l"/>
              </a:tabLst>
            </a:pP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L</a:t>
            </a:r>
            <a:r>
              <a:rPr lang="fr-FR" sz="2800" b="1" i="1" dirty="0" err="1" smtClean="0">
                <a:solidFill>
                  <a:srgbClr val="0000FF"/>
                </a:solidFill>
                <a:latin typeface="Calibri"/>
                <a:cs typeface="Calibri"/>
              </a:rPr>
              <a:t>aw</a:t>
            </a:r>
            <a:r>
              <a:rPr sz="2800" b="1" i="1" spc="380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n°</a:t>
            </a:r>
            <a:r>
              <a:rPr sz="2800" b="1" i="1" spc="4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spc="-10" dirty="0">
                <a:solidFill>
                  <a:srgbClr val="0000FF"/>
                </a:solidFill>
                <a:latin typeface="Calibri"/>
                <a:cs typeface="Calibri"/>
              </a:rPr>
              <a:t>83-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13</a:t>
            </a:r>
            <a:r>
              <a:rPr sz="2800" b="1" i="1" spc="3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fr-FR"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of</a:t>
            </a:r>
            <a:r>
              <a:rPr sz="2800" b="1" i="1" spc="415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02</a:t>
            </a:r>
            <a:r>
              <a:rPr sz="2800" b="1" i="1" spc="4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Jul</a:t>
            </a:r>
            <a:r>
              <a:rPr lang="fr-FR"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y</a:t>
            </a:r>
            <a:r>
              <a:rPr sz="2800" b="1" i="1" spc="409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83</a:t>
            </a:r>
            <a:r>
              <a:rPr sz="2800" b="1" i="1" spc="4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en-US" sz="2800" b="1" dirty="0" smtClean="0">
                <a:latin typeface="Calibri"/>
                <a:cs typeface="Calibri"/>
              </a:rPr>
              <a:t>providing compensation for work-related accidents and occupational diseases, amended by Ordinance No. 96-19 of July 6, 1996.</a:t>
            </a:r>
            <a:endParaRPr sz="2800" dirty="0">
              <a:latin typeface="Calibri"/>
              <a:cs typeface="Calibri"/>
            </a:endParaRPr>
          </a:p>
          <a:p>
            <a:pPr marL="241300" marR="8890" indent="-229870" algn="just">
              <a:lnSpc>
                <a:spcPct val="80000"/>
              </a:lnSpc>
              <a:spcBef>
                <a:spcPts val="1019"/>
              </a:spcBef>
              <a:buSzPct val="96428"/>
              <a:buFont typeface="Wingdings"/>
              <a:buChar char=""/>
              <a:tabLst>
                <a:tab pos="241300" algn="l"/>
                <a:tab pos="328930" algn="l"/>
              </a:tabLst>
            </a:pP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L</a:t>
            </a:r>
            <a:r>
              <a:rPr lang="fr-FR" sz="2800" b="1" i="1" dirty="0" err="1" smtClean="0">
                <a:solidFill>
                  <a:srgbClr val="0000FF"/>
                </a:solidFill>
                <a:latin typeface="Calibri"/>
                <a:cs typeface="Calibri"/>
              </a:rPr>
              <a:t>aw</a:t>
            </a:r>
            <a:r>
              <a:rPr sz="2800" b="1" i="1" spc="-30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n°</a:t>
            </a:r>
            <a:r>
              <a:rPr sz="2800" b="1" i="1" spc="-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spc="-10" dirty="0">
                <a:solidFill>
                  <a:srgbClr val="0000FF"/>
                </a:solidFill>
                <a:latin typeface="Calibri"/>
                <a:cs typeface="Calibri"/>
              </a:rPr>
              <a:t>85-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05</a:t>
            </a:r>
            <a:r>
              <a:rPr sz="2800" b="1" i="1" spc="-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fr-FR"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of</a:t>
            </a:r>
            <a:r>
              <a:rPr sz="2800" b="1" i="1" spc="-25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spc="-10" dirty="0" smtClean="0">
                <a:solidFill>
                  <a:srgbClr val="0000FF"/>
                </a:solidFill>
                <a:latin typeface="Calibri"/>
                <a:cs typeface="Calibri"/>
              </a:rPr>
              <a:t>16-02-</a:t>
            </a:r>
            <a:r>
              <a:rPr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1985</a:t>
            </a:r>
            <a:r>
              <a:rPr lang="fr-FR" sz="2800" b="1" i="1" spc="-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en-US" sz="2800" b="1" dirty="0" smtClean="0">
                <a:latin typeface="Calibri"/>
                <a:cs typeface="Calibri"/>
              </a:rPr>
              <a:t>related to the protection and promotion of health.</a:t>
            </a:r>
            <a:endParaRPr sz="2800" dirty="0">
              <a:latin typeface="Calibri"/>
              <a:cs typeface="Calibri"/>
            </a:endParaRPr>
          </a:p>
          <a:p>
            <a:pPr marL="241300" marR="6350" indent="-229870" algn="just">
              <a:lnSpc>
                <a:spcPts val="2690"/>
              </a:lnSpc>
              <a:spcBef>
                <a:spcPts val="985"/>
              </a:spcBef>
              <a:buSzPct val="96428"/>
              <a:buFont typeface="Wingdings"/>
              <a:buChar char=""/>
              <a:tabLst>
                <a:tab pos="241300" algn="l"/>
                <a:tab pos="328930" algn="l"/>
              </a:tabLst>
            </a:pP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L</a:t>
            </a:r>
            <a:r>
              <a:rPr lang="fr-FR" sz="2800" b="1" i="1" dirty="0" err="1" smtClean="0">
                <a:solidFill>
                  <a:srgbClr val="0000FF"/>
                </a:solidFill>
                <a:latin typeface="Calibri"/>
                <a:cs typeface="Calibri"/>
              </a:rPr>
              <a:t>aw</a:t>
            </a:r>
            <a:r>
              <a:rPr sz="2800" b="1" i="1" spc="270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n°</a:t>
            </a:r>
            <a:r>
              <a:rPr sz="2800" b="1" i="1" spc="2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spc="-10" dirty="0">
                <a:solidFill>
                  <a:srgbClr val="0000FF"/>
                </a:solidFill>
                <a:latin typeface="Calibri"/>
                <a:cs typeface="Calibri"/>
              </a:rPr>
              <a:t>88-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07</a:t>
            </a:r>
            <a:r>
              <a:rPr sz="2800" b="1" i="1" spc="2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fr-FR"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of</a:t>
            </a:r>
            <a:r>
              <a:rPr sz="2800" b="1" i="1" spc="290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26</a:t>
            </a:r>
            <a:r>
              <a:rPr sz="2800" b="1" i="1" spc="2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Jan</a:t>
            </a:r>
            <a:r>
              <a:rPr lang="fr-FR" sz="2800" b="1" i="1" dirty="0" err="1" smtClean="0">
                <a:solidFill>
                  <a:srgbClr val="0000FF"/>
                </a:solidFill>
                <a:latin typeface="Calibri"/>
                <a:cs typeface="Calibri"/>
              </a:rPr>
              <a:t>uary</a:t>
            </a:r>
            <a:r>
              <a:rPr sz="2800" b="1" i="1" spc="280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88</a:t>
            </a:r>
            <a:r>
              <a:rPr sz="2800" b="1" i="1" spc="2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en-US" sz="2800" b="1" dirty="0" smtClean="0">
                <a:latin typeface="Calibri"/>
                <a:cs typeface="Calibri"/>
              </a:rPr>
              <a:t>related to hygiene, safety, and occupational medicine.</a:t>
            </a:r>
            <a:endParaRPr sz="2800" dirty="0">
              <a:latin typeface="Calibri"/>
              <a:cs typeface="Calibri"/>
            </a:endParaRPr>
          </a:p>
          <a:p>
            <a:pPr marL="241300" marR="5080" indent="-229870" algn="just">
              <a:lnSpc>
                <a:spcPts val="2690"/>
              </a:lnSpc>
              <a:spcBef>
                <a:spcPts val="990"/>
              </a:spcBef>
              <a:buSzPct val="96428"/>
              <a:buFont typeface="Wingdings"/>
              <a:buChar char=""/>
              <a:tabLst>
                <a:tab pos="241300" algn="l"/>
                <a:tab pos="328930" algn="l"/>
              </a:tabLst>
            </a:pP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lang="en-US"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Presidential decree</a:t>
            </a:r>
            <a:r>
              <a:rPr lang="en-US" sz="2800" b="1" i="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n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°</a:t>
            </a:r>
            <a:r>
              <a:rPr sz="2800" b="1" i="1" spc="2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spc="-10" dirty="0">
                <a:solidFill>
                  <a:srgbClr val="0000FF"/>
                </a:solidFill>
                <a:latin typeface="Calibri"/>
                <a:cs typeface="Calibri"/>
              </a:rPr>
              <a:t>06-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59</a:t>
            </a:r>
            <a:r>
              <a:rPr sz="2800" b="1" i="1" spc="2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fr-FR"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of</a:t>
            </a:r>
            <a:r>
              <a:rPr sz="2800" b="1" i="1" spc="265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12</a:t>
            </a:r>
            <a:r>
              <a:rPr sz="2800" b="1" i="1" spc="254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Moharram</a:t>
            </a:r>
            <a:r>
              <a:rPr sz="2800" b="1" i="1" spc="254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1427</a:t>
            </a:r>
            <a:r>
              <a:rPr sz="2800" b="1" i="1" spc="2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spc="-10" dirty="0" smtClean="0">
                <a:solidFill>
                  <a:srgbClr val="0000FF"/>
                </a:solidFill>
                <a:latin typeface="Calibri"/>
                <a:cs typeface="Calibri"/>
              </a:rPr>
              <a:t>correspond</a:t>
            </a:r>
            <a:r>
              <a:rPr lang="fr-FR" sz="2800" b="1" i="1" spc="-10" dirty="0" smtClean="0">
                <a:solidFill>
                  <a:srgbClr val="0000FF"/>
                </a:solidFill>
                <a:latin typeface="Calibri"/>
                <a:cs typeface="Calibri"/>
              </a:rPr>
              <a:t>i</a:t>
            </a:r>
            <a:r>
              <a:rPr sz="2800" b="1" i="1" spc="-10" dirty="0" smtClean="0">
                <a:solidFill>
                  <a:srgbClr val="0000FF"/>
                </a:solidFill>
                <a:latin typeface="Calibri"/>
                <a:cs typeface="Calibri"/>
              </a:rPr>
              <a:t>n</a:t>
            </a:r>
            <a:r>
              <a:rPr lang="fr-FR" sz="2800" b="1" i="1" spc="-10" dirty="0" smtClean="0">
                <a:solidFill>
                  <a:srgbClr val="0000FF"/>
                </a:solidFill>
                <a:latin typeface="Calibri"/>
                <a:cs typeface="Calibri"/>
              </a:rPr>
              <a:t>g</a:t>
            </a:r>
            <a:r>
              <a:rPr sz="2800" b="1" i="1" spc="-10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fr-FR"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to</a:t>
            </a:r>
            <a:r>
              <a:rPr sz="2800" b="1" i="1" spc="229" dirty="0" smtClean="0">
                <a:solidFill>
                  <a:srgbClr val="0000FF"/>
                </a:solidFill>
                <a:latin typeface="Calibri"/>
                <a:cs typeface="Calibri"/>
              </a:rPr>
              <a:t>  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11</a:t>
            </a:r>
            <a:r>
              <a:rPr sz="2800" b="1" i="1" spc="235" dirty="0">
                <a:solidFill>
                  <a:srgbClr val="0000FF"/>
                </a:solidFill>
                <a:latin typeface="Calibri"/>
                <a:cs typeface="Calibri"/>
              </a:rPr>
              <a:t>  </a:t>
            </a:r>
            <a:r>
              <a:rPr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F</a:t>
            </a:r>
            <a:r>
              <a:rPr lang="fr-FR" sz="2800" b="1" i="1" dirty="0" err="1" smtClean="0">
                <a:solidFill>
                  <a:srgbClr val="0000FF"/>
                </a:solidFill>
                <a:latin typeface="Calibri"/>
                <a:cs typeface="Calibri"/>
              </a:rPr>
              <a:t>ebruary</a:t>
            </a:r>
            <a:r>
              <a:rPr sz="2800" b="1" i="1" spc="235" dirty="0" smtClean="0">
                <a:solidFill>
                  <a:srgbClr val="0000FF"/>
                </a:solidFill>
                <a:latin typeface="Calibri"/>
                <a:cs typeface="Calibri"/>
              </a:rPr>
              <a:t>  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2006</a:t>
            </a:r>
            <a:r>
              <a:rPr sz="2800" b="1" i="1" spc="229" dirty="0">
                <a:solidFill>
                  <a:srgbClr val="0000FF"/>
                </a:solidFill>
                <a:latin typeface="Calibri"/>
                <a:cs typeface="Calibri"/>
              </a:rPr>
              <a:t>  </a:t>
            </a:r>
            <a:r>
              <a:rPr lang="en-US" sz="2800" b="1" dirty="0" smtClean="0">
                <a:latin typeface="Calibri"/>
                <a:cs typeface="Calibri"/>
              </a:rPr>
              <a:t>concerning the ratification of Convention 155 on workers’ safety and health and the working environment, adopted in Geneva on June 22, 1981.</a:t>
            </a:r>
            <a:endParaRPr lang="en-US" sz="2800" b="1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84554" y="308228"/>
            <a:ext cx="9825355" cy="1320874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599055" marR="5080" indent="-2586990">
              <a:lnSpc>
                <a:spcPts val="4750"/>
              </a:lnSpc>
              <a:spcBef>
                <a:spcPts val="700"/>
              </a:spcBef>
            </a:pPr>
            <a:r>
              <a:rPr lang="en-US" spc="-95" dirty="0"/>
              <a:t>Regulatory texts governing occupational health and safety</a:t>
            </a:r>
            <a:r>
              <a:rPr spc="-25" dirty="0" smtClean="0"/>
              <a:t>(1</a:t>
            </a:r>
            <a:r>
              <a:rPr spc="-25" dirty="0"/>
              <a:t>)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84107" y="1027175"/>
            <a:ext cx="1984248" cy="113080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10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2338197"/>
            <a:ext cx="10359390" cy="3853876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6985" indent="-229870" algn="just">
              <a:lnSpc>
                <a:spcPts val="3020"/>
              </a:lnSpc>
              <a:spcBef>
                <a:spcPts val="480"/>
              </a:spcBef>
              <a:buSzPct val="96428"/>
              <a:buFont typeface="Wingdings"/>
              <a:buChar char=""/>
              <a:tabLst>
                <a:tab pos="241300" algn="l"/>
                <a:tab pos="328930" algn="l"/>
              </a:tabLst>
            </a:pPr>
            <a:r>
              <a:rPr lang="en-US" sz="2800" b="1" i="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en-US"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Executive decree</a:t>
            </a:r>
            <a:r>
              <a:rPr lang="en-US" sz="2800" b="1" i="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nº</a:t>
            </a:r>
            <a:r>
              <a:rPr sz="2800" b="1" i="1" spc="140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spc="-10" dirty="0">
                <a:solidFill>
                  <a:srgbClr val="0000FF"/>
                </a:solidFill>
                <a:latin typeface="Calibri"/>
                <a:cs typeface="Calibri"/>
              </a:rPr>
              <a:t>05-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08</a:t>
            </a:r>
            <a:r>
              <a:rPr sz="2800" b="1" i="1" spc="1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fr-FR"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of</a:t>
            </a:r>
            <a:r>
              <a:rPr sz="2800" b="1" i="1" spc="155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8</a:t>
            </a:r>
            <a:r>
              <a:rPr sz="2800" b="1" i="1" spc="1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Jan</a:t>
            </a:r>
            <a:r>
              <a:rPr lang="fr-FR" sz="2800" b="1" i="1" dirty="0" err="1" smtClean="0">
                <a:solidFill>
                  <a:srgbClr val="0000FF"/>
                </a:solidFill>
                <a:latin typeface="Calibri"/>
                <a:cs typeface="Calibri"/>
              </a:rPr>
              <a:t>uary</a:t>
            </a:r>
            <a:r>
              <a:rPr sz="2800" b="1" i="1" spc="135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2005</a:t>
            </a:r>
            <a:r>
              <a:rPr sz="2800" b="1" i="1" spc="1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en-US" sz="2800" b="1" dirty="0" smtClean="0">
                <a:latin typeface="Calibri"/>
                <a:cs typeface="Calibri"/>
              </a:rPr>
              <a:t>related to the specific requirements applicable to hazardous substances, preparations, or products in the workplace.</a:t>
            </a:r>
          </a:p>
          <a:p>
            <a:pPr marL="241300" marR="6985" indent="-229870" algn="just">
              <a:lnSpc>
                <a:spcPts val="3020"/>
              </a:lnSpc>
              <a:spcBef>
                <a:spcPts val="480"/>
              </a:spcBef>
              <a:buSzPct val="96428"/>
              <a:buFont typeface="Wingdings"/>
              <a:buChar char=""/>
              <a:tabLst>
                <a:tab pos="241300" algn="l"/>
                <a:tab pos="328930" algn="l"/>
              </a:tabLst>
            </a:pPr>
            <a:endParaRPr sz="2800" dirty="0">
              <a:latin typeface="Calibri"/>
              <a:cs typeface="Calibri"/>
            </a:endParaRPr>
          </a:p>
          <a:p>
            <a:pPr marL="241300" marR="5080" indent="-229870" algn="just">
              <a:lnSpc>
                <a:spcPts val="3020"/>
              </a:lnSpc>
              <a:spcBef>
                <a:spcPts val="1019"/>
              </a:spcBef>
              <a:buSzPct val="96428"/>
              <a:buFont typeface="Wingdings"/>
              <a:buChar char=""/>
              <a:tabLst>
                <a:tab pos="241300" algn="l"/>
                <a:tab pos="328930" algn="l"/>
              </a:tabLst>
            </a:pP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lang="fr-FR"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Executive </a:t>
            </a:r>
            <a:r>
              <a:rPr lang="fr-FR" sz="2800" b="1" i="1" dirty="0" err="1" smtClean="0">
                <a:solidFill>
                  <a:srgbClr val="0000FF"/>
                </a:solidFill>
                <a:latin typeface="Calibri"/>
                <a:cs typeface="Calibri"/>
              </a:rPr>
              <a:t>decree</a:t>
            </a:r>
            <a:r>
              <a:rPr lang="fr-FR"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nº</a:t>
            </a:r>
            <a:r>
              <a:rPr sz="2800" b="1" i="1" spc="160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spc="-10" dirty="0">
                <a:solidFill>
                  <a:srgbClr val="0000FF"/>
                </a:solidFill>
                <a:latin typeface="Calibri"/>
                <a:cs typeface="Calibri"/>
              </a:rPr>
              <a:t>05-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09</a:t>
            </a:r>
            <a:r>
              <a:rPr sz="2800" b="1" i="1" spc="1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fr-FR"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of</a:t>
            </a:r>
            <a:r>
              <a:rPr sz="2800" b="1" i="1" spc="165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8</a:t>
            </a:r>
            <a:r>
              <a:rPr sz="2800" b="1" i="1" spc="1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Jan</a:t>
            </a:r>
            <a:r>
              <a:rPr lang="fr-FR" sz="2800" b="1" i="1" dirty="0" err="1" smtClean="0">
                <a:solidFill>
                  <a:srgbClr val="0000FF"/>
                </a:solidFill>
                <a:latin typeface="Calibri"/>
                <a:cs typeface="Calibri"/>
              </a:rPr>
              <a:t>uary</a:t>
            </a:r>
            <a:r>
              <a:rPr sz="2800" b="1" i="1" spc="150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2005</a:t>
            </a:r>
            <a:r>
              <a:rPr sz="2800" b="1" i="1" spc="1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en-US" sz="2800" b="1" dirty="0" smtClean="0">
                <a:latin typeface="Calibri"/>
                <a:cs typeface="Calibri"/>
              </a:rPr>
              <a:t>related to joint committees and to hygiene and safety officers.</a:t>
            </a:r>
          </a:p>
          <a:p>
            <a:pPr marL="241300" marR="5715" indent="-229870" algn="just">
              <a:lnSpc>
                <a:spcPct val="90000"/>
              </a:lnSpc>
              <a:spcBef>
                <a:spcPts val="955"/>
              </a:spcBef>
              <a:buSzPct val="96428"/>
              <a:buFont typeface="Wingdings"/>
              <a:buChar char=""/>
              <a:tabLst>
                <a:tab pos="241300" algn="l"/>
                <a:tab pos="328930" algn="l"/>
              </a:tabLst>
            </a:pP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lang="fr-FR"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Executive </a:t>
            </a:r>
            <a:r>
              <a:rPr lang="fr-FR" sz="2800" b="1" i="1" dirty="0" err="1" smtClean="0">
                <a:solidFill>
                  <a:srgbClr val="0000FF"/>
                </a:solidFill>
                <a:latin typeface="Calibri"/>
                <a:cs typeface="Calibri"/>
              </a:rPr>
              <a:t>decree</a:t>
            </a:r>
            <a:r>
              <a:rPr lang="fr-FR"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n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°</a:t>
            </a:r>
            <a:r>
              <a:rPr sz="2800" b="1" i="1" spc="-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spc="-10" dirty="0">
                <a:solidFill>
                  <a:srgbClr val="0000FF"/>
                </a:solidFill>
                <a:latin typeface="Calibri"/>
                <a:cs typeface="Calibri"/>
              </a:rPr>
              <a:t>02-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427</a:t>
            </a:r>
            <a:r>
              <a:rPr sz="2800" b="1" i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fr-FR"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of</a:t>
            </a:r>
            <a:r>
              <a:rPr sz="2800" b="1" i="1" spc="-25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7</a:t>
            </a:r>
            <a:r>
              <a:rPr sz="2800" b="1" i="1" spc="-2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D</a:t>
            </a:r>
            <a:r>
              <a:rPr lang="fr-FR"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e</a:t>
            </a:r>
            <a:r>
              <a:rPr sz="2800" b="1" i="1" dirty="0" err="1" smtClean="0">
                <a:solidFill>
                  <a:srgbClr val="0000FF"/>
                </a:solidFill>
                <a:latin typeface="Calibri"/>
                <a:cs typeface="Calibri"/>
              </a:rPr>
              <a:t>cembe</a:t>
            </a:r>
            <a:r>
              <a:rPr lang="fr-FR"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r</a:t>
            </a:r>
            <a:r>
              <a:rPr sz="2800" b="1" i="1" spc="-45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2002</a:t>
            </a:r>
            <a:r>
              <a:rPr lang="fr-FR" sz="2800" b="1" i="1" spc="-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en-US" sz="2800" b="1" dirty="0" smtClean="0">
                <a:latin typeface="Calibri"/>
                <a:cs typeface="Calibri"/>
              </a:rPr>
              <a:t>related to the conditions for organizing the instruction, information, and training of workers in the field of occupational risk prevention.</a:t>
            </a:r>
            <a:endParaRPr lang="en-US" sz="2800" b="1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84554" y="308228"/>
            <a:ext cx="9825355" cy="1320874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599055" marR="5080" indent="-2586990">
              <a:lnSpc>
                <a:spcPts val="4750"/>
              </a:lnSpc>
              <a:spcBef>
                <a:spcPts val="700"/>
              </a:spcBef>
            </a:pPr>
            <a:r>
              <a:rPr lang="en-US" spc="-95" dirty="0"/>
              <a:t>Regulatory texts governing occupational health and safety</a:t>
            </a:r>
            <a:r>
              <a:rPr spc="-25" dirty="0" smtClean="0"/>
              <a:t>(2</a:t>
            </a:r>
            <a:r>
              <a:rPr spc="-25" dirty="0"/>
              <a:t>)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10600" y="1027175"/>
            <a:ext cx="1987296" cy="1129284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11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7536" y="1856551"/>
            <a:ext cx="10359390" cy="4309128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241300" marR="7620" indent="-229870" algn="just">
              <a:lnSpc>
                <a:spcPct val="90000"/>
              </a:lnSpc>
              <a:spcBef>
                <a:spcPts val="430"/>
              </a:spcBef>
              <a:buSzPct val="96428"/>
              <a:buFont typeface="Wingdings"/>
              <a:buChar char=""/>
              <a:tabLst>
                <a:tab pos="241300" algn="l"/>
                <a:tab pos="328930" algn="l"/>
              </a:tabLst>
            </a:pPr>
            <a:r>
              <a:rPr lang="fr-FR"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Executive </a:t>
            </a:r>
            <a:r>
              <a:rPr lang="fr-FR" sz="2800" b="1" i="1" dirty="0" err="1" smtClean="0">
                <a:solidFill>
                  <a:srgbClr val="0000FF"/>
                </a:solidFill>
                <a:latin typeface="Calibri"/>
                <a:cs typeface="Calibri"/>
              </a:rPr>
              <a:t>decree</a:t>
            </a:r>
            <a:r>
              <a:rPr lang="fr-FR"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n°91-</a:t>
            </a:r>
            <a:r>
              <a:rPr sz="2800" b="1" i="1" spc="15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05</a:t>
            </a:r>
            <a:r>
              <a:rPr sz="2800" b="1" i="1" spc="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fr-FR"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of</a:t>
            </a:r>
            <a:r>
              <a:rPr sz="2800" b="1" i="1" spc="20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19</a:t>
            </a:r>
            <a:r>
              <a:rPr sz="2800" b="1" i="1" spc="1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Jan</a:t>
            </a:r>
            <a:r>
              <a:rPr lang="fr-FR" sz="2800" b="1" i="1" dirty="0" err="1" smtClean="0">
                <a:solidFill>
                  <a:srgbClr val="0000FF"/>
                </a:solidFill>
                <a:latin typeface="Calibri"/>
                <a:cs typeface="Calibri"/>
              </a:rPr>
              <a:t>uary</a:t>
            </a:r>
            <a:r>
              <a:rPr sz="2800" b="1" i="1" spc="5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1991</a:t>
            </a:r>
            <a:r>
              <a:rPr lang="fr-FR" sz="2800" b="1" i="1" spc="1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en-US" sz="2800" b="1" dirty="0" smtClean="0">
                <a:latin typeface="Calibri"/>
                <a:cs typeface="Calibri"/>
              </a:rPr>
              <a:t>related to the general protection requirements applicable to hygiene and safety in the workplace.</a:t>
            </a:r>
            <a:endParaRPr sz="2800" dirty="0">
              <a:latin typeface="Calibri"/>
              <a:cs typeface="Calibri"/>
            </a:endParaRPr>
          </a:p>
          <a:p>
            <a:pPr marL="241300" marR="6350" indent="-229870" algn="just">
              <a:lnSpc>
                <a:spcPts val="3020"/>
              </a:lnSpc>
              <a:spcBef>
                <a:spcPts val="1055"/>
              </a:spcBef>
              <a:buSzPct val="96428"/>
              <a:buFont typeface="Wingdings"/>
              <a:buChar char=""/>
              <a:tabLst>
                <a:tab pos="241300" algn="l"/>
                <a:tab pos="328930" algn="l"/>
                <a:tab pos="1519555" algn="l"/>
                <a:tab pos="2898140" algn="l"/>
                <a:tab pos="3905250" algn="l"/>
                <a:tab pos="4671695" algn="l"/>
                <a:tab pos="5272405" algn="l"/>
                <a:tab pos="5859145" algn="l"/>
                <a:tab pos="7620000" algn="l"/>
                <a:tab pos="8568055" algn="l"/>
                <a:tab pos="9679305" algn="l"/>
                <a:tab pos="10079990" algn="l"/>
              </a:tabLst>
            </a:pPr>
            <a:r>
              <a:rPr sz="2800" b="1" i="1" spc="-10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lang="fr-FR" sz="2800" b="1" i="1" spc="-10" dirty="0" smtClean="0">
                <a:solidFill>
                  <a:srgbClr val="0000FF"/>
                </a:solidFill>
                <a:latin typeface="Calibri"/>
                <a:cs typeface="Calibri"/>
              </a:rPr>
              <a:t>Executive </a:t>
            </a:r>
            <a:r>
              <a:rPr lang="fr-FR" sz="2800" b="1" i="1" spc="-10" dirty="0" err="1" smtClean="0">
                <a:solidFill>
                  <a:srgbClr val="0000FF"/>
                </a:solidFill>
                <a:latin typeface="Calibri"/>
                <a:cs typeface="Calibri"/>
              </a:rPr>
              <a:t>decree</a:t>
            </a:r>
            <a:r>
              <a:rPr lang="fr-FR" sz="2800" b="1" i="1" spc="-10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2800" b="1" i="1" spc="-10" dirty="0">
                <a:solidFill>
                  <a:srgbClr val="0000FF"/>
                </a:solidFill>
                <a:latin typeface="Calibri"/>
                <a:cs typeface="Calibri"/>
              </a:rPr>
              <a:t>n°97-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2800" b="1" i="1" spc="-25" dirty="0">
                <a:solidFill>
                  <a:srgbClr val="0000FF"/>
                </a:solidFill>
                <a:latin typeface="Calibri"/>
                <a:cs typeface="Calibri"/>
              </a:rPr>
              <a:t>424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lang="fr-FR" sz="2800" b="1" i="1" spc="-25" dirty="0" smtClean="0">
                <a:solidFill>
                  <a:srgbClr val="0000FF"/>
                </a:solidFill>
                <a:latin typeface="Calibri"/>
                <a:cs typeface="Calibri"/>
              </a:rPr>
              <a:t>of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2800" b="1" i="1" spc="-25" dirty="0">
                <a:solidFill>
                  <a:srgbClr val="0000FF"/>
                </a:solidFill>
                <a:latin typeface="Calibri"/>
                <a:cs typeface="Calibri"/>
              </a:rPr>
              <a:t>11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2800" b="1" i="1" spc="-10" dirty="0" err="1" smtClean="0">
                <a:solidFill>
                  <a:srgbClr val="0000FF"/>
                </a:solidFill>
                <a:latin typeface="Calibri"/>
                <a:cs typeface="Calibri"/>
              </a:rPr>
              <a:t>Novembe</a:t>
            </a:r>
            <a:r>
              <a:rPr lang="fr-FR" sz="2800" b="1" i="1" spc="-10" dirty="0" smtClean="0">
                <a:solidFill>
                  <a:srgbClr val="0000FF"/>
                </a:solidFill>
                <a:latin typeface="Calibri"/>
                <a:cs typeface="Calibri"/>
              </a:rPr>
              <a:t>r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2800" b="1" i="1" spc="-20" dirty="0" smtClean="0">
                <a:solidFill>
                  <a:srgbClr val="0000FF"/>
                </a:solidFill>
                <a:latin typeface="Calibri"/>
                <a:cs typeface="Calibri"/>
              </a:rPr>
              <a:t>1997</a:t>
            </a:r>
            <a:r>
              <a:rPr lang="fr-FR" sz="2800" b="1" i="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en-US" sz="2800" b="1" spc="-10" dirty="0" smtClean="0">
                <a:latin typeface="Calibri"/>
                <a:cs typeface="Calibri"/>
              </a:rPr>
              <a:t>related to the prevention of occupational accidents and work-related diseases.</a:t>
            </a:r>
          </a:p>
          <a:p>
            <a:pPr marL="241300" marR="5080" indent="-229870" algn="just">
              <a:lnSpc>
                <a:spcPts val="3020"/>
              </a:lnSpc>
              <a:spcBef>
                <a:spcPts val="1005"/>
              </a:spcBef>
              <a:buSzPct val="96428"/>
              <a:buFont typeface="Wingdings"/>
              <a:buChar char=""/>
              <a:tabLst>
                <a:tab pos="241300" algn="l"/>
                <a:tab pos="328930" algn="l"/>
                <a:tab pos="1498600" algn="l"/>
                <a:tab pos="3027680" algn="l"/>
                <a:tab pos="3608070" algn="l"/>
                <a:tab pos="5115560" algn="l"/>
                <a:tab pos="6165850" algn="l"/>
                <a:tab pos="6777990" algn="l"/>
                <a:tab pos="8226425" algn="l"/>
                <a:tab pos="8799195" algn="l"/>
              </a:tabLst>
            </a:pPr>
            <a:r>
              <a:rPr sz="2800" b="1" i="1" spc="-10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2800" b="1" i="1" spc="-10" dirty="0" smtClean="0">
                <a:solidFill>
                  <a:srgbClr val="0000FF"/>
                </a:solidFill>
                <a:latin typeface="Calibri"/>
                <a:cs typeface="Calibri"/>
              </a:rPr>
              <a:t>D</a:t>
            </a:r>
            <a:r>
              <a:rPr lang="fr-FR" sz="2800" b="1" i="1" spc="-10" dirty="0" smtClean="0">
                <a:solidFill>
                  <a:srgbClr val="0000FF"/>
                </a:solidFill>
                <a:latin typeface="Calibri"/>
                <a:cs typeface="Calibri"/>
              </a:rPr>
              <a:t>e</a:t>
            </a:r>
            <a:r>
              <a:rPr sz="2800" b="1" i="1" spc="-10" dirty="0" err="1" smtClean="0">
                <a:solidFill>
                  <a:srgbClr val="0000FF"/>
                </a:solidFill>
                <a:latin typeface="Calibri"/>
                <a:cs typeface="Calibri"/>
              </a:rPr>
              <a:t>cre</a:t>
            </a:r>
            <a:r>
              <a:rPr lang="fr-FR" sz="2800" b="1" i="1" spc="-10" dirty="0" smtClean="0">
                <a:solidFill>
                  <a:srgbClr val="0000FF"/>
                </a:solidFill>
                <a:latin typeface="Calibri"/>
                <a:cs typeface="Calibri"/>
              </a:rPr>
              <a:t>e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2800" b="1" i="1" spc="-10" dirty="0">
                <a:solidFill>
                  <a:srgbClr val="0000FF"/>
                </a:solidFill>
                <a:latin typeface="Calibri"/>
                <a:cs typeface="Calibri"/>
              </a:rPr>
              <a:t>n°05-</a:t>
            </a:r>
            <a:r>
              <a:rPr sz="2800" b="1" i="1" spc="-25" dirty="0">
                <a:solidFill>
                  <a:srgbClr val="0000FF"/>
                </a:solidFill>
                <a:latin typeface="Calibri"/>
                <a:cs typeface="Calibri"/>
              </a:rPr>
              <a:t>117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lang="fr-FR" sz="2800" b="1" i="1" spc="-25" dirty="0" smtClean="0">
                <a:solidFill>
                  <a:srgbClr val="0000FF"/>
                </a:solidFill>
                <a:latin typeface="Calibri"/>
                <a:cs typeface="Calibri"/>
              </a:rPr>
              <a:t>of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2800" b="1" i="1" spc="-10" dirty="0" smtClean="0">
                <a:solidFill>
                  <a:srgbClr val="0000FF"/>
                </a:solidFill>
                <a:latin typeface="Calibri"/>
                <a:cs typeface="Calibri"/>
              </a:rPr>
              <a:t>11-04-</a:t>
            </a:r>
            <a:r>
              <a:rPr sz="2800" b="1" i="1" spc="-25" dirty="0" smtClean="0">
                <a:solidFill>
                  <a:srgbClr val="0000FF"/>
                </a:solidFill>
                <a:latin typeface="Calibri"/>
                <a:cs typeface="Calibri"/>
              </a:rPr>
              <a:t>05</a:t>
            </a:r>
            <a:r>
              <a:rPr lang="fr-FR" sz="2800" b="1" i="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en-US" sz="2800" b="1" spc="-10" dirty="0" smtClean="0">
                <a:latin typeface="Calibri"/>
                <a:cs typeface="Calibri"/>
              </a:rPr>
              <a:t>setting the protective measures against ionizing radiation.</a:t>
            </a:r>
            <a:endParaRPr sz="2800" dirty="0">
              <a:latin typeface="Calibri"/>
              <a:cs typeface="Calibri"/>
            </a:endParaRPr>
          </a:p>
          <a:p>
            <a:pPr marL="241300" marR="7620" indent="-229870" algn="just">
              <a:lnSpc>
                <a:spcPts val="3020"/>
              </a:lnSpc>
              <a:spcBef>
                <a:spcPts val="1005"/>
              </a:spcBef>
              <a:buSzPct val="96428"/>
              <a:buFont typeface="Wingdings"/>
              <a:buChar char=""/>
              <a:tabLst>
                <a:tab pos="241300" algn="l"/>
                <a:tab pos="328930" algn="l"/>
                <a:tab pos="1443355" algn="l"/>
                <a:tab pos="2747010" algn="l"/>
                <a:tab pos="3205480" algn="l"/>
                <a:tab pos="4368800" algn="l"/>
                <a:tab pos="4892675" algn="l"/>
                <a:tab pos="6708140" algn="l"/>
                <a:tab pos="7745095" algn="l"/>
                <a:tab pos="8423275" algn="l"/>
              </a:tabLst>
            </a:pPr>
            <a:r>
              <a:rPr sz="2800" b="1" i="1" spc="-10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lang="fr-FR" sz="2800" b="1" i="1" spc="-10" dirty="0" smtClean="0">
                <a:solidFill>
                  <a:srgbClr val="0000FF"/>
                </a:solidFill>
                <a:latin typeface="Calibri"/>
                <a:cs typeface="Calibri"/>
              </a:rPr>
              <a:t>Executive </a:t>
            </a:r>
            <a:r>
              <a:rPr lang="fr-FR" sz="2800" b="1" i="1" spc="-10" dirty="0" err="1" smtClean="0">
                <a:solidFill>
                  <a:srgbClr val="0000FF"/>
                </a:solidFill>
                <a:latin typeface="Calibri"/>
                <a:cs typeface="Calibri"/>
              </a:rPr>
              <a:t>decree</a:t>
            </a:r>
            <a:r>
              <a:rPr lang="fr-FR" sz="2800" b="1" i="1" spc="-10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2800" b="1" i="1" spc="-25" dirty="0">
                <a:solidFill>
                  <a:srgbClr val="0000FF"/>
                </a:solidFill>
                <a:latin typeface="Calibri"/>
                <a:cs typeface="Calibri"/>
              </a:rPr>
              <a:t>n°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2800" b="1" i="1" spc="-10" dirty="0">
                <a:solidFill>
                  <a:srgbClr val="0000FF"/>
                </a:solidFill>
                <a:latin typeface="Calibri"/>
                <a:cs typeface="Calibri"/>
              </a:rPr>
              <a:t>01-</a:t>
            </a:r>
            <a:r>
              <a:rPr sz="2800" b="1" i="1" spc="-25" dirty="0">
                <a:solidFill>
                  <a:srgbClr val="0000FF"/>
                </a:solidFill>
                <a:latin typeface="Calibri"/>
                <a:cs typeface="Calibri"/>
              </a:rPr>
              <a:t>342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lang="fr-FR" sz="2800" b="1" i="1" spc="-25" dirty="0" smtClean="0">
                <a:solidFill>
                  <a:srgbClr val="0000FF"/>
                </a:solidFill>
                <a:latin typeface="Calibri"/>
                <a:cs typeface="Calibri"/>
              </a:rPr>
              <a:t>of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2800" b="1" i="1" spc="-10" dirty="0" smtClean="0">
                <a:solidFill>
                  <a:srgbClr val="0000FF"/>
                </a:solidFill>
                <a:latin typeface="Calibri"/>
                <a:cs typeface="Calibri"/>
              </a:rPr>
              <a:t>28-10-</a:t>
            </a:r>
            <a:r>
              <a:rPr sz="2800" b="1" i="1" spc="-20" dirty="0" smtClean="0">
                <a:solidFill>
                  <a:srgbClr val="0000FF"/>
                </a:solidFill>
                <a:latin typeface="Calibri"/>
                <a:cs typeface="Calibri"/>
              </a:rPr>
              <a:t>2001</a:t>
            </a:r>
            <a:r>
              <a:rPr lang="fr-FR" sz="2800" b="1" i="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en-US" sz="2800" b="1" spc="-10" dirty="0" smtClean="0">
                <a:latin typeface="Calibri"/>
                <a:cs typeface="Calibri"/>
              </a:rPr>
              <a:t>related to specific protection and safety requirements for workers against electrical risks.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184554" y="308228"/>
            <a:ext cx="9825355" cy="1320874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599055" marR="5080" indent="-2586990">
              <a:lnSpc>
                <a:spcPts val="4750"/>
              </a:lnSpc>
              <a:spcBef>
                <a:spcPts val="700"/>
              </a:spcBef>
            </a:pPr>
            <a:r>
              <a:rPr lang="en-US" spc="-95" dirty="0"/>
              <a:t>Regulatory texts governing occupational health and safety</a:t>
            </a:r>
            <a:r>
              <a:rPr spc="-160" dirty="0" smtClean="0"/>
              <a:t> </a:t>
            </a:r>
            <a:r>
              <a:rPr spc="-25" dirty="0"/>
              <a:t>(3)</a:t>
            </a: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00563" y="499818"/>
            <a:ext cx="1987296" cy="1129284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1094211" y="6426504"/>
            <a:ext cx="1809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12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734694"/>
            <a:ext cx="10359390" cy="388478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06705" indent="-295275">
              <a:lnSpc>
                <a:spcPts val="2650"/>
              </a:lnSpc>
              <a:spcBef>
                <a:spcPts val="105"/>
              </a:spcBef>
              <a:buSzPct val="96153"/>
              <a:buFont typeface="Wingdings"/>
              <a:buChar char=""/>
              <a:tabLst>
                <a:tab pos="306705" algn="l"/>
                <a:tab pos="1941830" algn="l"/>
                <a:tab pos="3454400" algn="l"/>
                <a:tab pos="4403725" algn="l"/>
                <a:tab pos="4912360" algn="l"/>
                <a:tab pos="6276975" algn="l"/>
                <a:tab pos="7475220" algn="l"/>
                <a:tab pos="7799705" algn="l"/>
                <a:tab pos="8204834" algn="l"/>
                <a:tab pos="9867900" algn="l"/>
              </a:tabLst>
            </a:pPr>
            <a:r>
              <a:rPr lang="fr-FR" sz="2600" b="1" i="1" spc="-10" dirty="0" err="1" smtClean="0">
                <a:solidFill>
                  <a:srgbClr val="0000FF"/>
                </a:solidFill>
                <a:latin typeface="Calibri"/>
                <a:cs typeface="Calibri"/>
              </a:rPr>
              <a:t>Technical</a:t>
            </a:r>
            <a:r>
              <a:rPr lang="fr-FR" sz="2600" b="1" i="1" spc="-10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i="1" spc="-10" dirty="0" smtClean="0">
                <a:solidFill>
                  <a:srgbClr val="0000FF"/>
                </a:solidFill>
                <a:latin typeface="Calibri"/>
                <a:cs typeface="Calibri"/>
              </a:rPr>
              <a:t>Instruction</a:t>
            </a:r>
            <a:r>
              <a:rPr sz="2600" b="1" i="1" dirty="0">
                <a:solidFill>
                  <a:srgbClr val="0000FF"/>
                </a:solidFill>
                <a:latin typeface="Calibri"/>
                <a:cs typeface="Calibri"/>
              </a:rPr>
              <a:t>		</a:t>
            </a:r>
            <a:r>
              <a:rPr sz="2600" b="1" i="1" spc="-10" dirty="0">
                <a:solidFill>
                  <a:srgbClr val="0000FF"/>
                </a:solidFill>
                <a:latin typeface="Calibri"/>
                <a:cs typeface="Calibri"/>
              </a:rPr>
              <a:t>n°006</a:t>
            </a:r>
            <a:r>
              <a:rPr sz="26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lang="fr-FR" sz="2600" b="1" i="1" spc="-25" dirty="0" smtClean="0">
                <a:solidFill>
                  <a:srgbClr val="0000FF"/>
                </a:solidFill>
                <a:latin typeface="Calibri"/>
                <a:cs typeface="Calibri"/>
              </a:rPr>
              <a:t>of</a:t>
            </a:r>
            <a:r>
              <a:rPr sz="26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2600" b="1" i="1" spc="-20" dirty="0" smtClean="0">
                <a:solidFill>
                  <a:srgbClr val="0000FF"/>
                </a:solidFill>
                <a:latin typeface="Calibri"/>
                <a:cs typeface="Calibri"/>
              </a:rPr>
              <a:t>10-</a:t>
            </a:r>
            <a:r>
              <a:rPr sz="2600" b="1" i="1" spc="-10" dirty="0" smtClean="0">
                <a:solidFill>
                  <a:srgbClr val="0000FF"/>
                </a:solidFill>
                <a:latin typeface="Calibri"/>
                <a:cs typeface="Calibri"/>
              </a:rPr>
              <a:t>08-</a:t>
            </a:r>
            <a:r>
              <a:rPr sz="2600" b="1" i="1" spc="-25" dirty="0" smtClean="0">
                <a:solidFill>
                  <a:srgbClr val="0000FF"/>
                </a:solidFill>
                <a:latin typeface="Calibri"/>
                <a:cs typeface="Calibri"/>
              </a:rPr>
              <a:t>85</a:t>
            </a:r>
            <a:r>
              <a:rPr lang="fr-FR" sz="2600" b="1" i="1" spc="-25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en-US" sz="2600" b="1" spc="-10" dirty="0" smtClean="0">
                <a:latin typeface="Calibri"/>
                <a:cs typeface="Calibri"/>
              </a:rPr>
              <a:t>related to the prevention of risks associated with PCBs and the procedures to follow in case of an accident, </a:t>
            </a:r>
            <a:r>
              <a:rPr lang="en-US" sz="2600" b="1" spc="-10" dirty="0" err="1" smtClean="0">
                <a:latin typeface="Calibri"/>
                <a:cs typeface="Calibri"/>
              </a:rPr>
              <a:t>Interministerial</a:t>
            </a:r>
            <a:r>
              <a:rPr lang="en-US" sz="2600" b="1" spc="-10" dirty="0" smtClean="0">
                <a:latin typeface="Calibri"/>
                <a:cs typeface="Calibri"/>
              </a:rPr>
              <a:t> Circular of 04-12-85 concerning </a:t>
            </a:r>
            <a:r>
              <a:rPr lang="en-US" sz="2600" b="1" spc="-10" dirty="0" err="1" smtClean="0">
                <a:latin typeface="Calibri"/>
                <a:cs typeface="Calibri"/>
              </a:rPr>
              <a:t>askarels</a:t>
            </a:r>
            <a:r>
              <a:rPr lang="en-US" sz="2600" b="1" spc="-10" dirty="0" smtClean="0">
                <a:latin typeface="Calibri"/>
                <a:cs typeface="Calibri"/>
              </a:rPr>
              <a:t>.</a:t>
            </a:r>
          </a:p>
          <a:p>
            <a:pPr marL="12700">
              <a:lnSpc>
                <a:spcPts val="2650"/>
              </a:lnSpc>
              <a:spcBef>
                <a:spcPts val="60"/>
              </a:spcBef>
            </a:pPr>
            <a:r>
              <a:rPr lang="en-US" sz="2600" b="1" dirty="0" smtClean="0">
                <a:solidFill>
                  <a:srgbClr val="FF0066"/>
                </a:solidFill>
                <a:latin typeface="Calibri"/>
                <a:cs typeface="Calibri"/>
              </a:rPr>
              <a:t>Note: Often better known by the trade names </a:t>
            </a:r>
            <a:r>
              <a:rPr lang="en-US" sz="2600" b="1" dirty="0" err="1" smtClean="0">
                <a:solidFill>
                  <a:srgbClr val="FF0066"/>
                </a:solidFill>
                <a:latin typeface="Calibri"/>
                <a:cs typeface="Calibri"/>
              </a:rPr>
              <a:t>Pyralene</a:t>
            </a:r>
            <a:r>
              <a:rPr lang="en-US" sz="2600" b="1" dirty="0" smtClean="0">
                <a:solidFill>
                  <a:srgbClr val="FF0066"/>
                </a:solidFill>
                <a:latin typeface="Calibri"/>
                <a:cs typeface="Calibri"/>
              </a:rPr>
              <a:t> or </a:t>
            </a:r>
            <a:r>
              <a:rPr lang="en-US" sz="2600" b="1" dirty="0" err="1" smtClean="0">
                <a:solidFill>
                  <a:srgbClr val="FF0066"/>
                </a:solidFill>
                <a:latin typeface="Calibri"/>
                <a:cs typeface="Calibri"/>
              </a:rPr>
              <a:t>Askarel</a:t>
            </a:r>
            <a:r>
              <a:rPr lang="en-US" sz="2600" b="1" dirty="0" smtClean="0">
                <a:solidFill>
                  <a:srgbClr val="FF0066"/>
                </a:solidFill>
                <a:latin typeface="Calibri"/>
                <a:cs typeface="Calibri"/>
              </a:rPr>
              <a:t>, PCB is an insulating liquid found in the core of certain electrical devices such as transformers, switchgear, capacitors, or some oil-filled radiators.</a:t>
            </a:r>
          </a:p>
          <a:p>
            <a:pPr marL="12700">
              <a:lnSpc>
                <a:spcPts val="2650"/>
              </a:lnSpc>
              <a:spcBef>
                <a:spcPts val="60"/>
              </a:spcBef>
            </a:pPr>
            <a:r>
              <a:rPr lang="en-US" sz="2600" b="1" dirty="0" err="1" smtClean="0">
                <a:solidFill>
                  <a:srgbClr val="FF0066"/>
                </a:solidFill>
                <a:latin typeface="Calibri"/>
                <a:cs typeface="Calibri"/>
              </a:rPr>
              <a:t>Askarels</a:t>
            </a:r>
            <a:r>
              <a:rPr lang="en-US" sz="2600" b="1" dirty="0" smtClean="0">
                <a:solidFill>
                  <a:srgbClr val="FF0066"/>
                </a:solidFill>
                <a:latin typeface="Calibri"/>
                <a:cs typeface="Calibri"/>
              </a:rPr>
              <a:t> are highly toxic and non-biodegradable oils.</a:t>
            </a:r>
          </a:p>
          <a:p>
            <a:pPr>
              <a:lnSpc>
                <a:spcPct val="100000"/>
              </a:lnSpc>
              <a:spcBef>
                <a:spcPts val="885"/>
              </a:spcBef>
            </a:pPr>
            <a:endParaRPr sz="2600" dirty="0">
              <a:latin typeface="Calibri"/>
              <a:cs typeface="Calibri"/>
            </a:endParaRPr>
          </a:p>
          <a:p>
            <a:pPr marL="241300" marR="6350" indent="-230504">
              <a:lnSpc>
                <a:spcPct val="70000"/>
              </a:lnSpc>
              <a:buSzPct val="96153"/>
              <a:buFont typeface="Wingdings"/>
              <a:buChar char=""/>
              <a:tabLst>
                <a:tab pos="241300" algn="l"/>
                <a:tab pos="306070" algn="l"/>
                <a:tab pos="1918970" algn="l"/>
                <a:tab pos="2847340" algn="l"/>
                <a:tab pos="3335020" algn="l"/>
                <a:tab pos="4679315" algn="l"/>
                <a:tab pos="5853430" algn="l"/>
                <a:tab pos="6156325" algn="l"/>
                <a:tab pos="6540500" algn="l"/>
                <a:tab pos="8115300" algn="l"/>
                <a:tab pos="8598535" algn="l"/>
                <a:tab pos="8982075" algn="l"/>
                <a:tab pos="9869805" algn="l"/>
              </a:tabLst>
            </a:pPr>
            <a:r>
              <a:rPr sz="2600" b="1" i="1" spc="-10" dirty="0">
                <a:solidFill>
                  <a:srgbClr val="0000FF"/>
                </a:solidFill>
                <a:latin typeface="Calibri"/>
                <a:cs typeface="Calibri"/>
              </a:rPr>
              <a:t>	Instruction</a:t>
            </a:r>
            <a:r>
              <a:rPr sz="26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2600" b="1" i="1" spc="-20" dirty="0">
                <a:solidFill>
                  <a:srgbClr val="0000FF"/>
                </a:solidFill>
                <a:latin typeface="Calibri"/>
                <a:cs typeface="Calibri"/>
              </a:rPr>
              <a:t>n°009</a:t>
            </a:r>
            <a:r>
              <a:rPr sz="26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lang="fr-FR" sz="2600" b="1" i="1" spc="-25" dirty="0" smtClean="0">
                <a:solidFill>
                  <a:srgbClr val="0000FF"/>
                </a:solidFill>
                <a:latin typeface="Calibri"/>
                <a:cs typeface="Calibri"/>
              </a:rPr>
              <a:t>of</a:t>
            </a:r>
            <a:r>
              <a:rPr sz="26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2600" b="1" i="1" spc="-10" dirty="0">
                <a:solidFill>
                  <a:srgbClr val="0000FF"/>
                </a:solidFill>
                <a:latin typeface="Calibri"/>
                <a:cs typeface="Calibri"/>
              </a:rPr>
              <a:t>29-</a:t>
            </a:r>
            <a:r>
              <a:rPr sz="2600" b="1" i="1" spc="-20" dirty="0">
                <a:solidFill>
                  <a:srgbClr val="0000FF"/>
                </a:solidFill>
                <a:latin typeface="Calibri"/>
                <a:cs typeface="Calibri"/>
              </a:rPr>
              <a:t>07-</a:t>
            </a:r>
            <a:r>
              <a:rPr sz="2600" b="1" i="1" spc="-25" dirty="0">
                <a:solidFill>
                  <a:srgbClr val="0000FF"/>
                </a:solidFill>
                <a:latin typeface="Calibri"/>
                <a:cs typeface="Calibri"/>
              </a:rPr>
              <a:t>86</a:t>
            </a:r>
            <a:r>
              <a:rPr sz="26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lang="en-US" sz="2600" b="1" spc="-10" dirty="0" smtClean="0">
                <a:latin typeface="Calibri"/>
                <a:cs typeface="Calibri"/>
              </a:rPr>
              <a:t>related to the protection of the health of workers exposed to noise hazards.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6070498"/>
            <a:ext cx="2792095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6705" indent="-295275">
              <a:lnSpc>
                <a:spcPct val="100000"/>
              </a:lnSpc>
              <a:spcBef>
                <a:spcPts val="100"/>
              </a:spcBef>
              <a:buSzPct val="96153"/>
              <a:buFont typeface="Wingdings"/>
              <a:buChar char=""/>
              <a:tabLst>
                <a:tab pos="306705" algn="l"/>
                <a:tab pos="1989455" algn="l"/>
              </a:tabLst>
            </a:pPr>
            <a:r>
              <a:rPr sz="2600" b="1" i="1" spc="-10" dirty="0">
                <a:solidFill>
                  <a:srgbClr val="0000FF"/>
                </a:solidFill>
                <a:latin typeface="Calibri"/>
                <a:cs typeface="Calibri"/>
              </a:rPr>
              <a:t>Instruction</a:t>
            </a:r>
            <a:r>
              <a:rPr sz="26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2600" b="1" i="1" spc="-10" dirty="0">
                <a:solidFill>
                  <a:srgbClr val="0000FF"/>
                </a:solidFill>
                <a:latin typeface="Calibri"/>
                <a:cs typeface="Calibri"/>
              </a:rPr>
              <a:t>n°540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184554" y="308228"/>
            <a:ext cx="9825355" cy="1320874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599055" marR="5080" indent="-2586990">
              <a:lnSpc>
                <a:spcPts val="4750"/>
              </a:lnSpc>
              <a:spcBef>
                <a:spcPts val="700"/>
              </a:spcBef>
            </a:pPr>
            <a:r>
              <a:rPr lang="en-US" spc="-95" dirty="0"/>
              <a:t>Regulatory texts governing occupational health and safety</a:t>
            </a:r>
            <a:r>
              <a:rPr spc="-25" dirty="0" smtClean="0"/>
              <a:t>(4</a:t>
            </a:r>
            <a:r>
              <a:rPr spc="-25" dirty="0"/>
              <a:t>)</a:t>
            </a: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13620" y="457581"/>
            <a:ext cx="1987296" cy="1127760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3810000" y="6070498"/>
            <a:ext cx="7924800" cy="9489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960"/>
              </a:lnSpc>
              <a:spcBef>
                <a:spcPts val="100"/>
              </a:spcBef>
              <a:tabLst>
                <a:tab pos="570230" algn="l"/>
                <a:tab pos="1983105" algn="l"/>
                <a:tab pos="3229610" algn="l"/>
                <a:tab pos="3601720" algn="l"/>
                <a:tab pos="4055745" algn="l"/>
                <a:tab pos="5700395" algn="l"/>
                <a:tab pos="6386195" algn="l"/>
              </a:tabLst>
            </a:pPr>
            <a:r>
              <a:rPr lang="fr-FR" sz="2600" b="1" i="1" spc="-25" dirty="0" smtClean="0">
                <a:solidFill>
                  <a:srgbClr val="0000FF"/>
                </a:solidFill>
                <a:latin typeface="Calibri"/>
                <a:cs typeface="Calibri"/>
              </a:rPr>
              <a:t>of</a:t>
            </a:r>
            <a:r>
              <a:rPr sz="26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2600" b="1" i="1" spc="-10" dirty="0">
                <a:solidFill>
                  <a:srgbClr val="0000FF"/>
                </a:solidFill>
                <a:latin typeface="Calibri"/>
                <a:cs typeface="Calibri"/>
              </a:rPr>
              <a:t>22-</a:t>
            </a:r>
            <a:r>
              <a:rPr sz="2600" b="1" i="1" spc="-20" dirty="0">
                <a:solidFill>
                  <a:srgbClr val="0000FF"/>
                </a:solidFill>
                <a:latin typeface="Calibri"/>
                <a:cs typeface="Calibri"/>
              </a:rPr>
              <a:t>12-</a:t>
            </a:r>
            <a:r>
              <a:rPr sz="2600" b="1" i="1" spc="-25" dirty="0">
                <a:solidFill>
                  <a:srgbClr val="0000FF"/>
                </a:solidFill>
                <a:latin typeface="Calibri"/>
                <a:cs typeface="Calibri"/>
              </a:rPr>
              <a:t>87</a:t>
            </a:r>
            <a:r>
              <a:rPr sz="26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lang="en-US" sz="2600" b="1" spc="-10" dirty="0" smtClean="0">
                <a:latin typeface="Calibri"/>
                <a:cs typeface="Calibri"/>
              </a:rPr>
              <a:t>related to the protection against viral hepatitis risks in the hospital environment.</a:t>
            </a:r>
            <a:endParaRPr sz="2600" dirty="0">
              <a:latin typeface="Calibri"/>
              <a:cs typeface="Calibri"/>
            </a:endParaRPr>
          </a:p>
          <a:p>
            <a:pPr marR="5715" algn="r">
              <a:lnSpc>
                <a:spcPts val="1280"/>
              </a:lnSpc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endParaRPr sz="1200" dirty="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63145" y="3733800"/>
            <a:ext cx="2093528" cy="12636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793493"/>
            <a:ext cx="10358755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9565" indent="-317500">
              <a:lnSpc>
                <a:spcPct val="100000"/>
              </a:lnSpc>
              <a:spcBef>
                <a:spcPts val="95"/>
              </a:spcBef>
              <a:buSzPct val="96428"/>
              <a:buFont typeface="Wingdings"/>
              <a:buChar char=""/>
              <a:tabLst>
                <a:tab pos="329565" algn="l"/>
                <a:tab pos="1473835" algn="l"/>
                <a:tab pos="2827655" algn="l"/>
                <a:tab pos="3414395" algn="l"/>
                <a:tab pos="5292090" algn="l"/>
                <a:tab pos="6619875" algn="l"/>
                <a:tab pos="7955280" algn="l"/>
                <a:tab pos="8535670" algn="l"/>
                <a:tab pos="9011285" algn="l"/>
                <a:tab pos="9832975" algn="l"/>
              </a:tabLst>
            </a:pPr>
            <a:r>
              <a:rPr lang="fr-FR" sz="2800" b="1" i="1" spc="-10" dirty="0" err="1" smtClean="0">
                <a:solidFill>
                  <a:srgbClr val="0000FF"/>
                </a:solidFill>
                <a:latin typeface="Calibri"/>
                <a:cs typeface="Calibri"/>
              </a:rPr>
              <a:t>Order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2800" b="1" i="1" spc="-10" dirty="0">
                <a:solidFill>
                  <a:srgbClr val="0000FF"/>
                </a:solidFill>
                <a:latin typeface="Calibri"/>
                <a:cs typeface="Calibri"/>
              </a:rPr>
              <a:t>n°3-</a:t>
            </a:r>
            <a:r>
              <a:rPr sz="2800" b="1" i="1" spc="-25" dirty="0">
                <a:solidFill>
                  <a:srgbClr val="0000FF"/>
                </a:solidFill>
                <a:latin typeface="Calibri"/>
                <a:cs typeface="Calibri"/>
              </a:rPr>
              <a:t>133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lang="fr-FR" sz="2800" b="1" i="1" spc="-25" dirty="0" smtClean="0">
                <a:solidFill>
                  <a:srgbClr val="0000FF"/>
                </a:solidFill>
                <a:latin typeface="Calibri"/>
                <a:cs typeface="Calibri"/>
              </a:rPr>
              <a:t>of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2800" b="1" i="1" spc="-10" dirty="0" smtClean="0">
                <a:solidFill>
                  <a:srgbClr val="0000FF"/>
                </a:solidFill>
                <a:latin typeface="Calibri"/>
                <a:cs typeface="Calibri"/>
              </a:rPr>
              <a:t>21-10-</a:t>
            </a:r>
            <a:r>
              <a:rPr sz="2800" b="1" i="1" spc="-20" dirty="0" smtClean="0">
                <a:solidFill>
                  <a:srgbClr val="0000FF"/>
                </a:solidFill>
                <a:latin typeface="Calibri"/>
                <a:cs typeface="Calibri"/>
              </a:rPr>
              <a:t>1993</a:t>
            </a:r>
            <a:r>
              <a:rPr lang="fr-FR"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, </a:t>
            </a:r>
            <a:r>
              <a:rPr lang="en-US" sz="2800" b="1" spc="-10" dirty="0" smtClean="0">
                <a:latin typeface="Calibri"/>
                <a:cs typeface="Calibri"/>
              </a:rPr>
              <a:t>establishing the list of presumed occupational diseases,</a:t>
            </a:r>
            <a:endParaRPr lang="en-US" sz="2800" b="1" spc="-1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94257" y="2514600"/>
            <a:ext cx="10358120" cy="868828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241300" marR="5080" indent="-229870">
              <a:lnSpc>
                <a:spcPts val="3020"/>
              </a:lnSpc>
              <a:spcBef>
                <a:spcPts val="1060"/>
              </a:spcBef>
              <a:buSzPct val="96428"/>
              <a:buFont typeface="Wingdings"/>
              <a:buChar char=""/>
              <a:tabLst>
                <a:tab pos="241300" algn="l"/>
                <a:tab pos="328930" algn="l"/>
                <a:tab pos="1438910" algn="l"/>
                <a:tab pos="3860800" algn="l"/>
                <a:tab pos="4412615" algn="l"/>
                <a:tab pos="6257290" algn="l"/>
                <a:tab pos="7319645" algn="l"/>
                <a:tab pos="7671434" algn="l"/>
                <a:tab pos="8113395" algn="l"/>
                <a:tab pos="9834245" algn="l"/>
              </a:tabLst>
            </a:pPr>
            <a:r>
              <a:rPr sz="2800" b="1" i="1" spc="-10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lang="fr-FR" sz="2800" b="1" i="1" spc="-10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fr-FR" sz="2800" b="1" i="1" spc="-10" dirty="0" err="1" smtClean="0">
                <a:solidFill>
                  <a:srgbClr val="0000FF"/>
                </a:solidFill>
                <a:latin typeface="Calibri"/>
                <a:cs typeface="Calibri"/>
              </a:rPr>
              <a:t>Interministerial</a:t>
            </a:r>
            <a:r>
              <a:rPr lang="fr-FR" sz="2800" b="1" i="1" spc="-10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fr-FR" sz="2800" b="1" i="1" spc="-10" dirty="0" err="1" smtClean="0">
                <a:solidFill>
                  <a:srgbClr val="0000FF"/>
                </a:solidFill>
                <a:latin typeface="Calibri"/>
                <a:cs typeface="Calibri"/>
              </a:rPr>
              <a:t>Order</a:t>
            </a:r>
            <a:r>
              <a:rPr lang="fr-FR" sz="2800" b="1" i="1" spc="-10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2800" b="1" i="1" spc="-25" dirty="0">
                <a:solidFill>
                  <a:srgbClr val="0000FF"/>
                </a:solidFill>
                <a:latin typeface="Calibri"/>
                <a:cs typeface="Calibri"/>
              </a:rPr>
              <a:t>du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2800" b="1" i="1" spc="-10" dirty="0">
                <a:solidFill>
                  <a:srgbClr val="0000FF"/>
                </a:solidFill>
                <a:latin typeface="Calibri"/>
                <a:cs typeface="Calibri"/>
              </a:rPr>
              <a:t>01-10-</a:t>
            </a:r>
            <a:r>
              <a:rPr sz="2800" b="1" i="1" spc="-20" dirty="0">
                <a:solidFill>
                  <a:srgbClr val="0000FF"/>
                </a:solidFill>
                <a:latin typeface="Calibri"/>
                <a:cs typeface="Calibri"/>
              </a:rPr>
              <a:t>2003</a:t>
            </a:r>
            <a:r>
              <a:rPr sz="2800" b="1" i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lang="en-US" sz="2800" b="1" spc="-10" dirty="0" smtClean="0">
                <a:latin typeface="Calibri"/>
                <a:cs typeface="Calibri"/>
              </a:rPr>
              <a:t>related to the protection of workers against risks associated with asbestos inhalation.</a:t>
            </a:r>
            <a:endParaRPr lang="en-US" sz="2800" b="1" spc="-1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184554" y="308228"/>
            <a:ext cx="9825355" cy="1320874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599055" marR="5080" indent="-2586990">
              <a:lnSpc>
                <a:spcPts val="4750"/>
              </a:lnSpc>
              <a:spcBef>
                <a:spcPts val="700"/>
              </a:spcBef>
            </a:pPr>
            <a:r>
              <a:rPr lang="en-US" spc="-95" dirty="0"/>
              <a:t>Regulatory texts governing occupational health and safety</a:t>
            </a:r>
            <a:r>
              <a:rPr spc="-25" dirty="0" smtClean="0"/>
              <a:t>(5</a:t>
            </a:r>
            <a:r>
              <a:rPr spc="-25" dirty="0"/>
              <a:t>)</a:t>
            </a: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67811" y="3697222"/>
            <a:ext cx="6057899" cy="3160776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0200" y="-8965"/>
            <a:ext cx="10025938" cy="1205791"/>
          </a:xfrm>
          <a:prstGeom prst="rect">
            <a:avLst/>
          </a:prstGeom>
        </p:spPr>
        <p:txBody>
          <a:bodyPr vert="horz" wrap="square" lIns="0" tIns="523570" rIns="0" bIns="0" rtlCol="0">
            <a:spAutoFit/>
          </a:bodyPr>
          <a:lstStyle/>
          <a:p>
            <a:pPr marL="1125855">
              <a:lnSpc>
                <a:spcPct val="100000"/>
              </a:lnSpc>
              <a:spcBef>
                <a:spcPts val="105"/>
              </a:spcBef>
            </a:pPr>
            <a:r>
              <a:rPr lang="fr-FR" spc="-30" dirty="0" err="1" smtClean="0"/>
              <a:t>Homework</a:t>
            </a:r>
            <a:r>
              <a:rPr lang="fr-FR" spc="-30" dirty="0" smtClean="0"/>
              <a:t> </a:t>
            </a:r>
            <a:r>
              <a:rPr lang="fr-FR" spc="-30" dirty="0"/>
              <a:t>– </a:t>
            </a:r>
            <a:r>
              <a:rPr lang="fr-FR" spc="-30" dirty="0" err="1"/>
              <a:t>Individual</a:t>
            </a:r>
            <a:r>
              <a:rPr lang="fr-FR" spc="-30" dirty="0"/>
              <a:t> </a:t>
            </a:r>
            <a:r>
              <a:rPr lang="fr-FR" spc="-30" dirty="0" err="1" smtClean="0"/>
              <a:t>work</a:t>
            </a:r>
            <a:endParaRPr lang="fr-FR" spc="-30" dirty="0"/>
          </a:p>
        </p:txBody>
      </p:sp>
      <p:sp>
        <p:nvSpPr>
          <p:cNvPr id="3" name="object 3"/>
          <p:cNvSpPr txBox="1"/>
          <p:nvPr/>
        </p:nvSpPr>
        <p:spPr>
          <a:xfrm>
            <a:off x="916939" y="1793493"/>
            <a:ext cx="9981565" cy="2177519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8255" marR="5080">
              <a:lnSpc>
                <a:spcPts val="3020"/>
              </a:lnSpc>
              <a:spcBef>
                <a:spcPts val="480"/>
              </a:spcBef>
              <a:buSzPct val="96428"/>
              <a:tabLst>
                <a:tab pos="241300" algn="l"/>
                <a:tab pos="294005" algn="l"/>
              </a:tabLst>
            </a:pPr>
            <a:r>
              <a:rPr lang="en-US" sz="2800" b="1" dirty="0" smtClean="0">
                <a:latin typeface="Calibri"/>
                <a:cs typeface="Calibri"/>
              </a:rPr>
              <a:t>Read carefully </a:t>
            </a:r>
            <a:r>
              <a:rPr lang="en-US" sz="2800" b="1" dirty="0" smtClean="0">
                <a:solidFill>
                  <a:srgbClr val="0000FF"/>
                </a:solidFill>
                <a:latin typeface="Calibri"/>
                <a:cs typeface="Calibri"/>
              </a:rPr>
              <a:t>Law 88-07 </a:t>
            </a:r>
            <a:r>
              <a:rPr lang="en-US" sz="2800" b="1" dirty="0" smtClean="0">
                <a:latin typeface="Calibri"/>
                <a:cs typeface="Calibri"/>
              </a:rPr>
              <a:t>and write a short summary discussing the general rules.</a:t>
            </a:r>
          </a:p>
          <a:p>
            <a:pPr marL="8255" marR="5080">
              <a:lnSpc>
                <a:spcPts val="3020"/>
              </a:lnSpc>
              <a:spcBef>
                <a:spcPts val="480"/>
              </a:spcBef>
              <a:buSzPct val="96428"/>
              <a:tabLst>
                <a:tab pos="241300" algn="l"/>
                <a:tab pos="294005" algn="l"/>
              </a:tabLst>
            </a:pPr>
            <a:r>
              <a:rPr lang="en-US"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Notes:</a:t>
            </a:r>
          </a:p>
          <a:p>
            <a:pPr marL="241300" marR="5080" indent="-233045">
              <a:lnSpc>
                <a:spcPts val="3020"/>
              </a:lnSpc>
              <a:spcBef>
                <a:spcPts val="480"/>
              </a:spcBef>
              <a:buSzPct val="96428"/>
              <a:buFont typeface="Wingdings"/>
              <a:buChar char=""/>
              <a:tabLst>
                <a:tab pos="241300" algn="l"/>
                <a:tab pos="294005" algn="l"/>
              </a:tabLst>
            </a:pPr>
            <a:r>
              <a:rPr lang="en-US" sz="2800" b="1" dirty="0" smtClean="0">
                <a:latin typeface="Calibri"/>
                <a:cs typeface="Calibri"/>
              </a:rPr>
              <a:t>The summary must not exceed 20 lines.</a:t>
            </a:r>
          </a:p>
          <a:p>
            <a:pPr marL="241300" marR="5080" indent="-233045">
              <a:lnSpc>
                <a:spcPts val="3020"/>
              </a:lnSpc>
              <a:spcBef>
                <a:spcPts val="480"/>
              </a:spcBef>
              <a:buSzPct val="96428"/>
              <a:buFont typeface="Wingdings"/>
              <a:buChar char=""/>
              <a:tabLst>
                <a:tab pos="241300" algn="l"/>
                <a:tab pos="294005" algn="l"/>
              </a:tabLst>
            </a:pPr>
            <a:r>
              <a:rPr lang="en-US" sz="2800" b="1" dirty="0" smtClean="0">
                <a:latin typeface="Calibri"/>
                <a:cs typeface="Calibri"/>
              </a:rPr>
              <a:t>The summary must be written by hand.</a:t>
            </a:r>
            <a:endParaRPr lang="en-US" sz="2800" b="1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3040">
              <a:lnSpc>
                <a:spcPts val="1240"/>
              </a:lnSpc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83030" y="99441"/>
            <a:ext cx="10025938" cy="1359680"/>
          </a:xfrm>
          <a:prstGeom prst="rect">
            <a:avLst/>
          </a:prstGeom>
        </p:spPr>
        <p:txBody>
          <a:bodyPr vert="horz" wrap="square" lIns="0" tIns="523570" rIns="0" bIns="0" rtlCol="0">
            <a:spAutoFit/>
          </a:bodyPr>
          <a:lstStyle/>
          <a:p>
            <a:pPr marL="3619500">
              <a:lnSpc>
                <a:spcPct val="100000"/>
              </a:lnSpc>
              <a:spcBef>
                <a:spcPts val="105"/>
              </a:spcBef>
            </a:pPr>
            <a:r>
              <a:rPr lang="fr-FR" sz="5400" b="1" i="1" spc="-40" dirty="0" smtClean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Speaker</a:t>
            </a:r>
            <a:endParaRPr sz="5400" b="1" i="1" spc="-40" dirty="0">
              <a:solidFill>
                <a:srgbClr val="F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304799" y="2133600"/>
            <a:ext cx="11582400" cy="472440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500" b="1" i="1" u="none" strike="noStrike" kern="0" cap="none" spc="0" normalizeH="0" baseline="0" noProof="0" dirty="0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Arial"/>
              </a:rPr>
              <a:t>Hanane OMEIRI </a:t>
            </a:r>
            <a:r>
              <a:rPr kumimoji="0" lang="fr-FR" sz="35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(</a:t>
            </a:r>
            <a:r>
              <a:rPr kumimoji="0" lang="fr-FR" sz="35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PhD</a:t>
            </a:r>
            <a:r>
              <a:rPr kumimoji="0" lang="fr-FR" sz="35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in </a:t>
            </a:r>
            <a:r>
              <a:rPr kumimoji="0" lang="fr-FR" sz="35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Industrial</a:t>
            </a:r>
            <a:r>
              <a:rPr kumimoji="0" lang="fr-FR" sz="35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fr-FR" sz="35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Safety</a:t>
            </a:r>
            <a:r>
              <a:rPr kumimoji="0" lang="fr-FR" sz="35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5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99FF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35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fr-FR" sz="35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Current</a:t>
            </a:r>
            <a:r>
              <a:rPr kumimoji="0" lang="fr-FR" sz="35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fr-FR" sz="35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function</a:t>
            </a:r>
            <a:r>
              <a:rPr kumimoji="0" lang="fr-FR" sz="35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: </a:t>
            </a:r>
            <a:r>
              <a:rPr kumimoji="0" lang="en-US" sz="35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Teacher at the Institute of Applied Sciences and Techniques (ISTA)</a:t>
            </a:r>
            <a:r>
              <a:rPr kumimoji="0" lang="fr-FR" sz="35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– </a:t>
            </a:r>
            <a:r>
              <a:rPr kumimoji="0" lang="fr-FR" sz="35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University</a:t>
            </a:r>
            <a:r>
              <a:rPr kumimoji="0" lang="fr-FR" sz="35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of 20 Aout 1955, SKIKDA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5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99FF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35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Professional e-mail : </a:t>
            </a:r>
            <a:r>
              <a:rPr kumimoji="0" lang="fr-FR" sz="35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hlinkClick r:id="rId2"/>
              </a:rPr>
              <a:t>h.omeiri@univ-skikda.dz</a:t>
            </a:r>
            <a:r>
              <a:rPr kumimoji="0" lang="fr-FR" sz="35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5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99FF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35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fr-FR" sz="35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Personal</a:t>
            </a:r>
            <a:r>
              <a:rPr kumimoji="0" lang="fr-FR" sz="35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E-mail : </a:t>
            </a:r>
            <a:r>
              <a:rPr kumimoji="0" lang="fr-FR" sz="35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hlinkClick r:id="rId3"/>
              </a:rPr>
              <a:t>hananeomeiri@yahoo.fr</a:t>
            </a:r>
            <a:endParaRPr kumimoji="0" lang="fr-FR" sz="35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99FF"/>
              </a:buClr>
              <a:buSzTx/>
              <a:buFontTx/>
              <a:buNone/>
              <a:tabLst/>
              <a:defRPr/>
            </a:pPr>
            <a:endParaRPr kumimoji="0" lang="fr-FR" sz="225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fr-FR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3040">
              <a:lnSpc>
                <a:spcPts val="1240"/>
              </a:lnSpc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83030" y="99441"/>
            <a:ext cx="10025938" cy="1205791"/>
          </a:xfrm>
          <a:prstGeom prst="rect">
            <a:avLst/>
          </a:prstGeom>
        </p:spPr>
        <p:txBody>
          <a:bodyPr vert="horz" wrap="square" lIns="0" tIns="523570" rIns="0" bIns="0" rtlCol="0">
            <a:spAutoFit/>
          </a:bodyPr>
          <a:lstStyle/>
          <a:p>
            <a:pPr marL="2755265">
              <a:lnSpc>
                <a:spcPct val="100000"/>
              </a:lnSpc>
              <a:spcBef>
                <a:spcPts val="105"/>
              </a:spcBef>
            </a:pPr>
            <a:r>
              <a:rPr lang="fr-FR" b="1" spc="-30" dirty="0" smtClean="0"/>
              <a:t>Subject </a:t>
            </a:r>
            <a:r>
              <a:rPr lang="fr-FR" b="1" spc="-30" dirty="0" err="1" smtClean="0"/>
              <a:t>details</a:t>
            </a:r>
            <a:endParaRPr b="1" spc="-25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1266824" y="1740280"/>
            <a:ext cx="9658349" cy="426720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lvl="0" algn="just">
              <a:buClr>
                <a:srgbClr val="FF99FF"/>
              </a:buClr>
              <a:buFont typeface="Wingdings" panose="05000000000000000000" pitchFamily="2" charset="2"/>
              <a:buChar char="Ø"/>
            </a:pPr>
            <a:r>
              <a:rPr kumimoji="0" lang="fr-FR" sz="35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</a:rPr>
              <a:t>Teaching</a:t>
            </a:r>
            <a:r>
              <a:rPr kumimoji="0" lang="fr-FR" sz="35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</a:rPr>
              <a:t> unit UEM 5 : </a:t>
            </a:r>
            <a:r>
              <a:rPr lang="en-US" sz="3500" i="1" dirty="0" smtClean="0">
                <a:solidFill>
                  <a:srgbClr val="000000"/>
                </a:solidFill>
                <a:latin typeface="Arial"/>
              </a:rPr>
              <a:t>risk prevention.</a:t>
            </a:r>
            <a:endParaRPr lang="en-US" sz="3500" i="1" dirty="0">
              <a:solidFill>
                <a:srgbClr val="000000"/>
              </a:solidFill>
              <a:latin typeface="Arial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99FF"/>
              </a:buClr>
              <a:buSzTx/>
              <a:buNone/>
              <a:tabLst/>
              <a:defRPr/>
            </a:pPr>
            <a:endParaRPr kumimoji="0" lang="fr-FR" sz="35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lvl="0" algn="just">
              <a:buClr>
                <a:srgbClr val="FF99FF"/>
              </a:buClr>
              <a:buFont typeface="Wingdings" panose="05000000000000000000" pitchFamily="2" charset="2"/>
              <a:buChar char="Ø"/>
            </a:pPr>
            <a:r>
              <a:rPr kumimoji="0" lang="fr-FR" sz="35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</a:rPr>
              <a:t>Subject:</a:t>
            </a:r>
            <a:r>
              <a:rPr kumimoji="0" lang="fr-FR" sz="35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lang="en-US" sz="3500" i="1" spc="-10" dirty="0">
                <a:latin typeface="Arial" panose="020B0604020202020204" pitchFamily="34" charset="0"/>
                <a:cs typeface="Arial" panose="020B0604020202020204" pitchFamily="34" charset="0"/>
              </a:rPr>
              <a:t>Occupational Risk Assessment Approach</a:t>
            </a:r>
            <a:endParaRPr kumimoji="0" lang="fr-FR" sz="3500" b="0" i="1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99FF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fr-FR" sz="35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99FF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35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</a:rPr>
              <a:t>Credits</a:t>
            </a:r>
            <a:r>
              <a:rPr kumimoji="0" lang="fr-FR" sz="35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</a:rPr>
              <a:t> :</a:t>
            </a:r>
            <a:r>
              <a:rPr kumimoji="0" lang="fr-FR" sz="35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fr-FR" sz="35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2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99FF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fr-FR" sz="35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99FF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35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</a:rPr>
              <a:t>Coefficient :</a:t>
            </a:r>
            <a:r>
              <a:rPr kumimoji="0" lang="fr-FR" sz="35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lang="fr-FR" sz="3500" i="1" dirty="0">
                <a:solidFill>
                  <a:srgbClr val="000000"/>
                </a:solidFill>
                <a:latin typeface="Arial"/>
              </a:rPr>
              <a:t>2</a:t>
            </a:r>
            <a:endParaRPr kumimoji="0" lang="fr-FR" sz="35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99FF"/>
              </a:buClr>
              <a:buSzTx/>
              <a:buFontTx/>
              <a:buNone/>
              <a:tabLst/>
              <a:defRPr/>
            </a:pPr>
            <a:endParaRPr kumimoji="0" lang="fr-FR" sz="225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fr-FR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98926" y="244856"/>
            <a:ext cx="499618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b="1" spc="-30" dirty="0"/>
              <a:t>Subject </a:t>
            </a:r>
            <a:r>
              <a:rPr lang="fr-FR" b="1" spc="-30" dirty="0" smtClean="0"/>
              <a:t>o</a:t>
            </a:r>
            <a:r>
              <a:rPr b="1" spc="-30" dirty="0" err="1" smtClean="0"/>
              <a:t>bjecti</a:t>
            </a:r>
            <a:r>
              <a:rPr lang="fr-FR" b="1" spc="-30" dirty="0" err="1" smtClean="0"/>
              <a:t>ves</a:t>
            </a:r>
            <a:endParaRPr b="1"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6939" y="1150746"/>
            <a:ext cx="10894061" cy="5976636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 algn="just">
              <a:lnSpc>
                <a:spcPts val="2500"/>
              </a:lnSpc>
              <a:spcBef>
                <a:spcPts val="705"/>
              </a:spcBef>
            </a:pPr>
            <a:r>
              <a:rPr lang="en-US" sz="2600" dirty="0" smtClean="0">
                <a:latin typeface="Calibri"/>
                <a:cs typeface="Calibri"/>
              </a:rPr>
              <a:t>In general, the course aims to enable students to apply risk assessment tools (concepts, standards, and software) and to understand the associated legal framework.</a:t>
            </a:r>
          </a:p>
          <a:p>
            <a:pPr marL="12700" marR="5080" algn="just">
              <a:lnSpc>
                <a:spcPts val="2500"/>
              </a:lnSpc>
              <a:spcBef>
                <a:spcPts val="705"/>
              </a:spcBef>
            </a:pPr>
            <a:r>
              <a:rPr lang="en-US" sz="2600" dirty="0" smtClean="0">
                <a:latin typeface="Calibri"/>
                <a:cs typeface="Calibri"/>
              </a:rPr>
              <a:t>More specifically, by the end of the course, the student will be able to:</a:t>
            </a:r>
          </a:p>
          <a:p>
            <a:pPr marL="12700" marR="5080" algn="just">
              <a:lnSpc>
                <a:spcPts val="2500"/>
              </a:lnSpc>
              <a:spcBef>
                <a:spcPts val="705"/>
              </a:spcBef>
            </a:pPr>
            <a:r>
              <a:rPr lang="en-US" sz="2600" i="1" dirty="0" smtClean="0">
                <a:solidFill>
                  <a:srgbClr val="FF00FF"/>
                </a:solidFill>
                <a:latin typeface="Calibri"/>
                <a:cs typeface="Calibri"/>
              </a:rPr>
              <a:t>In terms of knowledge:</a:t>
            </a:r>
          </a:p>
          <a:p>
            <a:pPr marL="469900" marR="5080" indent="-457200" algn="just">
              <a:lnSpc>
                <a:spcPts val="2500"/>
              </a:lnSpc>
              <a:spcBef>
                <a:spcPts val="705"/>
              </a:spcBef>
              <a:buFont typeface="Wingdings" panose="05000000000000000000" pitchFamily="2" charset="2"/>
              <a:buChar char="Ø"/>
            </a:pPr>
            <a:r>
              <a:rPr lang="en-US" sz="2600" dirty="0" smtClean="0">
                <a:latin typeface="Calibri"/>
                <a:cs typeface="Calibri"/>
              </a:rPr>
              <a:t> Identify hazards sources</a:t>
            </a:r>
          </a:p>
          <a:p>
            <a:pPr marL="469900" marR="5080" indent="-457200" algn="just">
              <a:lnSpc>
                <a:spcPts val="2500"/>
              </a:lnSpc>
              <a:spcBef>
                <a:spcPts val="705"/>
              </a:spcBef>
              <a:buFont typeface="Wingdings" panose="05000000000000000000" pitchFamily="2" charset="2"/>
              <a:buChar char="Ø"/>
            </a:pPr>
            <a:r>
              <a:rPr lang="en-US" sz="2600" dirty="0" smtClean="0">
                <a:latin typeface="Calibri"/>
                <a:cs typeface="Calibri"/>
              </a:rPr>
              <a:t>Understand the context of occupational risk</a:t>
            </a:r>
          </a:p>
          <a:p>
            <a:pPr marL="469900" marR="5080" indent="-457200" algn="just">
              <a:lnSpc>
                <a:spcPts val="2500"/>
              </a:lnSpc>
              <a:spcBef>
                <a:spcPts val="705"/>
              </a:spcBef>
              <a:buFont typeface="Wingdings" panose="05000000000000000000" pitchFamily="2" charset="2"/>
              <a:buChar char="Ø"/>
            </a:pPr>
            <a:r>
              <a:rPr lang="en-US" sz="2600" dirty="0" smtClean="0">
                <a:latin typeface="Calibri"/>
                <a:cs typeface="Calibri"/>
              </a:rPr>
              <a:t> Learn the 9 principles of prevention</a:t>
            </a:r>
          </a:p>
          <a:p>
            <a:pPr marL="12700" marR="5080" algn="just">
              <a:lnSpc>
                <a:spcPts val="2500"/>
              </a:lnSpc>
              <a:spcBef>
                <a:spcPts val="705"/>
              </a:spcBef>
            </a:pPr>
            <a:r>
              <a:rPr lang="en-US" sz="2600" i="1" dirty="0" smtClean="0">
                <a:solidFill>
                  <a:srgbClr val="FF00FF"/>
                </a:solidFill>
                <a:latin typeface="Calibri"/>
                <a:cs typeface="Calibri"/>
              </a:rPr>
              <a:t>In terms of practical skills:</a:t>
            </a:r>
          </a:p>
          <a:p>
            <a:pPr marL="469900" marR="5080" indent="-457200" algn="just">
              <a:lnSpc>
                <a:spcPts val="2500"/>
              </a:lnSpc>
              <a:spcBef>
                <a:spcPts val="705"/>
              </a:spcBef>
              <a:buFont typeface="Wingdings" panose="05000000000000000000" pitchFamily="2" charset="2"/>
              <a:buChar char="Ø"/>
            </a:pPr>
            <a:r>
              <a:rPr lang="en-US" sz="2600" dirty="0" smtClean="0">
                <a:latin typeface="Calibri"/>
                <a:cs typeface="Calibri"/>
              </a:rPr>
              <a:t> Know how to apply risk assessment tools</a:t>
            </a:r>
          </a:p>
          <a:p>
            <a:pPr marL="12700" marR="5080" algn="just">
              <a:lnSpc>
                <a:spcPts val="2500"/>
              </a:lnSpc>
              <a:spcBef>
                <a:spcPts val="705"/>
              </a:spcBef>
            </a:pPr>
            <a:r>
              <a:rPr lang="en-US" sz="2600" i="1" dirty="0" smtClean="0">
                <a:solidFill>
                  <a:srgbClr val="FF00FF"/>
                </a:solidFill>
                <a:latin typeface="Calibri"/>
                <a:cs typeface="Calibri"/>
              </a:rPr>
              <a:t>In terms of interpersonal/behavioral skills</a:t>
            </a:r>
            <a:r>
              <a:rPr lang="en-US" sz="2600" dirty="0" smtClean="0">
                <a:solidFill>
                  <a:srgbClr val="FF00FF"/>
                </a:solidFill>
                <a:latin typeface="Calibri"/>
                <a:cs typeface="Calibri"/>
              </a:rPr>
              <a:t>:</a:t>
            </a:r>
          </a:p>
          <a:p>
            <a:pPr marL="469900" marR="5080" indent="-457200" algn="just">
              <a:lnSpc>
                <a:spcPts val="2500"/>
              </a:lnSpc>
              <a:spcBef>
                <a:spcPts val="705"/>
              </a:spcBef>
              <a:buFont typeface="Wingdings" panose="05000000000000000000" pitchFamily="2" charset="2"/>
              <a:buChar char="Ø"/>
            </a:pPr>
            <a:r>
              <a:rPr lang="en-US" sz="2600" dirty="0" smtClean="0">
                <a:latin typeface="Calibri"/>
                <a:cs typeface="Calibri"/>
              </a:rPr>
              <a:t>Comply with occupational health and safety laws</a:t>
            </a:r>
          </a:p>
          <a:p>
            <a:pPr marL="469900" marR="5080" indent="-457200" algn="just">
              <a:lnSpc>
                <a:spcPts val="2500"/>
              </a:lnSpc>
              <a:spcBef>
                <a:spcPts val="705"/>
              </a:spcBef>
              <a:buFont typeface="Wingdings" panose="05000000000000000000" pitchFamily="2" charset="2"/>
              <a:buChar char="Ø"/>
            </a:pPr>
            <a:r>
              <a:rPr lang="en-US" sz="2600" dirty="0" smtClean="0">
                <a:latin typeface="Calibri"/>
                <a:cs typeface="Calibri"/>
              </a:rPr>
              <a:t>Carry out a comprehensive risk assessment document in any organization</a:t>
            </a:r>
          </a:p>
          <a:p>
            <a:pPr marL="12700" marR="5080" algn="just">
              <a:lnSpc>
                <a:spcPts val="2500"/>
              </a:lnSpc>
              <a:spcBef>
                <a:spcPts val="705"/>
              </a:spcBef>
            </a:pPr>
            <a:endParaRPr lang="en-US" sz="2600" dirty="0" smtClean="0">
              <a:latin typeface="Calibri"/>
              <a:cs typeface="Calibri"/>
            </a:endParaRPr>
          </a:p>
          <a:p>
            <a:pPr marL="12700" marR="5080" algn="just">
              <a:lnSpc>
                <a:spcPts val="2500"/>
              </a:lnSpc>
              <a:spcBef>
                <a:spcPts val="705"/>
              </a:spcBef>
            </a:pPr>
            <a:endParaRPr lang="en-US" sz="2600" dirty="0" smtClean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171935" y="6426504"/>
            <a:ext cx="10287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888888"/>
                </a:solidFill>
                <a:latin typeface="Calibri"/>
                <a:cs typeface="Calibri"/>
              </a:rPr>
              <a:t>4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41470" y="244856"/>
            <a:ext cx="391287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b="1" spc="-30" dirty="0"/>
              <a:t>Subject</a:t>
            </a:r>
            <a:r>
              <a:rPr lang="fr-FR" spc="-35" dirty="0" smtClean="0"/>
              <a:t> </a:t>
            </a:r>
            <a:r>
              <a:rPr lang="fr-FR" b="1" spc="-35" dirty="0" smtClean="0"/>
              <a:t>content</a:t>
            </a:r>
            <a:r>
              <a:rPr lang="fr-FR" spc="-35" dirty="0" smtClean="0"/>
              <a:t> </a:t>
            </a:r>
            <a:endParaRPr spc="-35" dirty="0"/>
          </a:p>
        </p:txBody>
      </p:sp>
      <p:sp>
        <p:nvSpPr>
          <p:cNvPr id="3" name="object 3"/>
          <p:cNvSpPr txBox="1"/>
          <p:nvPr/>
        </p:nvSpPr>
        <p:spPr>
          <a:xfrm>
            <a:off x="937005" y="929211"/>
            <a:ext cx="10356850" cy="5761834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889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tabLst>
                <a:tab pos="294640" algn="l"/>
              </a:tabLst>
            </a:pPr>
            <a:endParaRPr lang="en-US" sz="2800" b="1" spc="-10" dirty="0" smtClean="0">
              <a:solidFill>
                <a:srgbClr val="2E5496"/>
              </a:solidFill>
              <a:latin typeface="Calibri"/>
              <a:cs typeface="Calibri"/>
            </a:endParaRPr>
          </a:p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lang="en-US" sz="2800" b="1" spc="-10" dirty="0" smtClean="0">
                <a:solidFill>
                  <a:srgbClr val="2E5496"/>
                </a:solidFill>
                <a:latin typeface="Calibri"/>
                <a:cs typeface="Calibri"/>
              </a:rPr>
              <a:t>Introduction</a:t>
            </a:r>
          </a:p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lang="en-US" sz="2800" b="1" spc="-10" dirty="0" smtClean="0">
                <a:solidFill>
                  <a:srgbClr val="2E5496"/>
                </a:solidFill>
                <a:latin typeface="Calibri"/>
                <a:cs typeface="Calibri"/>
              </a:rPr>
              <a:t>Regulatory texts governing occupational health and safety</a:t>
            </a:r>
          </a:p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lang="en-US" sz="2800" b="1" spc="-10" dirty="0" smtClean="0">
                <a:solidFill>
                  <a:srgbClr val="2E5496"/>
                </a:solidFill>
                <a:latin typeface="Calibri"/>
                <a:cs typeface="Calibri"/>
              </a:rPr>
              <a:t>Basic concepts</a:t>
            </a:r>
          </a:p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lang="en-US" sz="2800" b="1" spc="-10" dirty="0" smtClean="0">
                <a:solidFill>
                  <a:srgbClr val="2E5496"/>
                </a:solidFill>
                <a:latin typeface="Calibri"/>
                <a:cs typeface="Calibri"/>
              </a:rPr>
              <a:t>Occupational risk prevention approach</a:t>
            </a:r>
          </a:p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lang="en-US" sz="2800" b="1" spc="-10" dirty="0" smtClean="0">
                <a:solidFill>
                  <a:srgbClr val="2E5496"/>
                </a:solidFill>
                <a:latin typeface="Calibri"/>
                <a:cs typeface="Calibri"/>
              </a:rPr>
              <a:t>Occupational risk assessment approach </a:t>
            </a:r>
          </a:p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lang="en-US" sz="2800" b="1" spc="-10" dirty="0" smtClean="0">
                <a:solidFill>
                  <a:srgbClr val="2E5496"/>
                </a:solidFill>
                <a:latin typeface="Calibri"/>
                <a:cs typeface="Calibri"/>
              </a:rPr>
              <a:t>Single occupational risk assessment document: development, implementation and follow-up, critical analysis, re-evaluation</a:t>
            </a:r>
          </a:p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lang="en-US" sz="2800" b="1" spc="-10" dirty="0" smtClean="0">
                <a:solidFill>
                  <a:srgbClr val="2E5496"/>
                </a:solidFill>
                <a:latin typeface="Calibri"/>
                <a:cs typeface="Calibri"/>
              </a:rPr>
              <a:t>Promotion of workplace health</a:t>
            </a:r>
          </a:p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lang="en-US" sz="2800" b="1" spc="-10" dirty="0" smtClean="0">
                <a:solidFill>
                  <a:srgbClr val="2E5496"/>
                </a:solidFill>
                <a:latin typeface="Calibri"/>
                <a:cs typeface="Calibri"/>
              </a:rPr>
              <a:t>Consideration of high-risk workers, enhanced medical surveillance</a:t>
            </a:r>
          </a:p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endParaRPr lang="en-US" sz="2800" b="1" spc="-10" dirty="0" smtClean="0">
              <a:solidFill>
                <a:srgbClr val="2E5496"/>
              </a:solidFill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6939" y="6151270"/>
            <a:ext cx="19145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4640" indent="-285750">
              <a:lnSpc>
                <a:spcPct val="100000"/>
              </a:lnSpc>
              <a:spcBef>
                <a:spcPts val="95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Conclusion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171935" y="6426504"/>
            <a:ext cx="10287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888888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5616" y="0"/>
            <a:ext cx="8564605" cy="6844283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264411" y="2465070"/>
            <a:ext cx="5850255" cy="2452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dirty="0" smtClean="0">
                <a:latin typeface="Arial MT"/>
                <a:cs typeface="Arial MT"/>
              </a:rPr>
              <a:t>“</a:t>
            </a:r>
            <a:r>
              <a:rPr lang="en-US" sz="3200" dirty="0" smtClean="0">
                <a:latin typeface="Arial MT"/>
                <a:cs typeface="Arial MT"/>
              </a:rPr>
              <a:t>Concern for man himself and his safety must always for the chief interest of all technical </a:t>
            </a:r>
            <a:r>
              <a:rPr lang="en-US" sz="3200" dirty="0" err="1" smtClean="0">
                <a:latin typeface="Arial MT"/>
                <a:cs typeface="Arial MT"/>
              </a:rPr>
              <a:t>endeavours</a:t>
            </a:r>
            <a:r>
              <a:rPr sz="3200" spc="-10" dirty="0" smtClean="0">
                <a:latin typeface="Arial MT"/>
                <a:cs typeface="Arial MT"/>
              </a:rPr>
              <a:t>.”</a:t>
            </a:r>
            <a:endParaRPr sz="3200" dirty="0">
              <a:latin typeface="Arial MT"/>
              <a:cs typeface="Arial MT"/>
            </a:endParaRPr>
          </a:p>
          <a:p>
            <a:pPr marL="1060450">
              <a:lnSpc>
                <a:spcPct val="100000"/>
              </a:lnSpc>
              <a:spcBef>
                <a:spcPts val="860"/>
              </a:spcBef>
            </a:pPr>
            <a:r>
              <a:rPr sz="2400" dirty="0">
                <a:latin typeface="Arial MT"/>
                <a:cs typeface="Arial MT"/>
              </a:rPr>
              <a:t>—Albert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Einstein</a:t>
            </a:r>
            <a:endParaRPr sz="2400" dirty="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552176" y="614172"/>
            <a:ext cx="89916" cy="91439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10576559" y="1952244"/>
            <a:ext cx="260985" cy="260985"/>
          </a:xfrm>
          <a:custGeom>
            <a:avLst/>
            <a:gdLst/>
            <a:ahLst/>
            <a:cxnLst/>
            <a:rect l="l" t="t" r="r" b="b"/>
            <a:pathLst>
              <a:path w="260984" h="260985">
                <a:moveTo>
                  <a:pt x="124968" y="0"/>
                </a:moveTo>
                <a:lnTo>
                  <a:pt x="94325" y="57271"/>
                </a:lnTo>
                <a:lnTo>
                  <a:pt x="54518" y="100455"/>
                </a:lnTo>
                <a:lnTo>
                  <a:pt x="0" y="135762"/>
                </a:lnTo>
                <a:lnTo>
                  <a:pt x="31750" y="151383"/>
                </a:lnTo>
                <a:lnTo>
                  <a:pt x="80279" y="184673"/>
                </a:lnTo>
                <a:lnTo>
                  <a:pt x="117475" y="230250"/>
                </a:lnTo>
                <a:lnTo>
                  <a:pt x="135636" y="260603"/>
                </a:lnTo>
                <a:lnTo>
                  <a:pt x="151384" y="228853"/>
                </a:lnTo>
                <a:lnTo>
                  <a:pt x="184673" y="180324"/>
                </a:lnTo>
                <a:lnTo>
                  <a:pt x="230250" y="143128"/>
                </a:lnTo>
                <a:lnTo>
                  <a:pt x="260604" y="124967"/>
                </a:lnTo>
                <a:lnTo>
                  <a:pt x="228854" y="109219"/>
                </a:lnTo>
                <a:lnTo>
                  <a:pt x="203386" y="94271"/>
                </a:lnTo>
                <a:lnTo>
                  <a:pt x="180371" y="75930"/>
                </a:lnTo>
                <a:lnTo>
                  <a:pt x="160166" y="54516"/>
                </a:lnTo>
                <a:lnTo>
                  <a:pt x="143129" y="30352"/>
                </a:lnTo>
                <a:lnTo>
                  <a:pt x="124968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756135" y="1347216"/>
            <a:ext cx="65532" cy="67056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11789664" y="2135123"/>
            <a:ext cx="32384" cy="33655"/>
          </a:xfrm>
          <a:custGeom>
            <a:avLst/>
            <a:gdLst/>
            <a:ahLst/>
            <a:cxnLst/>
            <a:rect l="l" t="t" r="r" b="b"/>
            <a:pathLst>
              <a:path w="32384" h="33655">
                <a:moveTo>
                  <a:pt x="2920" y="0"/>
                </a:moveTo>
                <a:lnTo>
                  <a:pt x="5079" y="12318"/>
                </a:lnTo>
                <a:lnTo>
                  <a:pt x="4444" y="18923"/>
                </a:lnTo>
                <a:lnTo>
                  <a:pt x="2158" y="25018"/>
                </a:lnTo>
                <a:lnTo>
                  <a:pt x="0" y="30479"/>
                </a:lnTo>
                <a:lnTo>
                  <a:pt x="7619" y="29083"/>
                </a:lnTo>
                <a:lnTo>
                  <a:pt x="9651" y="28828"/>
                </a:lnTo>
                <a:lnTo>
                  <a:pt x="15875" y="28828"/>
                </a:lnTo>
                <a:lnTo>
                  <a:pt x="19938" y="29590"/>
                </a:lnTo>
                <a:lnTo>
                  <a:pt x="23875" y="31368"/>
                </a:lnTo>
                <a:lnTo>
                  <a:pt x="29082" y="33527"/>
                </a:lnTo>
                <a:lnTo>
                  <a:pt x="26924" y="21209"/>
                </a:lnTo>
                <a:lnTo>
                  <a:pt x="27558" y="14604"/>
                </a:lnTo>
                <a:lnTo>
                  <a:pt x="32003" y="2921"/>
                </a:lnTo>
                <a:lnTo>
                  <a:pt x="24510" y="4445"/>
                </a:lnTo>
                <a:lnTo>
                  <a:pt x="22478" y="4699"/>
                </a:lnTo>
                <a:lnTo>
                  <a:pt x="16128" y="4699"/>
                </a:lnTo>
                <a:lnTo>
                  <a:pt x="11937" y="3810"/>
                </a:lnTo>
                <a:lnTo>
                  <a:pt x="8127" y="2159"/>
                </a:lnTo>
                <a:lnTo>
                  <a:pt x="292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506711" y="883919"/>
            <a:ext cx="32384" cy="33655"/>
          </a:xfrm>
          <a:custGeom>
            <a:avLst/>
            <a:gdLst/>
            <a:ahLst/>
            <a:cxnLst/>
            <a:rect l="l" t="t" r="r" b="b"/>
            <a:pathLst>
              <a:path w="32384" h="33655">
                <a:moveTo>
                  <a:pt x="28259" y="28828"/>
                </a:moveTo>
                <a:lnTo>
                  <a:pt x="15875" y="28828"/>
                </a:lnTo>
                <a:lnTo>
                  <a:pt x="20066" y="29717"/>
                </a:lnTo>
                <a:lnTo>
                  <a:pt x="23876" y="31368"/>
                </a:lnTo>
                <a:lnTo>
                  <a:pt x="29083" y="33527"/>
                </a:lnTo>
                <a:lnTo>
                  <a:pt x="28415" y="29717"/>
                </a:lnTo>
                <a:lnTo>
                  <a:pt x="28303" y="29082"/>
                </a:lnTo>
                <a:lnTo>
                  <a:pt x="28259" y="28828"/>
                </a:lnTo>
                <a:close/>
              </a:path>
              <a:path w="32384" h="33655">
                <a:moveTo>
                  <a:pt x="2794" y="0"/>
                </a:moveTo>
                <a:lnTo>
                  <a:pt x="3937" y="5841"/>
                </a:lnTo>
                <a:lnTo>
                  <a:pt x="5080" y="12318"/>
                </a:lnTo>
                <a:lnTo>
                  <a:pt x="4445" y="18922"/>
                </a:lnTo>
                <a:lnTo>
                  <a:pt x="2159" y="25018"/>
                </a:lnTo>
                <a:lnTo>
                  <a:pt x="0" y="30606"/>
                </a:lnTo>
                <a:lnTo>
                  <a:pt x="5461" y="29463"/>
                </a:lnTo>
                <a:lnTo>
                  <a:pt x="7493" y="29082"/>
                </a:lnTo>
                <a:lnTo>
                  <a:pt x="9652" y="28828"/>
                </a:lnTo>
                <a:lnTo>
                  <a:pt x="28259" y="28828"/>
                </a:lnTo>
                <a:lnTo>
                  <a:pt x="26924" y="21208"/>
                </a:lnTo>
                <a:lnTo>
                  <a:pt x="27559" y="14604"/>
                </a:lnTo>
                <a:lnTo>
                  <a:pt x="29845" y="8508"/>
                </a:lnTo>
                <a:lnTo>
                  <a:pt x="31351" y="4699"/>
                </a:lnTo>
                <a:lnTo>
                  <a:pt x="16129" y="4699"/>
                </a:lnTo>
                <a:lnTo>
                  <a:pt x="11938" y="3809"/>
                </a:lnTo>
                <a:lnTo>
                  <a:pt x="8128" y="2285"/>
                </a:lnTo>
                <a:lnTo>
                  <a:pt x="2794" y="0"/>
                </a:lnTo>
                <a:close/>
              </a:path>
              <a:path w="32384" h="33655">
                <a:moveTo>
                  <a:pt x="32004" y="3047"/>
                </a:moveTo>
                <a:lnTo>
                  <a:pt x="24384" y="4444"/>
                </a:lnTo>
                <a:lnTo>
                  <a:pt x="22352" y="4699"/>
                </a:lnTo>
                <a:lnTo>
                  <a:pt x="31351" y="4699"/>
                </a:lnTo>
                <a:lnTo>
                  <a:pt x="32004" y="3047"/>
                </a:lnTo>
                <a:close/>
              </a:path>
            </a:pathLst>
          </a:custGeom>
          <a:solidFill>
            <a:srgbClr val="E8505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9"/>
          <p:cNvGrpSpPr/>
          <p:nvPr/>
        </p:nvGrpSpPr>
        <p:grpSpPr>
          <a:xfrm>
            <a:off x="8965692" y="3177539"/>
            <a:ext cx="2686050" cy="2971800"/>
            <a:chOff x="8965692" y="3177539"/>
            <a:chExt cx="2686050" cy="2971800"/>
          </a:xfrm>
        </p:grpSpPr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185148" y="3750563"/>
              <a:ext cx="161544" cy="16154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274808" y="5608358"/>
              <a:ext cx="224027" cy="217893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742932" y="5298947"/>
              <a:ext cx="224027" cy="217932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965692" y="5369051"/>
              <a:ext cx="224027" cy="217931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040368" y="5931446"/>
              <a:ext cx="224027" cy="217893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483852" y="5625122"/>
              <a:ext cx="131064" cy="123367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0152888" y="5309616"/>
              <a:ext cx="131063" cy="123443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9756648" y="5916167"/>
              <a:ext cx="201041" cy="204177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0988040" y="3461003"/>
              <a:ext cx="161543" cy="160020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9009888" y="3177539"/>
              <a:ext cx="2641600" cy="287020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41470" y="244856"/>
            <a:ext cx="391287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b="1" spc="-30" dirty="0"/>
              <a:t>Subject</a:t>
            </a:r>
            <a:r>
              <a:rPr lang="fr-FR" spc="-35" dirty="0" smtClean="0"/>
              <a:t> </a:t>
            </a:r>
            <a:r>
              <a:rPr lang="fr-FR" b="1" spc="-35" dirty="0" smtClean="0"/>
              <a:t>content</a:t>
            </a:r>
            <a:r>
              <a:rPr lang="fr-FR" spc="-35" dirty="0" smtClean="0"/>
              <a:t> </a:t>
            </a:r>
            <a:endParaRPr spc="-35" dirty="0"/>
          </a:p>
        </p:txBody>
      </p:sp>
      <p:sp>
        <p:nvSpPr>
          <p:cNvPr id="3" name="object 3"/>
          <p:cNvSpPr txBox="1"/>
          <p:nvPr/>
        </p:nvSpPr>
        <p:spPr>
          <a:xfrm>
            <a:off x="937005" y="929211"/>
            <a:ext cx="10356850" cy="5761834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889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tabLst>
                <a:tab pos="294640" algn="l"/>
              </a:tabLst>
            </a:pPr>
            <a:endParaRPr lang="en-US" sz="2800" b="1" spc="-10" dirty="0" smtClean="0">
              <a:solidFill>
                <a:srgbClr val="2E5496"/>
              </a:solidFill>
              <a:latin typeface="Calibri"/>
              <a:cs typeface="Calibri"/>
            </a:endParaRPr>
          </a:p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lang="en-US" sz="2800" b="1" spc="-10" dirty="0" smtClean="0">
                <a:solidFill>
                  <a:srgbClr val="FF00FF"/>
                </a:solidFill>
                <a:latin typeface="Calibri"/>
                <a:cs typeface="Calibri"/>
              </a:rPr>
              <a:t>Introduction</a:t>
            </a:r>
          </a:p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lang="en-US" sz="2800" b="1" spc="-10" dirty="0" smtClean="0">
                <a:solidFill>
                  <a:srgbClr val="2E5496"/>
                </a:solidFill>
                <a:latin typeface="Calibri"/>
                <a:cs typeface="Calibri"/>
              </a:rPr>
              <a:t>Regulatory texts governing occupational health and safety</a:t>
            </a:r>
          </a:p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lang="en-US" sz="2800" b="1" spc="-10" dirty="0" smtClean="0">
                <a:solidFill>
                  <a:srgbClr val="2E5496"/>
                </a:solidFill>
                <a:latin typeface="Calibri"/>
                <a:cs typeface="Calibri"/>
              </a:rPr>
              <a:t>Basic concepts</a:t>
            </a:r>
          </a:p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lang="en-US" sz="2800" b="1" spc="-10" dirty="0" smtClean="0">
                <a:solidFill>
                  <a:srgbClr val="2E5496"/>
                </a:solidFill>
                <a:latin typeface="Calibri"/>
                <a:cs typeface="Calibri"/>
              </a:rPr>
              <a:t>Occupational risk prevention approach</a:t>
            </a:r>
          </a:p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lang="en-US" sz="2800" b="1" spc="-10" dirty="0" smtClean="0">
                <a:solidFill>
                  <a:srgbClr val="2E5496"/>
                </a:solidFill>
                <a:latin typeface="Calibri"/>
                <a:cs typeface="Calibri"/>
              </a:rPr>
              <a:t>Occupational risk assessment approach </a:t>
            </a:r>
          </a:p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lang="en-US" sz="2800" b="1" spc="-10" dirty="0" smtClean="0">
                <a:solidFill>
                  <a:srgbClr val="2E5496"/>
                </a:solidFill>
                <a:latin typeface="Calibri"/>
                <a:cs typeface="Calibri"/>
              </a:rPr>
              <a:t>Single occupational risk assessment document: development, implementation and follow-up, critical analysis, re-evaluation</a:t>
            </a:r>
          </a:p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lang="en-US" sz="2800" b="1" spc="-10" dirty="0" smtClean="0">
                <a:solidFill>
                  <a:srgbClr val="2E5496"/>
                </a:solidFill>
                <a:latin typeface="Calibri"/>
                <a:cs typeface="Calibri"/>
              </a:rPr>
              <a:t>Promotion of workplace health</a:t>
            </a:r>
          </a:p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lang="en-US" sz="2800" b="1" spc="-10" dirty="0" smtClean="0">
                <a:solidFill>
                  <a:srgbClr val="2E5496"/>
                </a:solidFill>
                <a:latin typeface="Calibri"/>
                <a:cs typeface="Calibri"/>
              </a:rPr>
              <a:t>Consideration of high-risk workers, enhanced medical surveillance</a:t>
            </a:r>
          </a:p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endParaRPr lang="en-US" sz="2800" b="1" spc="-10" dirty="0" smtClean="0">
              <a:solidFill>
                <a:srgbClr val="2E5496"/>
              </a:solidFill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6939" y="6151270"/>
            <a:ext cx="19145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4640" indent="-285750">
              <a:lnSpc>
                <a:spcPct val="100000"/>
              </a:lnSpc>
              <a:spcBef>
                <a:spcPts val="95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Conclusion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171935" y="6426504"/>
            <a:ext cx="10287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888888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03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3040">
              <a:lnSpc>
                <a:spcPts val="1240"/>
              </a:lnSpc>
            </a:pPr>
            <a:fld id="{81D60167-4931-47E6-BA6A-407CBD079E47}" type="slidenum">
              <a:rPr spc="-50" dirty="0"/>
              <a:t>8</a:t>
            </a:fld>
            <a:endParaRPr spc="-5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83029" y="-591820"/>
            <a:ext cx="10025938" cy="1183640"/>
          </a:xfrm>
          <a:prstGeom prst="rect">
            <a:avLst/>
          </a:prstGeom>
        </p:spPr>
        <p:txBody>
          <a:bodyPr vert="horz" wrap="square" lIns="0" tIns="523570" rIns="0" bIns="0" rtlCol="0">
            <a:spAutoFit/>
          </a:bodyPr>
          <a:lstStyle/>
          <a:p>
            <a:pPr marL="3645535">
              <a:lnSpc>
                <a:spcPct val="100000"/>
              </a:lnSpc>
              <a:spcBef>
                <a:spcPts val="105"/>
              </a:spcBef>
            </a:pPr>
            <a:r>
              <a:rPr spc="-45" dirty="0"/>
              <a:t>Introduction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54912" y="2706370"/>
            <a:ext cx="10358755" cy="3750386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241300" marR="5080" indent="-233045" algn="just">
              <a:lnSpc>
                <a:spcPct val="80000"/>
              </a:lnSpc>
              <a:spcBef>
                <a:spcPts val="765"/>
              </a:spcBef>
              <a:buClr>
                <a:srgbClr val="33CC33"/>
              </a:buClr>
              <a:buSzPct val="96428"/>
              <a:buFont typeface="Wingdings"/>
              <a:buChar char=""/>
              <a:tabLst>
                <a:tab pos="241300" algn="l"/>
                <a:tab pos="290830" algn="l"/>
              </a:tabLst>
            </a:pPr>
            <a:r>
              <a:rPr sz="2800" b="1" dirty="0">
                <a:latin typeface="Calibri"/>
                <a:cs typeface="Calibri"/>
              </a:rPr>
              <a:t>	</a:t>
            </a:r>
            <a:r>
              <a:rPr lang="en-US" sz="2800" b="1" dirty="0" smtClean="0">
                <a:latin typeface="Calibri"/>
                <a:cs typeface="Calibri"/>
              </a:rPr>
              <a:t>The alarming figures for </a:t>
            </a:r>
            <a:r>
              <a:rPr lang="en-US" sz="2800" b="1" dirty="0" smtClean="0">
                <a:solidFill>
                  <a:srgbClr val="0000FF"/>
                </a:solidFill>
                <a:latin typeface="Calibri"/>
                <a:cs typeface="Calibri"/>
              </a:rPr>
              <a:t>workplace accidents </a:t>
            </a:r>
            <a:r>
              <a:rPr lang="en-US" sz="2800" b="1" dirty="0" smtClean="0">
                <a:latin typeface="Calibri"/>
                <a:cs typeface="Calibri"/>
              </a:rPr>
              <a:t>and </a:t>
            </a:r>
            <a:r>
              <a:rPr lang="en-US" sz="2800" b="1" dirty="0" smtClean="0">
                <a:solidFill>
                  <a:srgbClr val="0000FF"/>
                </a:solidFill>
                <a:latin typeface="Calibri"/>
                <a:cs typeface="Calibri"/>
              </a:rPr>
              <a:t>occupational diseases</a:t>
            </a:r>
            <a:r>
              <a:rPr lang="en-US" sz="2800" b="1" dirty="0" smtClean="0">
                <a:latin typeface="Calibri"/>
                <a:cs typeface="Calibri"/>
              </a:rPr>
              <a:t> worldwide are forcing companies to carry out in-depth studies on </a:t>
            </a:r>
            <a:r>
              <a:rPr lang="en-US" sz="2800" b="1" dirty="0" smtClean="0">
                <a:solidFill>
                  <a:srgbClr val="0000FF"/>
                </a:solidFill>
                <a:latin typeface="Calibri"/>
                <a:cs typeface="Calibri"/>
              </a:rPr>
              <a:t>occupational risks</a:t>
            </a:r>
            <a:r>
              <a:rPr lang="en-US" sz="2800" b="1" dirty="0" smtClean="0">
                <a:latin typeface="Calibri"/>
                <a:cs typeface="Calibri"/>
              </a:rPr>
              <a:t>.</a:t>
            </a:r>
          </a:p>
          <a:p>
            <a:pPr marL="241300" marR="5080" indent="-233045" algn="just">
              <a:lnSpc>
                <a:spcPct val="80000"/>
              </a:lnSpc>
              <a:spcBef>
                <a:spcPts val="765"/>
              </a:spcBef>
              <a:buClr>
                <a:srgbClr val="33CC33"/>
              </a:buClr>
              <a:buSzPct val="96428"/>
              <a:buFont typeface="Wingdings"/>
              <a:buChar char=""/>
              <a:tabLst>
                <a:tab pos="241300" algn="l"/>
                <a:tab pos="290830" algn="l"/>
              </a:tabLst>
            </a:pPr>
            <a:r>
              <a:rPr sz="2800" b="1" dirty="0">
                <a:latin typeface="Calibri"/>
                <a:cs typeface="Calibri"/>
              </a:rPr>
              <a:t>	</a:t>
            </a:r>
            <a:r>
              <a:rPr lang="en-US" sz="2800" b="1" dirty="0" smtClean="0">
                <a:latin typeface="Calibri"/>
                <a:cs typeface="Calibri"/>
              </a:rPr>
              <a:t>The basis of any </a:t>
            </a:r>
            <a:r>
              <a:rPr lang="en-US" sz="2800" b="1" dirty="0" smtClean="0">
                <a:solidFill>
                  <a:srgbClr val="0000FF"/>
                </a:solidFill>
                <a:latin typeface="Calibri"/>
                <a:cs typeface="Calibri"/>
              </a:rPr>
              <a:t>prevention policy</a:t>
            </a:r>
            <a:r>
              <a:rPr lang="en-US" sz="2800" b="1" dirty="0" smtClean="0">
                <a:latin typeface="Calibri"/>
                <a:cs typeface="Calibri"/>
              </a:rPr>
              <a:t>, the professional risk assessment process makes it possible, year by year, to identify the company's </a:t>
            </a:r>
            <a:r>
              <a:rPr lang="en-US" sz="2800" b="1" dirty="0" smtClean="0">
                <a:solidFill>
                  <a:srgbClr val="0000FF"/>
                </a:solidFill>
                <a:latin typeface="Calibri"/>
                <a:cs typeface="Calibri"/>
              </a:rPr>
              <a:t>significant risks </a:t>
            </a:r>
            <a:r>
              <a:rPr lang="en-US" sz="2800" b="1" dirty="0" smtClean="0">
                <a:latin typeface="Calibri"/>
                <a:cs typeface="Calibri"/>
              </a:rPr>
              <a:t>and to develop </a:t>
            </a:r>
            <a:r>
              <a:rPr lang="en-US" sz="2800" b="1" dirty="0" smtClean="0">
                <a:solidFill>
                  <a:srgbClr val="0000FF"/>
                </a:solidFill>
                <a:latin typeface="Calibri"/>
                <a:cs typeface="Calibri"/>
              </a:rPr>
              <a:t>action plans</a:t>
            </a:r>
            <a:r>
              <a:rPr lang="en-US" sz="2800" b="1" dirty="0" smtClean="0">
                <a:latin typeface="Calibri"/>
                <a:cs typeface="Calibri"/>
              </a:rPr>
              <a:t>.</a:t>
            </a:r>
          </a:p>
          <a:p>
            <a:pPr marL="241300" marR="5080" indent="-233045" algn="just">
              <a:lnSpc>
                <a:spcPct val="80000"/>
              </a:lnSpc>
              <a:spcBef>
                <a:spcPts val="765"/>
              </a:spcBef>
              <a:buClr>
                <a:srgbClr val="33CC33"/>
              </a:buClr>
              <a:buSzPct val="96428"/>
              <a:buFont typeface="Wingdings"/>
              <a:buChar char=""/>
              <a:tabLst>
                <a:tab pos="241300" algn="l"/>
                <a:tab pos="290830" algn="l"/>
              </a:tabLst>
            </a:pP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lang="en-US" sz="2800" b="1" dirty="0" smtClean="0">
                <a:solidFill>
                  <a:srgbClr val="0000FF"/>
                </a:solidFill>
                <a:latin typeface="Calibri"/>
                <a:cs typeface="Calibri"/>
              </a:rPr>
              <a:t>Assessing occupational risks </a:t>
            </a:r>
            <a:r>
              <a:rPr lang="en-US" sz="2800" b="1" dirty="0" smtClean="0">
                <a:latin typeface="Calibri"/>
                <a:cs typeface="Calibri"/>
              </a:rPr>
              <a:t>means engaging in a continuous improvement approach, which notably involves strengthening </a:t>
            </a:r>
            <a:r>
              <a:rPr lang="en-US" sz="2800" b="1" dirty="0" smtClean="0">
                <a:solidFill>
                  <a:srgbClr val="0000FF"/>
                </a:solidFill>
                <a:latin typeface="Calibri"/>
                <a:cs typeface="Calibri"/>
              </a:rPr>
              <a:t>social dialogue</a:t>
            </a:r>
            <a:r>
              <a:rPr lang="en-US" sz="2800" b="1" dirty="0" smtClean="0">
                <a:latin typeface="Calibri"/>
                <a:cs typeface="Calibri"/>
              </a:rPr>
              <a:t> through group work and improving </a:t>
            </a:r>
            <a:r>
              <a:rPr lang="en-US" sz="2800" b="1" dirty="0" smtClean="0">
                <a:solidFill>
                  <a:srgbClr val="0000FF"/>
                </a:solidFill>
                <a:latin typeface="Calibri"/>
                <a:cs typeface="Calibri"/>
              </a:rPr>
              <a:t>working conditions </a:t>
            </a:r>
            <a:r>
              <a:rPr lang="en-US" sz="2800" b="1" dirty="0" smtClean="0">
                <a:latin typeface="Calibri"/>
                <a:cs typeface="Calibri"/>
              </a:rPr>
              <a:t>following the implementation of action plans.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4910" y="591820"/>
            <a:ext cx="2162175" cy="2114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41470" y="244856"/>
            <a:ext cx="391287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b="1" spc="-30" dirty="0"/>
              <a:t>Subject</a:t>
            </a:r>
            <a:r>
              <a:rPr lang="fr-FR" spc="-35" dirty="0"/>
              <a:t> </a:t>
            </a:r>
            <a:r>
              <a:rPr lang="fr-FR" b="1" spc="-35" dirty="0"/>
              <a:t>content</a:t>
            </a:r>
            <a:r>
              <a:rPr lang="fr-FR" spc="-35" dirty="0"/>
              <a:t> </a:t>
            </a:r>
            <a:endParaRPr spc="-35" dirty="0"/>
          </a:p>
        </p:txBody>
      </p:sp>
      <p:sp>
        <p:nvSpPr>
          <p:cNvPr id="3" name="object 3"/>
          <p:cNvSpPr txBox="1"/>
          <p:nvPr/>
        </p:nvSpPr>
        <p:spPr>
          <a:xfrm>
            <a:off x="937005" y="929211"/>
            <a:ext cx="10356850" cy="5761834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889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tabLst>
                <a:tab pos="294640" algn="l"/>
              </a:tabLst>
            </a:pPr>
            <a:endParaRPr lang="en-US" sz="2800" b="1" spc="-10" dirty="0" smtClean="0">
              <a:solidFill>
                <a:srgbClr val="2E5496"/>
              </a:solidFill>
              <a:latin typeface="Calibri"/>
              <a:cs typeface="Calibri"/>
            </a:endParaRPr>
          </a:p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lang="en-US" sz="2800" b="1" spc="-10" dirty="0" smtClean="0">
                <a:solidFill>
                  <a:srgbClr val="2E5496"/>
                </a:solidFill>
                <a:latin typeface="Calibri"/>
                <a:cs typeface="Calibri"/>
              </a:rPr>
              <a:t>Introduction</a:t>
            </a:r>
          </a:p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lang="en-US" sz="2800" b="1" spc="-10" dirty="0" smtClean="0">
                <a:solidFill>
                  <a:srgbClr val="FF00FF"/>
                </a:solidFill>
                <a:latin typeface="Calibri"/>
                <a:cs typeface="Calibri"/>
              </a:rPr>
              <a:t>Regulatory texts governing occupational health and safety</a:t>
            </a:r>
          </a:p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lang="en-US" sz="2800" b="1" spc="-10" dirty="0" smtClean="0">
                <a:solidFill>
                  <a:srgbClr val="2E5496"/>
                </a:solidFill>
                <a:latin typeface="Calibri"/>
                <a:cs typeface="Calibri"/>
              </a:rPr>
              <a:t>Basic concepts</a:t>
            </a:r>
          </a:p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lang="en-US" sz="2800" b="1" spc="-10" dirty="0" smtClean="0">
                <a:solidFill>
                  <a:srgbClr val="2E5496"/>
                </a:solidFill>
                <a:latin typeface="Calibri"/>
                <a:cs typeface="Calibri"/>
              </a:rPr>
              <a:t>Occupational risk prevention approach</a:t>
            </a:r>
          </a:p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lang="en-US" sz="2800" b="1" spc="-10" dirty="0" smtClean="0">
                <a:solidFill>
                  <a:srgbClr val="2E5496"/>
                </a:solidFill>
                <a:latin typeface="Calibri"/>
                <a:cs typeface="Calibri"/>
              </a:rPr>
              <a:t>Occupational risk assessment approach </a:t>
            </a:r>
          </a:p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lang="en-US" sz="2800" b="1" spc="-10" dirty="0" smtClean="0">
                <a:solidFill>
                  <a:srgbClr val="2E5496"/>
                </a:solidFill>
                <a:latin typeface="Calibri"/>
                <a:cs typeface="Calibri"/>
              </a:rPr>
              <a:t>Single occupational risk assessment document: development, implementation and follow-up, critical analysis, re-evaluation</a:t>
            </a:r>
          </a:p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lang="en-US" sz="2800" b="1" spc="-10" dirty="0" smtClean="0">
                <a:solidFill>
                  <a:srgbClr val="2E5496"/>
                </a:solidFill>
                <a:latin typeface="Calibri"/>
                <a:cs typeface="Calibri"/>
              </a:rPr>
              <a:t>Promotion of workplace health</a:t>
            </a:r>
          </a:p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lang="en-US" sz="2800" b="1" spc="-10" dirty="0" smtClean="0">
                <a:solidFill>
                  <a:srgbClr val="2E5496"/>
                </a:solidFill>
                <a:latin typeface="Calibri"/>
                <a:cs typeface="Calibri"/>
              </a:rPr>
              <a:t>Consideration of high-risk workers, enhanced medical surveillance</a:t>
            </a:r>
          </a:p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endParaRPr lang="en-US" sz="2800" b="1" spc="-10" dirty="0" smtClean="0">
              <a:solidFill>
                <a:srgbClr val="2E5496"/>
              </a:solidFill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6939" y="6151270"/>
            <a:ext cx="19145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4640" indent="-285750">
              <a:lnSpc>
                <a:spcPct val="100000"/>
              </a:lnSpc>
              <a:spcBef>
                <a:spcPts val="95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Conclusion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171935" y="6426504"/>
            <a:ext cx="10287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888888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01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2301</TotalTime>
  <Words>506</Words>
  <Application>Microsoft Office PowerPoint</Application>
  <PresentationFormat>Grand écran</PresentationFormat>
  <Paragraphs>118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Arial MT</vt:lpstr>
      <vt:lpstr>Calibri</vt:lpstr>
      <vt:lpstr>Calibri Light</vt:lpstr>
      <vt:lpstr>Wingdings</vt:lpstr>
      <vt:lpstr>Office Theme</vt:lpstr>
      <vt:lpstr>Lecture: Occupational Risk Assessment Approach</vt:lpstr>
      <vt:lpstr>Speaker</vt:lpstr>
      <vt:lpstr>Subject details</vt:lpstr>
      <vt:lpstr>Subject objectives</vt:lpstr>
      <vt:lpstr>Subject content </vt:lpstr>
      <vt:lpstr>Présentation PowerPoint</vt:lpstr>
      <vt:lpstr>Subject content </vt:lpstr>
      <vt:lpstr>Introduction</vt:lpstr>
      <vt:lpstr>Subject content </vt:lpstr>
      <vt:lpstr>Regulatory texts governing occupational health and safety(1)</vt:lpstr>
      <vt:lpstr>Regulatory texts governing occupational health and safety(2)</vt:lpstr>
      <vt:lpstr>Regulatory texts governing occupational health and safety (3)</vt:lpstr>
      <vt:lpstr>Regulatory texts governing occupational health and safety(4)</vt:lpstr>
      <vt:lpstr>Regulatory texts governing occupational health and safety(5)</vt:lpstr>
      <vt:lpstr>Homework – Individual work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Cours: Démarche d’évaluation des risques professionnels</dc:title>
  <dc:creator>dell</dc:creator>
  <cp:lastModifiedBy>dell</cp:lastModifiedBy>
  <cp:revision>201</cp:revision>
  <dcterms:created xsi:type="dcterms:W3CDTF">2025-01-08T06:18:33Z</dcterms:created>
  <dcterms:modified xsi:type="dcterms:W3CDTF">2026-04-26T22:27:29Z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2023-12-30T00:00:00Z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2025-01-08T00:00:00Z</vt:filetime>
  </property>
  <property fmtid="{D5CDD505-2E9C-101B-9397-08002B2CF9AE}" pid="5" name="Producer">
    <vt:lpwstr>www.ilovepdf.com</vt:lpwstr>
  </property>
</Properties>
</file>