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</p:sldMasterIdLst>
  <p:notesMasterIdLst>
    <p:notesMasterId r:id="rId24"/>
  </p:notesMasterIdLst>
  <p:sldIdLst>
    <p:sldId id="443" r:id="rId3"/>
    <p:sldId id="431" r:id="rId4"/>
    <p:sldId id="444" r:id="rId5"/>
    <p:sldId id="545" r:id="rId6"/>
    <p:sldId id="546" r:id="rId7"/>
    <p:sldId id="548" r:id="rId8"/>
    <p:sldId id="547" r:id="rId9"/>
    <p:sldId id="550" r:id="rId10"/>
    <p:sldId id="549" r:id="rId11"/>
    <p:sldId id="551" r:id="rId12"/>
    <p:sldId id="552" r:id="rId13"/>
    <p:sldId id="445" r:id="rId14"/>
    <p:sldId id="553" r:id="rId15"/>
    <p:sldId id="554" r:id="rId16"/>
    <p:sldId id="446" r:id="rId17"/>
    <p:sldId id="555" r:id="rId18"/>
    <p:sldId id="447" r:id="rId19"/>
    <p:sldId id="577" r:id="rId20"/>
    <p:sldId id="581" r:id="rId21"/>
    <p:sldId id="580" r:id="rId22"/>
    <p:sldId id="44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66"/>
    <a:srgbClr val="5B2B07"/>
    <a:srgbClr val="D60093"/>
    <a:srgbClr val="E22A5A"/>
    <a:srgbClr val="1E0EF2"/>
    <a:srgbClr val="14099F"/>
    <a:srgbClr val="9751CB"/>
    <a:srgbClr val="160AB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BF124-E0FE-4B11-AA1A-FB7C2B819E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F59F48-0AF7-43B2-8475-3A5AA56C679D}">
      <dgm:prSet phldrT="[Texte]" custT="1"/>
      <dgm:spPr/>
      <dgm:t>
        <a:bodyPr/>
        <a:lstStyle/>
        <a:p>
          <a:r>
            <a:rPr lang="fr-FR" sz="2800" b="1" dirty="0" smtClean="0">
              <a:solidFill>
                <a:schemeClr val="tx2"/>
              </a:solidFill>
            </a:rPr>
            <a:t>1</a:t>
          </a:r>
          <a:endParaRPr lang="fr-FR" sz="2800" b="1" dirty="0">
            <a:solidFill>
              <a:schemeClr val="tx2"/>
            </a:solidFill>
          </a:endParaRPr>
        </a:p>
      </dgm:t>
    </dgm:pt>
    <dgm:pt modelId="{9A5E31FB-1D1F-44ED-B682-6A5D50B5F49A}" type="parTrans" cxnId="{C18D142E-DDE2-4C44-9246-5704FE6FCC5A}">
      <dgm:prSet/>
      <dgm:spPr/>
      <dgm:t>
        <a:bodyPr/>
        <a:lstStyle/>
        <a:p>
          <a:endParaRPr lang="fr-FR"/>
        </a:p>
      </dgm:t>
    </dgm:pt>
    <dgm:pt modelId="{9A4D7D5F-C04E-4C99-AEF7-EDDC031E517C}" type="sibTrans" cxnId="{C18D142E-DDE2-4C44-9246-5704FE6FCC5A}">
      <dgm:prSet/>
      <dgm:spPr/>
      <dgm:t>
        <a:bodyPr/>
        <a:lstStyle/>
        <a:p>
          <a:endParaRPr lang="fr-FR"/>
        </a:p>
      </dgm:t>
    </dgm:pt>
    <dgm:pt modelId="{2A5A6FAB-EADF-4273-B615-376FCC02ACEA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Préparer la démarche de prévention </a:t>
          </a:r>
          <a:endParaRPr lang="fr-FR" dirty="0">
            <a:solidFill>
              <a:schemeClr val="tx2"/>
            </a:solidFill>
          </a:endParaRPr>
        </a:p>
      </dgm:t>
    </dgm:pt>
    <dgm:pt modelId="{D3D08FEB-75BC-486D-927F-E71E3E488E3A}" type="parTrans" cxnId="{DD5DBE1A-F532-44C1-B283-A8DA4FCA6BB0}">
      <dgm:prSet/>
      <dgm:spPr/>
      <dgm:t>
        <a:bodyPr/>
        <a:lstStyle/>
        <a:p>
          <a:endParaRPr lang="fr-FR"/>
        </a:p>
      </dgm:t>
    </dgm:pt>
    <dgm:pt modelId="{E7B9CD8A-E53F-4742-AEEC-2798C466A85F}" type="sibTrans" cxnId="{DD5DBE1A-F532-44C1-B283-A8DA4FCA6BB0}">
      <dgm:prSet/>
      <dgm:spPr/>
      <dgm:t>
        <a:bodyPr/>
        <a:lstStyle/>
        <a:p>
          <a:endParaRPr lang="fr-FR"/>
        </a:p>
      </dgm:t>
    </dgm:pt>
    <dgm:pt modelId="{C63ABEFD-BADC-45F6-BB1D-4E6112A95DDC}">
      <dgm:prSet phldrT="[Texte]" custT="1"/>
      <dgm:spPr/>
      <dgm:t>
        <a:bodyPr/>
        <a:lstStyle/>
        <a:p>
          <a:r>
            <a:rPr lang="fr-FR" sz="2800" b="1" dirty="0" smtClean="0">
              <a:solidFill>
                <a:schemeClr val="tx2"/>
              </a:solidFill>
            </a:rPr>
            <a:t>4</a:t>
          </a:r>
          <a:endParaRPr lang="fr-FR" sz="2800" b="1" dirty="0">
            <a:solidFill>
              <a:schemeClr val="tx2"/>
            </a:solidFill>
          </a:endParaRPr>
        </a:p>
      </dgm:t>
    </dgm:pt>
    <dgm:pt modelId="{89C36E7E-EB46-474E-80FA-4ED4B4253AF1}" type="parTrans" cxnId="{327A24DE-1018-49C0-830A-112C4006238E}">
      <dgm:prSet/>
      <dgm:spPr/>
      <dgm:t>
        <a:bodyPr/>
        <a:lstStyle/>
        <a:p>
          <a:endParaRPr lang="fr-FR"/>
        </a:p>
      </dgm:t>
    </dgm:pt>
    <dgm:pt modelId="{450388E3-DFA1-4C1E-945B-38ECA60FF1F1}" type="sibTrans" cxnId="{327A24DE-1018-49C0-830A-112C4006238E}">
      <dgm:prSet/>
      <dgm:spPr/>
      <dgm:t>
        <a:bodyPr/>
        <a:lstStyle/>
        <a:p>
          <a:endParaRPr lang="fr-FR"/>
        </a:p>
      </dgm:t>
    </dgm:pt>
    <dgm:pt modelId="{627BCB6C-4D85-487B-833D-689D67847F43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Mettre en œuvre les actions</a:t>
          </a:r>
          <a:endParaRPr lang="fr-FR" dirty="0">
            <a:solidFill>
              <a:schemeClr val="tx2"/>
            </a:solidFill>
          </a:endParaRPr>
        </a:p>
      </dgm:t>
    </dgm:pt>
    <dgm:pt modelId="{365B57BA-BCCC-4EEE-900A-87A6553FC972}" type="parTrans" cxnId="{F1BA50ED-0FF3-4AD7-A95C-6E4AA7AFB042}">
      <dgm:prSet/>
      <dgm:spPr/>
      <dgm:t>
        <a:bodyPr/>
        <a:lstStyle/>
        <a:p>
          <a:endParaRPr lang="fr-FR"/>
        </a:p>
      </dgm:t>
    </dgm:pt>
    <dgm:pt modelId="{F5B816CE-E498-4F80-8C87-015B805893D8}" type="sibTrans" cxnId="{F1BA50ED-0FF3-4AD7-A95C-6E4AA7AFB042}">
      <dgm:prSet/>
      <dgm:spPr/>
      <dgm:t>
        <a:bodyPr/>
        <a:lstStyle/>
        <a:p>
          <a:endParaRPr lang="fr-FR"/>
        </a:p>
      </dgm:t>
    </dgm:pt>
    <dgm:pt modelId="{ECE95298-02E7-4515-A703-BB92BAA716D5}">
      <dgm:prSet phldrT="[Texte]" custT="1"/>
      <dgm:spPr/>
      <dgm:t>
        <a:bodyPr/>
        <a:lstStyle/>
        <a:p>
          <a:r>
            <a:rPr lang="fr-FR" sz="2800" b="1" dirty="0" smtClean="0">
              <a:solidFill>
                <a:schemeClr val="tx2"/>
              </a:solidFill>
            </a:rPr>
            <a:t>5</a:t>
          </a:r>
          <a:endParaRPr lang="fr-FR" sz="2800" b="1" dirty="0">
            <a:solidFill>
              <a:schemeClr val="tx2"/>
            </a:solidFill>
          </a:endParaRPr>
        </a:p>
      </dgm:t>
    </dgm:pt>
    <dgm:pt modelId="{2D3BB01E-F4E7-4807-B050-B372C0A05334}" type="parTrans" cxnId="{954C520A-E465-4EA9-B274-12846F533AF6}">
      <dgm:prSet/>
      <dgm:spPr/>
      <dgm:t>
        <a:bodyPr/>
        <a:lstStyle/>
        <a:p>
          <a:endParaRPr lang="fr-FR"/>
        </a:p>
      </dgm:t>
    </dgm:pt>
    <dgm:pt modelId="{35210A96-529B-40CE-989C-F93973443871}" type="sibTrans" cxnId="{954C520A-E465-4EA9-B274-12846F533AF6}">
      <dgm:prSet/>
      <dgm:spPr/>
      <dgm:t>
        <a:bodyPr/>
        <a:lstStyle/>
        <a:p>
          <a:endParaRPr lang="fr-FR"/>
        </a:p>
      </dgm:t>
    </dgm:pt>
    <dgm:pt modelId="{0245813E-8C6E-4ED3-B0C3-37360557E600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Evaluer la démarche de prévention</a:t>
          </a:r>
          <a:endParaRPr lang="fr-FR" dirty="0">
            <a:solidFill>
              <a:schemeClr val="tx2"/>
            </a:solidFill>
          </a:endParaRPr>
        </a:p>
      </dgm:t>
    </dgm:pt>
    <dgm:pt modelId="{4705C3FF-015A-4BB3-8A7D-94575EEBC585}" type="parTrans" cxnId="{1B2FEEDF-E592-4041-9190-B824BDF58CEF}">
      <dgm:prSet/>
      <dgm:spPr/>
      <dgm:t>
        <a:bodyPr/>
        <a:lstStyle/>
        <a:p>
          <a:endParaRPr lang="fr-FR"/>
        </a:p>
      </dgm:t>
    </dgm:pt>
    <dgm:pt modelId="{7B340A89-7A5F-4379-AA4C-36BC40EC581B}" type="sibTrans" cxnId="{1B2FEEDF-E592-4041-9190-B824BDF58CEF}">
      <dgm:prSet/>
      <dgm:spPr/>
      <dgm:t>
        <a:bodyPr/>
        <a:lstStyle/>
        <a:p>
          <a:endParaRPr lang="fr-FR"/>
        </a:p>
      </dgm:t>
    </dgm:pt>
    <dgm:pt modelId="{8DA884CC-90DC-4397-B033-4821BD873D17}">
      <dgm:prSet custT="1"/>
      <dgm:spPr/>
      <dgm:t>
        <a:bodyPr/>
        <a:lstStyle/>
        <a:p>
          <a:r>
            <a:rPr lang="fr-FR" sz="2800" b="1" dirty="0" smtClean="0">
              <a:solidFill>
                <a:schemeClr val="tx2"/>
              </a:solidFill>
            </a:rPr>
            <a:t>2</a:t>
          </a:r>
          <a:endParaRPr lang="fr-FR" sz="2800" b="1" dirty="0">
            <a:solidFill>
              <a:schemeClr val="tx2"/>
            </a:solidFill>
          </a:endParaRPr>
        </a:p>
      </dgm:t>
    </dgm:pt>
    <dgm:pt modelId="{E0B11FE6-7668-440D-9F09-913C64843549}" type="parTrans" cxnId="{FDB79EA6-4F9B-4A13-BABA-D687DF910020}">
      <dgm:prSet/>
      <dgm:spPr/>
      <dgm:t>
        <a:bodyPr/>
        <a:lstStyle/>
        <a:p>
          <a:endParaRPr lang="fr-FR"/>
        </a:p>
      </dgm:t>
    </dgm:pt>
    <dgm:pt modelId="{29E1FE88-A742-430A-AC62-D19C4AEF6C57}" type="sibTrans" cxnId="{FDB79EA6-4F9B-4A13-BABA-D687DF910020}">
      <dgm:prSet/>
      <dgm:spPr/>
      <dgm:t>
        <a:bodyPr/>
        <a:lstStyle/>
        <a:p>
          <a:endParaRPr lang="fr-FR"/>
        </a:p>
      </dgm:t>
    </dgm:pt>
    <dgm:pt modelId="{1A2E2614-335E-4A33-B250-2AC8AFC3F16C}">
      <dgm:prSet custT="1"/>
      <dgm:spPr/>
      <dgm:t>
        <a:bodyPr/>
        <a:lstStyle/>
        <a:p>
          <a:r>
            <a:rPr lang="fr-FR" sz="2800" b="1" dirty="0" smtClean="0">
              <a:solidFill>
                <a:schemeClr val="tx2"/>
              </a:solidFill>
            </a:rPr>
            <a:t>3</a:t>
          </a:r>
          <a:endParaRPr lang="fr-FR" sz="2800" b="1" dirty="0">
            <a:solidFill>
              <a:schemeClr val="tx2"/>
            </a:solidFill>
          </a:endParaRPr>
        </a:p>
      </dgm:t>
    </dgm:pt>
    <dgm:pt modelId="{EFF89CF4-CEB4-404F-B639-2960AF30B3FD}" type="parTrans" cxnId="{A01C454D-0F2A-435A-ACC4-52C2417CD8D8}">
      <dgm:prSet/>
      <dgm:spPr/>
      <dgm:t>
        <a:bodyPr/>
        <a:lstStyle/>
        <a:p>
          <a:endParaRPr lang="fr-FR"/>
        </a:p>
      </dgm:t>
    </dgm:pt>
    <dgm:pt modelId="{30672260-1B7F-4190-8D99-584611D80319}" type="sibTrans" cxnId="{A01C454D-0F2A-435A-ACC4-52C2417CD8D8}">
      <dgm:prSet/>
      <dgm:spPr/>
      <dgm:t>
        <a:bodyPr/>
        <a:lstStyle/>
        <a:p>
          <a:endParaRPr lang="fr-FR"/>
        </a:p>
      </dgm:t>
    </dgm:pt>
    <dgm:pt modelId="{11497B0F-DBA1-4F08-AE7D-2298FF2EB7EA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Evaluer les risques (identifier et classer)</a:t>
          </a:r>
          <a:endParaRPr lang="fr-FR" dirty="0">
            <a:solidFill>
              <a:schemeClr val="tx2"/>
            </a:solidFill>
          </a:endParaRPr>
        </a:p>
      </dgm:t>
    </dgm:pt>
    <dgm:pt modelId="{D1D24361-F370-4CB3-9F27-93E42D42ABD3}" type="parTrans" cxnId="{DF58141F-6C44-470D-9851-71FAF17D0B44}">
      <dgm:prSet/>
      <dgm:spPr/>
      <dgm:t>
        <a:bodyPr/>
        <a:lstStyle/>
        <a:p>
          <a:endParaRPr lang="fr-FR"/>
        </a:p>
      </dgm:t>
    </dgm:pt>
    <dgm:pt modelId="{90C41969-F43F-4550-9599-B73BC2AC6A22}" type="sibTrans" cxnId="{DF58141F-6C44-470D-9851-71FAF17D0B44}">
      <dgm:prSet/>
      <dgm:spPr/>
      <dgm:t>
        <a:bodyPr/>
        <a:lstStyle/>
        <a:p>
          <a:endParaRPr lang="fr-FR"/>
        </a:p>
      </dgm:t>
    </dgm:pt>
    <dgm:pt modelId="{39D87D23-8C2D-4F01-9250-F56AB9ED468C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Elaborer un programme d’actions</a:t>
          </a:r>
          <a:endParaRPr lang="fr-FR" dirty="0">
            <a:solidFill>
              <a:schemeClr val="tx2"/>
            </a:solidFill>
          </a:endParaRPr>
        </a:p>
      </dgm:t>
    </dgm:pt>
    <dgm:pt modelId="{4400FE3A-6928-48C0-83C5-E96B3D11749F}" type="parTrans" cxnId="{1420F097-2879-4E68-A732-CE463AADB735}">
      <dgm:prSet/>
      <dgm:spPr/>
      <dgm:t>
        <a:bodyPr/>
        <a:lstStyle/>
        <a:p>
          <a:endParaRPr lang="fr-FR"/>
        </a:p>
      </dgm:t>
    </dgm:pt>
    <dgm:pt modelId="{03CAC723-82E0-4A84-88D6-03279A344625}" type="sibTrans" cxnId="{1420F097-2879-4E68-A732-CE463AADB735}">
      <dgm:prSet/>
      <dgm:spPr/>
      <dgm:t>
        <a:bodyPr/>
        <a:lstStyle/>
        <a:p>
          <a:endParaRPr lang="fr-FR"/>
        </a:p>
      </dgm:t>
    </dgm:pt>
    <dgm:pt modelId="{D84506C7-2278-4B5D-B193-CD7DC97F6679}" type="pres">
      <dgm:prSet presAssocID="{B3EBF124-E0FE-4B11-AA1A-FB7C2B819E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6B6B32-3FDA-4468-B307-808713BDA4F1}" type="pres">
      <dgm:prSet presAssocID="{01F59F48-0AF7-43B2-8475-3A5AA56C679D}" presName="composite" presStyleCnt="0"/>
      <dgm:spPr/>
    </dgm:pt>
    <dgm:pt modelId="{6B408BDF-6678-4354-A70C-C1EF8288062A}" type="pres">
      <dgm:prSet presAssocID="{01F59F48-0AF7-43B2-8475-3A5AA56C679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E6F348-5D4C-4A7C-B732-CF7763455933}" type="pres">
      <dgm:prSet presAssocID="{01F59F48-0AF7-43B2-8475-3A5AA56C679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778867-DC95-475E-8F68-C1A32B3AE7F5}" type="pres">
      <dgm:prSet presAssocID="{9A4D7D5F-C04E-4C99-AEF7-EDDC031E517C}" presName="sp" presStyleCnt="0"/>
      <dgm:spPr/>
    </dgm:pt>
    <dgm:pt modelId="{39F17702-06A7-4F4A-A068-700361847429}" type="pres">
      <dgm:prSet presAssocID="{8DA884CC-90DC-4397-B033-4821BD873D17}" presName="composite" presStyleCnt="0"/>
      <dgm:spPr/>
    </dgm:pt>
    <dgm:pt modelId="{7E498445-DCD7-4E18-B857-4848E2200DD6}" type="pres">
      <dgm:prSet presAssocID="{8DA884CC-90DC-4397-B033-4821BD873D17}" presName="parentText" presStyleLbl="alignNode1" presStyleIdx="1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A5EE57-10B4-4F92-92E7-15B1FAE8F5BB}" type="pres">
      <dgm:prSet presAssocID="{8DA884CC-90DC-4397-B033-4821BD873D17}" presName="descendantText" presStyleLbl="alignAcc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45782-0A58-4F71-B666-2E4BBA64BD7B}" type="pres">
      <dgm:prSet presAssocID="{29E1FE88-A742-430A-AC62-D19C4AEF6C57}" presName="sp" presStyleCnt="0"/>
      <dgm:spPr/>
    </dgm:pt>
    <dgm:pt modelId="{6DE82B50-449B-4345-87D8-E367A63786D0}" type="pres">
      <dgm:prSet presAssocID="{1A2E2614-335E-4A33-B250-2AC8AFC3F16C}" presName="composite" presStyleCnt="0"/>
      <dgm:spPr/>
    </dgm:pt>
    <dgm:pt modelId="{759C5BD0-77D2-499D-8CB8-CF8015543568}" type="pres">
      <dgm:prSet presAssocID="{1A2E2614-335E-4A33-B250-2AC8AFC3F16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CEE567-7C71-40A1-8D99-AA5054EDC74B}" type="pres">
      <dgm:prSet presAssocID="{1A2E2614-335E-4A33-B250-2AC8AFC3F16C}" presName="descendantText" presStyleLbl="alignAcc1" presStyleIdx="2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21FC8D-F635-4A92-8F02-7F12602E86B4}" type="pres">
      <dgm:prSet presAssocID="{30672260-1B7F-4190-8D99-584611D80319}" presName="sp" presStyleCnt="0"/>
      <dgm:spPr/>
    </dgm:pt>
    <dgm:pt modelId="{0BE5E8D4-0970-4242-AEB6-1FF9F77134C4}" type="pres">
      <dgm:prSet presAssocID="{C63ABEFD-BADC-45F6-BB1D-4E6112A95DDC}" presName="composite" presStyleCnt="0"/>
      <dgm:spPr/>
    </dgm:pt>
    <dgm:pt modelId="{9F1E4DF1-D2C4-45DA-AAFF-9BD54368FCAD}" type="pres">
      <dgm:prSet presAssocID="{C63ABEFD-BADC-45F6-BB1D-4E6112A95DD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6F35D2-CC82-466C-8932-67189F44B7D2}" type="pres">
      <dgm:prSet presAssocID="{C63ABEFD-BADC-45F6-BB1D-4E6112A95DD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E54E40-99D4-4949-97F5-9CA408137548}" type="pres">
      <dgm:prSet presAssocID="{450388E3-DFA1-4C1E-945B-38ECA60FF1F1}" presName="sp" presStyleCnt="0"/>
      <dgm:spPr/>
    </dgm:pt>
    <dgm:pt modelId="{B61734CF-CC53-49D1-8647-D84329B053BA}" type="pres">
      <dgm:prSet presAssocID="{ECE95298-02E7-4515-A703-BB92BAA716D5}" presName="composite" presStyleCnt="0"/>
      <dgm:spPr/>
    </dgm:pt>
    <dgm:pt modelId="{B760ECFF-C85F-42C3-AFD5-F0DEE6578CB4}" type="pres">
      <dgm:prSet presAssocID="{ECE95298-02E7-4515-A703-BB92BAA716D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90606C-A505-4479-BA96-AC9392D8CB19}" type="pres">
      <dgm:prSet presAssocID="{ECE95298-02E7-4515-A703-BB92BAA716D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BA50ED-0FF3-4AD7-A95C-6E4AA7AFB042}" srcId="{C63ABEFD-BADC-45F6-BB1D-4E6112A95DDC}" destId="{627BCB6C-4D85-487B-833D-689D67847F43}" srcOrd="0" destOrd="0" parTransId="{365B57BA-BCCC-4EEE-900A-87A6553FC972}" sibTransId="{F5B816CE-E498-4F80-8C87-015B805893D8}"/>
    <dgm:cxn modelId="{F44F5E74-F915-4ADF-BDE0-C1E1A9F1AFB2}" type="presOf" srcId="{8DA884CC-90DC-4397-B033-4821BD873D17}" destId="{7E498445-DCD7-4E18-B857-4848E2200DD6}" srcOrd="0" destOrd="0" presId="urn:microsoft.com/office/officeart/2005/8/layout/chevron2"/>
    <dgm:cxn modelId="{7300D46D-23C3-4172-A7BF-85ABB55F15A7}" type="presOf" srcId="{1A2E2614-335E-4A33-B250-2AC8AFC3F16C}" destId="{759C5BD0-77D2-499D-8CB8-CF8015543568}" srcOrd="0" destOrd="0" presId="urn:microsoft.com/office/officeart/2005/8/layout/chevron2"/>
    <dgm:cxn modelId="{6454E0C1-5FB1-43C8-8518-217080FFAC37}" type="presOf" srcId="{C63ABEFD-BADC-45F6-BB1D-4E6112A95DDC}" destId="{9F1E4DF1-D2C4-45DA-AAFF-9BD54368FCAD}" srcOrd="0" destOrd="0" presId="urn:microsoft.com/office/officeart/2005/8/layout/chevron2"/>
    <dgm:cxn modelId="{CCAD8C1D-D70D-4544-BB2E-3E53FEFABEA1}" type="presOf" srcId="{2A5A6FAB-EADF-4273-B615-376FCC02ACEA}" destId="{40E6F348-5D4C-4A7C-B732-CF7763455933}" srcOrd="0" destOrd="0" presId="urn:microsoft.com/office/officeart/2005/8/layout/chevron2"/>
    <dgm:cxn modelId="{DD5DBE1A-F532-44C1-B283-A8DA4FCA6BB0}" srcId="{01F59F48-0AF7-43B2-8475-3A5AA56C679D}" destId="{2A5A6FAB-EADF-4273-B615-376FCC02ACEA}" srcOrd="0" destOrd="0" parTransId="{D3D08FEB-75BC-486D-927F-E71E3E488E3A}" sibTransId="{E7B9CD8A-E53F-4742-AEEC-2798C466A85F}"/>
    <dgm:cxn modelId="{C18D142E-DDE2-4C44-9246-5704FE6FCC5A}" srcId="{B3EBF124-E0FE-4B11-AA1A-FB7C2B819EA4}" destId="{01F59F48-0AF7-43B2-8475-3A5AA56C679D}" srcOrd="0" destOrd="0" parTransId="{9A5E31FB-1D1F-44ED-B682-6A5D50B5F49A}" sibTransId="{9A4D7D5F-C04E-4C99-AEF7-EDDC031E517C}"/>
    <dgm:cxn modelId="{27CB9FDF-65E3-46A1-8B19-50D066F8473C}" type="presOf" srcId="{01F59F48-0AF7-43B2-8475-3A5AA56C679D}" destId="{6B408BDF-6678-4354-A70C-C1EF8288062A}" srcOrd="0" destOrd="0" presId="urn:microsoft.com/office/officeart/2005/8/layout/chevron2"/>
    <dgm:cxn modelId="{A01C454D-0F2A-435A-ACC4-52C2417CD8D8}" srcId="{B3EBF124-E0FE-4B11-AA1A-FB7C2B819EA4}" destId="{1A2E2614-335E-4A33-B250-2AC8AFC3F16C}" srcOrd="2" destOrd="0" parTransId="{EFF89CF4-CEB4-404F-B639-2960AF30B3FD}" sibTransId="{30672260-1B7F-4190-8D99-584611D80319}"/>
    <dgm:cxn modelId="{1DFFA3F5-2E5C-4D18-A4A3-943FB5C717A7}" type="presOf" srcId="{B3EBF124-E0FE-4B11-AA1A-FB7C2B819EA4}" destId="{D84506C7-2278-4B5D-B193-CD7DC97F6679}" srcOrd="0" destOrd="0" presId="urn:microsoft.com/office/officeart/2005/8/layout/chevron2"/>
    <dgm:cxn modelId="{7018C45D-9B71-40B1-99B5-2A46132A7890}" type="presOf" srcId="{0245813E-8C6E-4ED3-B0C3-37360557E600}" destId="{D390606C-A505-4479-BA96-AC9392D8CB19}" srcOrd="0" destOrd="0" presId="urn:microsoft.com/office/officeart/2005/8/layout/chevron2"/>
    <dgm:cxn modelId="{FDB79EA6-4F9B-4A13-BABA-D687DF910020}" srcId="{B3EBF124-E0FE-4B11-AA1A-FB7C2B819EA4}" destId="{8DA884CC-90DC-4397-B033-4821BD873D17}" srcOrd="1" destOrd="0" parTransId="{E0B11FE6-7668-440D-9F09-913C64843549}" sibTransId="{29E1FE88-A742-430A-AC62-D19C4AEF6C57}"/>
    <dgm:cxn modelId="{1B2FEEDF-E592-4041-9190-B824BDF58CEF}" srcId="{ECE95298-02E7-4515-A703-BB92BAA716D5}" destId="{0245813E-8C6E-4ED3-B0C3-37360557E600}" srcOrd="0" destOrd="0" parTransId="{4705C3FF-015A-4BB3-8A7D-94575EEBC585}" sibTransId="{7B340A89-7A5F-4379-AA4C-36BC40EC581B}"/>
    <dgm:cxn modelId="{DF58141F-6C44-470D-9851-71FAF17D0B44}" srcId="{8DA884CC-90DC-4397-B033-4821BD873D17}" destId="{11497B0F-DBA1-4F08-AE7D-2298FF2EB7EA}" srcOrd="0" destOrd="0" parTransId="{D1D24361-F370-4CB3-9F27-93E42D42ABD3}" sibTransId="{90C41969-F43F-4550-9599-B73BC2AC6A22}"/>
    <dgm:cxn modelId="{327A24DE-1018-49C0-830A-112C4006238E}" srcId="{B3EBF124-E0FE-4B11-AA1A-FB7C2B819EA4}" destId="{C63ABEFD-BADC-45F6-BB1D-4E6112A95DDC}" srcOrd="3" destOrd="0" parTransId="{89C36E7E-EB46-474E-80FA-4ED4B4253AF1}" sibTransId="{450388E3-DFA1-4C1E-945B-38ECA60FF1F1}"/>
    <dgm:cxn modelId="{1420F097-2879-4E68-A732-CE463AADB735}" srcId="{1A2E2614-335E-4A33-B250-2AC8AFC3F16C}" destId="{39D87D23-8C2D-4F01-9250-F56AB9ED468C}" srcOrd="0" destOrd="0" parTransId="{4400FE3A-6928-48C0-83C5-E96B3D11749F}" sibTransId="{03CAC723-82E0-4A84-88D6-03279A344625}"/>
    <dgm:cxn modelId="{4729EAA9-AA92-4325-ABB9-D64217C9C8BE}" type="presOf" srcId="{11497B0F-DBA1-4F08-AE7D-2298FF2EB7EA}" destId="{92A5EE57-10B4-4F92-92E7-15B1FAE8F5BB}" srcOrd="0" destOrd="0" presId="urn:microsoft.com/office/officeart/2005/8/layout/chevron2"/>
    <dgm:cxn modelId="{954C520A-E465-4EA9-B274-12846F533AF6}" srcId="{B3EBF124-E0FE-4B11-AA1A-FB7C2B819EA4}" destId="{ECE95298-02E7-4515-A703-BB92BAA716D5}" srcOrd="4" destOrd="0" parTransId="{2D3BB01E-F4E7-4807-B050-B372C0A05334}" sibTransId="{35210A96-529B-40CE-989C-F93973443871}"/>
    <dgm:cxn modelId="{1B36CCE5-88C3-4E09-BDB5-16CFA5E6544C}" type="presOf" srcId="{39D87D23-8C2D-4F01-9250-F56AB9ED468C}" destId="{83CEE567-7C71-40A1-8D99-AA5054EDC74B}" srcOrd="0" destOrd="0" presId="urn:microsoft.com/office/officeart/2005/8/layout/chevron2"/>
    <dgm:cxn modelId="{EDC865D9-07A9-4951-A1C0-D095D83339D2}" type="presOf" srcId="{ECE95298-02E7-4515-A703-BB92BAA716D5}" destId="{B760ECFF-C85F-42C3-AFD5-F0DEE6578CB4}" srcOrd="0" destOrd="0" presId="urn:microsoft.com/office/officeart/2005/8/layout/chevron2"/>
    <dgm:cxn modelId="{00FF7E2F-9491-4FA6-8E49-AAAC2844D31F}" type="presOf" srcId="{627BCB6C-4D85-487B-833D-689D67847F43}" destId="{5C6F35D2-CC82-466C-8932-67189F44B7D2}" srcOrd="0" destOrd="0" presId="urn:microsoft.com/office/officeart/2005/8/layout/chevron2"/>
    <dgm:cxn modelId="{D45294B3-C5A0-428F-A733-EE2089B8F96F}" type="presParOf" srcId="{D84506C7-2278-4B5D-B193-CD7DC97F6679}" destId="{8C6B6B32-3FDA-4468-B307-808713BDA4F1}" srcOrd="0" destOrd="0" presId="urn:microsoft.com/office/officeart/2005/8/layout/chevron2"/>
    <dgm:cxn modelId="{8A64B29E-937A-49EA-9192-81F2EDC8E3A2}" type="presParOf" srcId="{8C6B6B32-3FDA-4468-B307-808713BDA4F1}" destId="{6B408BDF-6678-4354-A70C-C1EF8288062A}" srcOrd="0" destOrd="0" presId="urn:microsoft.com/office/officeart/2005/8/layout/chevron2"/>
    <dgm:cxn modelId="{E08412D7-D08F-4A79-9CAF-D481D2FE9948}" type="presParOf" srcId="{8C6B6B32-3FDA-4468-B307-808713BDA4F1}" destId="{40E6F348-5D4C-4A7C-B732-CF7763455933}" srcOrd="1" destOrd="0" presId="urn:microsoft.com/office/officeart/2005/8/layout/chevron2"/>
    <dgm:cxn modelId="{6BD8E1EF-73A9-4BFA-B6A0-3A9EB38F3CDC}" type="presParOf" srcId="{D84506C7-2278-4B5D-B193-CD7DC97F6679}" destId="{33778867-DC95-475E-8F68-C1A32B3AE7F5}" srcOrd="1" destOrd="0" presId="urn:microsoft.com/office/officeart/2005/8/layout/chevron2"/>
    <dgm:cxn modelId="{78A4611C-F939-4AC0-B949-DFCF9510ED06}" type="presParOf" srcId="{D84506C7-2278-4B5D-B193-CD7DC97F6679}" destId="{39F17702-06A7-4F4A-A068-700361847429}" srcOrd="2" destOrd="0" presId="urn:microsoft.com/office/officeart/2005/8/layout/chevron2"/>
    <dgm:cxn modelId="{B5228137-6961-41A9-8A65-F4EB21404B43}" type="presParOf" srcId="{39F17702-06A7-4F4A-A068-700361847429}" destId="{7E498445-DCD7-4E18-B857-4848E2200DD6}" srcOrd="0" destOrd="0" presId="urn:microsoft.com/office/officeart/2005/8/layout/chevron2"/>
    <dgm:cxn modelId="{8A6B4E80-4EEF-4C4D-9F8F-CB20C96C677A}" type="presParOf" srcId="{39F17702-06A7-4F4A-A068-700361847429}" destId="{92A5EE57-10B4-4F92-92E7-15B1FAE8F5BB}" srcOrd="1" destOrd="0" presId="urn:microsoft.com/office/officeart/2005/8/layout/chevron2"/>
    <dgm:cxn modelId="{3FA6046E-3D4E-465B-A216-133AB93F9FE2}" type="presParOf" srcId="{D84506C7-2278-4B5D-B193-CD7DC97F6679}" destId="{85D45782-0A58-4F71-B666-2E4BBA64BD7B}" srcOrd="3" destOrd="0" presId="urn:microsoft.com/office/officeart/2005/8/layout/chevron2"/>
    <dgm:cxn modelId="{AB598821-938C-4EB1-8189-04FB32AE378F}" type="presParOf" srcId="{D84506C7-2278-4B5D-B193-CD7DC97F6679}" destId="{6DE82B50-449B-4345-87D8-E367A63786D0}" srcOrd="4" destOrd="0" presId="urn:microsoft.com/office/officeart/2005/8/layout/chevron2"/>
    <dgm:cxn modelId="{09F3AFD4-2E9E-43B6-BF9A-EED0939F2A06}" type="presParOf" srcId="{6DE82B50-449B-4345-87D8-E367A63786D0}" destId="{759C5BD0-77D2-499D-8CB8-CF8015543568}" srcOrd="0" destOrd="0" presId="urn:microsoft.com/office/officeart/2005/8/layout/chevron2"/>
    <dgm:cxn modelId="{F8EE10BF-2C3D-49C9-9DC6-82179A290C15}" type="presParOf" srcId="{6DE82B50-449B-4345-87D8-E367A63786D0}" destId="{83CEE567-7C71-40A1-8D99-AA5054EDC74B}" srcOrd="1" destOrd="0" presId="urn:microsoft.com/office/officeart/2005/8/layout/chevron2"/>
    <dgm:cxn modelId="{E9066963-B934-402A-BDE1-9BB1184DAAB7}" type="presParOf" srcId="{D84506C7-2278-4B5D-B193-CD7DC97F6679}" destId="{0B21FC8D-F635-4A92-8F02-7F12602E86B4}" srcOrd="5" destOrd="0" presId="urn:microsoft.com/office/officeart/2005/8/layout/chevron2"/>
    <dgm:cxn modelId="{ED92B2D0-2B7F-40E1-8F64-7C86883EDB48}" type="presParOf" srcId="{D84506C7-2278-4B5D-B193-CD7DC97F6679}" destId="{0BE5E8D4-0970-4242-AEB6-1FF9F77134C4}" srcOrd="6" destOrd="0" presId="urn:microsoft.com/office/officeart/2005/8/layout/chevron2"/>
    <dgm:cxn modelId="{F3B28730-C00E-41B2-B2EC-DB366827DA7A}" type="presParOf" srcId="{0BE5E8D4-0970-4242-AEB6-1FF9F77134C4}" destId="{9F1E4DF1-D2C4-45DA-AAFF-9BD54368FCAD}" srcOrd="0" destOrd="0" presId="urn:microsoft.com/office/officeart/2005/8/layout/chevron2"/>
    <dgm:cxn modelId="{0FFB5FC7-EE40-43AF-83BD-D1B000E61F4F}" type="presParOf" srcId="{0BE5E8D4-0970-4242-AEB6-1FF9F77134C4}" destId="{5C6F35D2-CC82-466C-8932-67189F44B7D2}" srcOrd="1" destOrd="0" presId="urn:microsoft.com/office/officeart/2005/8/layout/chevron2"/>
    <dgm:cxn modelId="{FB5CBEB5-7021-4667-8F97-063F291C1D38}" type="presParOf" srcId="{D84506C7-2278-4B5D-B193-CD7DC97F6679}" destId="{73E54E40-99D4-4949-97F5-9CA408137548}" srcOrd="7" destOrd="0" presId="urn:microsoft.com/office/officeart/2005/8/layout/chevron2"/>
    <dgm:cxn modelId="{2C54D143-9A20-4EC3-A646-70545A9A2E6D}" type="presParOf" srcId="{D84506C7-2278-4B5D-B193-CD7DC97F6679}" destId="{B61734CF-CC53-49D1-8647-D84329B053BA}" srcOrd="8" destOrd="0" presId="urn:microsoft.com/office/officeart/2005/8/layout/chevron2"/>
    <dgm:cxn modelId="{B97466C7-8891-4D78-B6E5-4B1F63925281}" type="presParOf" srcId="{B61734CF-CC53-49D1-8647-D84329B053BA}" destId="{B760ECFF-C85F-42C3-AFD5-F0DEE6578CB4}" srcOrd="0" destOrd="0" presId="urn:microsoft.com/office/officeart/2005/8/layout/chevron2"/>
    <dgm:cxn modelId="{7A7D5A09-EA29-4EB7-88BF-A4A38DD85E2F}" type="presParOf" srcId="{B61734CF-CC53-49D1-8647-D84329B053BA}" destId="{D390606C-A505-4479-BA96-AC9392D8CB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F2D08-5BF6-407A-87C2-5FDD8E53D127}" type="datetimeFigureOut">
              <a:rPr lang="fr-FR" smtClean="0"/>
              <a:t>26/04/2026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E2F06-D35A-4D3E-8141-881B79028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7" y="2492376"/>
            <a:ext cx="5183717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2400"/>
            </a:lvl1pPr>
          </a:lstStyle>
          <a:p>
            <a:r>
              <a:rPr lang="fr-FR" smtClean="0"/>
              <a:t>Modifiez le style du titre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716339"/>
            <a:ext cx="501438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fr-FR" smtClean="0"/>
              <a:t>Modifiez le style des sous-titres du masque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0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6633" y="477838"/>
            <a:ext cx="2446867" cy="5111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1" y="477838"/>
            <a:ext cx="7141633" cy="5111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C5A2-4C2B-4935-95E0-C740873568DD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E845-484D-40E3-930B-AA472497FE6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6AE-528D-497E-ACCD-78914FFA8DA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7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8B9-37EC-4117-B959-E6F84932A3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8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009C-2942-4FC1-9D99-B9DA3E295F9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A8BE-0103-40CB-954A-32C71B1CFA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28FA-1A8F-4910-8310-279B5D591A5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9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A3C-6F12-4064-9B10-2B8B27C85BFF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7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1939-5F9D-42BE-A0BF-BF5E07AC936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5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7660-B94D-42F5-8B09-0C6D63A80F4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9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4891-9442-4BB4-8A63-1AD90298ACA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55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125538"/>
            <a:ext cx="479425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2" y="1125538"/>
            <a:ext cx="4794249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62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958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36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77838"/>
            <a:ext cx="90254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125538"/>
            <a:ext cx="97917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754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B2AF-5335-47E8-B499-CEAEC4BE0C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0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8942" y="2406426"/>
            <a:ext cx="58629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r-FR" sz="4000" b="1" dirty="0" smtClean="0">
                <a:solidFill>
                  <a:srgbClr val="FFFFFF"/>
                </a:solidFill>
              </a:rPr>
              <a:t>Démarche de prévention des risques professionnels</a:t>
            </a:r>
            <a:endParaRPr lang="ar-DZ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4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D60093"/>
                </a:solidFill>
              </a:rPr>
              <a:t>7. </a:t>
            </a:r>
            <a:r>
              <a:rPr lang="fr-FR" b="1" dirty="0">
                <a:solidFill>
                  <a:srgbClr val="D60093"/>
                </a:solidFill>
              </a:rPr>
              <a:t>Sensibiliser et communiquer</a:t>
            </a:r>
          </a:p>
          <a:p>
            <a:pPr marL="0" indent="0">
              <a:buNone/>
            </a:pPr>
            <a:r>
              <a:rPr lang="fr-FR" dirty="0"/>
              <a:t>Informer les </a:t>
            </a:r>
            <a:r>
              <a:rPr lang="fr-FR" dirty="0" smtClean="0"/>
              <a:t>travailleurs de </a:t>
            </a:r>
            <a:r>
              <a:rPr lang="fr-FR" dirty="0"/>
              <a:t>:</a:t>
            </a:r>
          </a:p>
          <a:p>
            <a:r>
              <a:rPr lang="fr-FR" dirty="0"/>
              <a:t>Objectifs de la </a:t>
            </a:r>
            <a:r>
              <a:rPr lang="fr-FR" dirty="0" smtClean="0"/>
              <a:t>démarche; </a:t>
            </a:r>
            <a:endParaRPr lang="fr-FR" dirty="0"/>
          </a:p>
          <a:p>
            <a:r>
              <a:rPr lang="fr-FR" dirty="0"/>
              <a:t>Importance de leur </a:t>
            </a:r>
            <a:r>
              <a:rPr lang="fr-FR" dirty="0" smtClean="0"/>
              <a:t>participation; </a:t>
            </a:r>
            <a:endParaRPr lang="fr-FR" dirty="0"/>
          </a:p>
          <a:p>
            <a:r>
              <a:rPr lang="fr-FR" dirty="0"/>
              <a:t>Culture </a:t>
            </a:r>
            <a:r>
              <a:rPr lang="fr-FR" dirty="0" smtClean="0"/>
              <a:t>sécurité.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89647" y="213099"/>
            <a:ext cx="12371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1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: Préparer la démarche de prévention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99447"/>
            <a:ext cx="5127812" cy="25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D60093"/>
                </a:solidFill>
              </a:rPr>
              <a:t>8. </a:t>
            </a:r>
            <a:r>
              <a:rPr lang="fr-FR" b="1" dirty="0">
                <a:solidFill>
                  <a:srgbClr val="D60093"/>
                </a:solidFill>
              </a:rPr>
              <a:t>Préparer les outils</a:t>
            </a:r>
          </a:p>
          <a:p>
            <a:pPr marL="0" indent="0">
              <a:buNone/>
            </a:pPr>
            <a:r>
              <a:rPr lang="fr-FR" dirty="0"/>
              <a:t>Mettre en place :</a:t>
            </a:r>
          </a:p>
          <a:p>
            <a:r>
              <a:rPr lang="fr-FR" dirty="0"/>
              <a:t>Grilles d’analyse des </a:t>
            </a:r>
            <a:r>
              <a:rPr lang="fr-FR" dirty="0" smtClean="0"/>
              <a:t>risques; </a:t>
            </a:r>
            <a:endParaRPr lang="fr-FR" dirty="0"/>
          </a:p>
          <a:p>
            <a:r>
              <a:rPr lang="fr-FR" dirty="0"/>
              <a:t>Checklists de </a:t>
            </a:r>
            <a:r>
              <a:rPr lang="fr-FR" dirty="0" smtClean="0"/>
              <a:t>sécurité;</a:t>
            </a:r>
            <a:endParaRPr lang="fr-FR" dirty="0"/>
          </a:p>
          <a:p>
            <a:r>
              <a:rPr lang="fr-FR" dirty="0"/>
              <a:t>Logiciels </a:t>
            </a:r>
            <a:r>
              <a:rPr lang="fr-FR" dirty="0" smtClean="0"/>
              <a:t>HSE;</a:t>
            </a:r>
            <a:endParaRPr lang="fr-FR" dirty="0"/>
          </a:p>
          <a:p>
            <a:r>
              <a:rPr lang="fr-FR" dirty="0"/>
              <a:t>Documents de </a:t>
            </a:r>
            <a:r>
              <a:rPr lang="fr-FR" dirty="0" smtClean="0"/>
              <a:t>suivi.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89647" y="213099"/>
            <a:ext cx="12371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1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: Préparer la démarche de prévention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935" y="2188697"/>
            <a:ext cx="4224313" cy="28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48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L’évaluation des risques consiste à </a:t>
            </a:r>
            <a:r>
              <a:rPr lang="fr-FR" dirty="0">
                <a:solidFill>
                  <a:srgbClr val="0000FF"/>
                </a:solidFill>
              </a:rPr>
              <a:t>identifier</a:t>
            </a:r>
            <a:r>
              <a:rPr lang="fr-FR" dirty="0"/>
              <a:t> et </a:t>
            </a:r>
            <a:r>
              <a:rPr lang="fr-FR" dirty="0">
                <a:solidFill>
                  <a:srgbClr val="0000FF"/>
                </a:solidFill>
              </a:rPr>
              <a:t>classer</a:t>
            </a:r>
            <a:r>
              <a:rPr lang="fr-FR" dirty="0"/>
              <a:t> les risques.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96183"/>
            <a:ext cx="121695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tx2"/>
                </a:solidFill>
                <a:latin typeface="Noto Sans"/>
              </a:rPr>
              <a:t>Démarche de prévention des </a:t>
            </a:r>
            <a:r>
              <a:rPr lang="fr-FR" sz="4000" b="1" dirty="0" smtClean="0">
                <a:solidFill>
                  <a:schemeClr val="tx2"/>
                </a:solidFill>
                <a:latin typeface="Noto Sans"/>
              </a:rPr>
              <a:t>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100" b="1" dirty="0" smtClean="0">
                <a:solidFill>
                  <a:srgbClr val="00B050"/>
                </a:solidFill>
                <a:latin typeface="Calibri" panose="020F0502020204030204"/>
              </a:rPr>
              <a:t>Etape 2 </a:t>
            </a:r>
            <a:r>
              <a:rPr lang="fr-FR" sz="3100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3100" dirty="0" smtClean="0">
                <a:solidFill>
                  <a:srgbClr val="00B050"/>
                </a:solidFill>
                <a:latin typeface="Calibri" panose="020F0502020204030204"/>
              </a:rPr>
              <a:t>Evaluer les risques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48" y="2479955"/>
            <a:ext cx="8378104" cy="40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D60093"/>
                </a:solidFill>
              </a:rPr>
              <a:t>1. Identifier les risques (quoi ?)</a:t>
            </a:r>
          </a:p>
          <a:p>
            <a:pPr marL="0" indent="0">
              <a:buNone/>
            </a:pPr>
            <a:r>
              <a:rPr lang="fr-FR" dirty="0"/>
              <a:t>Après avoir identifié les dangers, on cherche à répondre à :</a:t>
            </a:r>
          </a:p>
          <a:p>
            <a:r>
              <a:rPr lang="fr-FR" dirty="0"/>
              <a:t>Qui peut être exposé ? (ouvriers, techniciens</a:t>
            </a:r>
            <a:r>
              <a:rPr lang="fr-FR" dirty="0" smtClean="0"/>
              <a:t>…);</a:t>
            </a:r>
            <a:endParaRPr lang="fr-FR" dirty="0"/>
          </a:p>
          <a:p>
            <a:r>
              <a:rPr lang="fr-FR" dirty="0"/>
              <a:t>À quel danger ? (machine, produit chimique, gaz</a:t>
            </a:r>
            <a:r>
              <a:rPr lang="fr-FR" dirty="0" smtClean="0"/>
              <a:t>…); </a:t>
            </a:r>
            <a:endParaRPr lang="fr-FR" dirty="0"/>
          </a:p>
          <a:p>
            <a:r>
              <a:rPr lang="fr-FR" dirty="0"/>
              <a:t>Dans quelles situations ? (maintenance, production, urgence</a:t>
            </a:r>
            <a:r>
              <a:rPr lang="fr-FR" dirty="0" smtClean="0"/>
              <a:t>…).</a:t>
            </a:r>
          </a:p>
          <a:p>
            <a:pPr marL="0" indent="0">
              <a:buNone/>
            </a:pPr>
            <a:r>
              <a:rPr lang="fr-FR" dirty="0"/>
              <a:t>Exemple (industrie gazière)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FF"/>
                </a:solidFill>
              </a:rPr>
              <a:t>Fuite de gaz → risque d’explosion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FF"/>
                </a:solidFill>
              </a:rPr>
              <a:t>Travail en hauteur → risque de chute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FF"/>
                </a:solidFill>
              </a:rPr>
              <a:t>Bruit élevé → risque auditif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96183"/>
            <a:ext cx="121695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tx2"/>
                </a:solidFill>
                <a:latin typeface="Noto Sans"/>
              </a:rPr>
              <a:t>Démarche de prévention des </a:t>
            </a:r>
            <a:r>
              <a:rPr lang="fr-FR" sz="4000" b="1" dirty="0" smtClean="0">
                <a:solidFill>
                  <a:schemeClr val="tx2"/>
                </a:solidFill>
                <a:latin typeface="Noto Sans"/>
              </a:rPr>
              <a:t>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100" b="1" dirty="0" smtClean="0">
                <a:solidFill>
                  <a:srgbClr val="00B050"/>
                </a:solidFill>
                <a:latin typeface="Calibri" panose="020F0502020204030204"/>
              </a:rPr>
              <a:t>Etape 2 </a:t>
            </a:r>
            <a:r>
              <a:rPr lang="fr-FR" sz="3100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3100" dirty="0" smtClean="0">
                <a:solidFill>
                  <a:srgbClr val="00B050"/>
                </a:solidFill>
                <a:latin typeface="Calibri" panose="020F0502020204030204"/>
              </a:rPr>
              <a:t>Evaluer les risques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169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D60093"/>
                </a:solidFill>
              </a:rPr>
              <a:t>2. </a:t>
            </a:r>
            <a:r>
              <a:rPr lang="fr-FR" b="1" dirty="0">
                <a:solidFill>
                  <a:srgbClr val="D60093"/>
                </a:solidFill>
              </a:rPr>
              <a:t>Classer les risques </a:t>
            </a:r>
            <a:r>
              <a:rPr lang="fr-FR" b="1" dirty="0" smtClean="0">
                <a:solidFill>
                  <a:srgbClr val="D60093"/>
                </a:solidFill>
              </a:rPr>
              <a:t>par ordre de priorité</a:t>
            </a:r>
            <a:endParaRPr lang="fr-FR" b="1" dirty="0">
              <a:solidFill>
                <a:srgbClr val="D60093"/>
              </a:solidFill>
            </a:endParaRPr>
          </a:p>
          <a:p>
            <a:pPr marL="0" indent="0">
              <a:buNone/>
            </a:pPr>
            <a:r>
              <a:rPr lang="fr-FR" dirty="0"/>
              <a:t>Une fois analysés, les risques sont </a:t>
            </a:r>
            <a:r>
              <a:rPr lang="fr-FR" b="1" dirty="0">
                <a:solidFill>
                  <a:srgbClr val="0000FF"/>
                </a:solidFill>
              </a:rPr>
              <a:t>classés du plus dangereux au moins dangereux</a:t>
            </a:r>
            <a:r>
              <a:rPr lang="fr-FR" dirty="0">
                <a:solidFill>
                  <a:srgbClr val="0000FF"/>
                </a:solidFill>
              </a:rPr>
              <a:t> :</a:t>
            </a:r>
          </a:p>
          <a:p>
            <a:r>
              <a:rPr lang="fr-FR" dirty="0"/>
              <a:t>Risques critiques → action </a:t>
            </a:r>
            <a:r>
              <a:rPr lang="fr-FR" dirty="0" smtClean="0">
                <a:solidFill>
                  <a:srgbClr val="FF0000"/>
                </a:solidFill>
              </a:rPr>
              <a:t>immédiate</a:t>
            </a:r>
            <a:r>
              <a:rPr lang="fr-FR" dirty="0"/>
              <a:t>;</a:t>
            </a:r>
          </a:p>
          <a:p>
            <a:r>
              <a:rPr lang="fr-FR" dirty="0"/>
              <a:t>Risques élevés → action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smtClean="0">
                <a:solidFill>
                  <a:srgbClr val="FF9966"/>
                </a:solidFill>
              </a:rPr>
              <a:t>rapide</a:t>
            </a:r>
            <a:r>
              <a:rPr lang="fr-FR" dirty="0">
                <a:solidFill>
                  <a:srgbClr val="FFC000"/>
                </a:solidFill>
              </a:rPr>
              <a:t>;</a:t>
            </a:r>
          </a:p>
          <a:p>
            <a:r>
              <a:rPr lang="fr-FR" dirty="0"/>
              <a:t>Risques modérés → </a:t>
            </a:r>
            <a:r>
              <a:rPr lang="fr-FR" dirty="0" smtClean="0">
                <a:solidFill>
                  <a:srgbClr val="FFFF00"/>
                </a:solidFill>
              </a:rPr>
              <a:t>amélioration</a:t>
            </a:r>
            <a:r>
              <a:rPr lang="fr-FR" dirty="0"/>
              <a:t>;</a:t>
            </a:r>
          </a:p>
          <a:p>
            <a:r>
              <a:rPr lang="fr-FR" dirty="0"/>
              <a:t>Risques faibles → </a:t>
            </a:r>
            <a:r>
              <a:rPr lang="fr-FR" dirty="0" smtClean="0">
                <a:solidFill>
                  <a:srgbClr val="92D050"/>
                </a:solidFill>
              </a:rPr>
              <a:t>surveillance.</a:t>
            </a:r>
            <a:endParaRPr lang="fr-FR" dirty="0">
              <a:solidFill>
                <a:srgbClr val="92D05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96183"/>
            <a:ext cx="121695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tx2"/>
                </a:solidFill>
                <a:latin typeface="Noto Sans"/>
              </a:rPr>
              <a:t>Démarche de prévention des </a:t>
            </a:r>
            <a:r>
              <a:rPr lang="fr-FR" sz="4000" b="1" dirty="0" smtClean="0">
                <a:solidFill>
                  <a:schemeClr val="tx2"/>
                </a:solidFill>
                <a:latin typeface="Noto Sans"/>
              </a:rPr>
              <a:t>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100" b="1" dirty="0" smtClean="0">
                <a:solidFill>
                  <a:srgbClr val="00B050"/>
                </a:solidFill>
                <a:latin typeface="Calibri" panose="020F0502020204030204"/>
              </a:rPr>
              <a:t>Etape 2 </a:t>
            </a:r>
            <a:r>
              <a:rPr lang="fr-FR" sz="3100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3100" dirty="0" smtClean="0">
                <a:solidFill>
                  <a:srgbClr val="00B050"/>
                </a:solidFill>
                <a:latin typeface="Calibri" panose="020F0502020204030204"/>
              </a:rPr>
              <a:t>Evaluer les risques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071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23" y="1570130"/>
            <a:ext cx="12192000" cy="58640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>
                <a:solidFill>
                  <a:schemeClr val="tx2"/>
                </a:solidFill>
              </a:rPr>
              <a:t>Ce programme d’actions est défini à la fois par </a:t>
            </a:r>
            <a:r>
              <a:rPr lang="fr-FR" sz="2400" dirty="0">
                <a:solidFill>
                  <a:srgbClr val="0000FF"/>
                </a:solidFill>
              </a:rPr>
              <a:t>poste ou activité </a:t>
            </a:r>
            <a:r>
              <a:rPr lang="fr-FR" sz="2400" dirty="0">
                <a:solidFill>
                  <a:schemeClr val="tx2"/>
                </a:solidFill>
              </a:rPr>
              <a:t>de travail mais également d’une façon plus globale sous la forme d’une </a:t>
            </a:r>
            <a:r>
              <a:rPr lang="fr-FR" sz="2400" dirty="0">
                <a:solidFill>
                  <a:srgbClr val="0000FF"/>
                </a:solidFill>
              </a:rPr>
              <a:t>politique générale </a:t>
            </a:r>
            <a:r>
              <a:rPr lang="fr-FR" sz="2400" dirty="0">
                <a:solidFill>
                  <a:schemeClr val="tx2"/>
                </a:solidFill>
              </a:rPr>
              <a:t>de </a:t>
            </a:r>
            <a:r>
              <a:rPr lang="fr-FR" sz="2400" dirty="0" smtClean="0">
                <a:solidFill>
                  <a:schemeClr val="tx2"/>
                </a:solidFill>
              </a:rPr>
              <a:t>prévention dans </a:t>
            </a:r>
            <a:r>
              <a:rPr lang="fr-FR" sz="2400" dirty="0">
                <a:solidFill>
                  <a:schemeClr val="tx2"/>
                </a:solidFill>
              </a:rPr>
              <a:t>l’entreprise en permettant la cohérence de l’ensemble des actions</a:t>
            </a:r>
            <a:r>
              <a:rPr lang="fr-FR" sz="2400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Exemple de programme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d’actions</a:t>
            </a: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–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>
                <a:solidFill>
                  <a:schemeClr val="tx2"/>
                </a:solidFill>
              </a:rPr>
              <a:t>Amélioration des conditions de travail : températures des locaux, aération/ventilation, éclairage, exposition au bruit, rythmes et horaires </a:t>
            </a:r>
            <a:r>
              <a:rPr lang="fr-FR" sz="2400" dirty="0" smtClean="0">
                <a:solidFill>
                  <a:schemeClr val="tx2"/>
                </a:solidFill>
              </a:rPr>
              <a:t>de travail</a:t>
            </a:r>
            <a:r>
              <a:rPr lang="fr-FR" sz="2400" dirty="0">
                <a:solidFill>
                  <a:schemeClr val="tx2"/>
                </a:solidFill>
              </a:rPr>
              <a:t>, </a:t>
            </a:r>
            <a:r>
              <a:rPr lang="fr-FR" sz="2400" dirty="0" err="1" smtClean="0">
                <a:solidFill>
                  <a:schemeClr val="tx2"/>
                </a:solidFill>
              </a:rPr>
              <a:t>etc</a:t>
            </a:r>
            <a:r>
              <a:rPr lang="fr-FR" sz="2400" dirty="0">
                <a:solidFill>
                  <a:schemeClr val="tx2"/>
                </a:solidFill>
              </a:rPr>
              <a:t>;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–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>
                <a:solidFill>
                  <a:schemeClr val="tx2"/>
                </a:solidFill>
              </a:rPr>
              <a:t>Réductions des manutentions </a:t>
            </a:r>
            <a:r>
              <a:rPr lang="fr-FR" sz="2400" dirty="0" smtClean="0">
                <a:solidFill>
                  <a:schemeClr val="tx2"/>
                </a:solidFill>
              </a:rPr>
              <a:t>manuelles</a:t>
            </a:r>
            <a:r>
              <a:rPr lang="fr-FR" sz="2400" dirty="0">
                <a:solidFill>
                  <a:schemeClr val="tx2"/>
                </a:solidFill>
              </a:rPr>
              <a:t>;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–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>
                <a:solidFill>
                  <a:schemeClr val="tx2"/>
                </a:solidFill>
              </a:rPr>
              <a:t>Mise en place de protection collective des </a:t>
            </a:r>
            <a:r>
              <a:rPr lang="fr-FR" sz="2400" dirty="0" smtClean="0">
                <a:solidFill>
                  <a:schemeClr val="tx2"/>
                </a:solidFill>
              </a:rPr>
              <a:t>salariés</a:t>
            </a:r>
            <a:r>
              <a:rPr lang="fr-FR" sz="2400" dirty="0">
                <a:solidFill>
                  <a:schemeClr val="tx2"/>
                </a:solidFill>
              </a:rPr>
              <a:t>;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–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>
                <a:solidFill>
                  <a:schemeClr val="tx2"/>
                </a:solidFill>
              </a:rPr>
              <a:t>Mise en place d’équipements de protection </a:t>
            </a:r>
            <a:r>
              <a:rPr lang="fr-FR" sz="2400" dirty="0" smtClean="0">
                <a:solidFill>
                  <a:schemeClr val="tx2"/>
                </a:solidFill>
              </a:rPr>
              <a:t>individuelle</a:t>
            </a:r>
            <a:r>
              <a:rPr lang="fr-FR" sz="2400" dirty="0">
                <a:solidFill>
                  <a:schemeClr val="tx2"/>
                </a:solidFill>
              </a:rPr>
              <a:t>;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–</a:t>
            </a:r>
            <a:r>
              <a:rPr lang="fr-FR" sz="2400" dirty="0" smtClean="0">
                <a:solidFill>
                  <a:schemeClr val="tx2"/>
                </a:solidFill>
              </a:rPr>
              <a:t>Vérifications </a:t>
            </a:r>
            <a:r>
              <a:rPr lang="fr-FR" sz="2400" dirty="0">
                <a:solidFill>
                  <a:schemeClr val="tx2"/>
                </a:solidFill>
              </a:rPr>
              <a:t>périodiques des installations électriques, limitation </a:t>
            </a:r>
            <a:r>
              <a:rPr lang="fr-FR" sz="2400" dirty="0" smtClean="0">
                <a:solidFill>
                  <a:schemeClr val="tx2"/>
                </a:solidFill>
              </a:rPr>
              <a:t>de l’exposition </a:t>
            </a:r>
            <a:r>
              <a:rPr lang="fr-FR" sz="2400" dirty="0">
                <a:solidFill>
                  <a:schemeClr val="tx2"/>
                </a:solidFill>
              </a:rPr>
              <a:t>ou remplacement des produits </a:t>
            </a:r>
            <a:r>
              <a:rPr lang="fr-FR" sz="2400" dirty="0" smtClean="0">
                <a:solidFill>
                  <a:schemeClr val="tx2"/>
                </a:solidFill>
              </a:rPr>
              <a:t>dangereux</a:t>
            </a:r>
            <a:r>
              <a:rPr lang="fr-FR" sz="2400" dirty="0">
                <a:solidFill>
                  <a:schemeClr val="tx2"/>
                </a:solidFill>
              </a:rPr>
              <a:t>;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–</a:t>
            </a:r>
            <a:r>
              <a:rPr lang="fr-FR" sz="2400" dirty="0" smtClean="0">
                <a:solidFill>
                  <a:schemeClr val="tx2"/>
                </a:solidFill>
              </a:rPr>
              <a:t>Optimisation </a:t>
            </a:r>
            <a:r>
              <a:rPr lang="fr-FR" sz="2400" dirty="0">
                <a:solidFill>
                  <a:schemeClr val="tx2"/>
                </a:solidFill>
              </a:rPr>
              <a:t>de l’organisation des déplacements et de la </a:t>
            </a:r>
            <a:r>
              <a:rPr lang="fr-FR" sz="2400" dirty="0" smtClean="0">
                <a:solidFill>
                  <a:schemeClr val="tx2"/>
                </a:solidFill>
              </a:rPr>
              <a:t>circulation au </a:t>
            </a:r>
            <a:r>
              <a:rPr lang="fr-FR" sz="2400" dirty="0">
                <a:solidFill>
                  <a:schemeClr val="tx2"/>
                </a:solidFill>
              </a:rPr>
              <a:t>sein de l’entreprise</a:t>
            </a:r>
            <a:r>
              <a:rPr lang="fr-FR" sz="24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15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94129"/>
            <a:ext cx="12286129" cy="13255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3 </a:t>
            </a:r>
            <a:r>
              <a:rPr lang="fr-FR" sz="2800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Elaborer un plan d’actions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310" y="3469341"/>
            <a:ext cx="3324638" cy="18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95050"/>
            <a:ext cx="12192000" cy="460266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94129"/>
            <a:ext cx="12286129" cy="13255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3 </a:t>
            </a:r>
            <a:r>
              <a:rPr lang="fr-FR" sz="2800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Elaborer un plan d’actions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95432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Cette mise en œuvre implique de </a:t>
            </a:r>
            <a:r>
              <a:rPr lang="fr-FR" dirty="0">
                <a:solidFill>
                  <a:srgbClr val="0000FF"/>
                </a:solidFill>
              </a:rPr>
              <a:t>désigner une personne </a:t>
            </a:r>
            <a:r>
              <a:rPr lang="fr-FR" dirty="0"/>
              <a:t>chargée du </a:t>
            </a:r>
            <a:r>
              <a:rPr lang="fr-FR" dirty="0">
                <a:solidFill>
                  <a:srgbClr val="0000FF"/>
                </a:solidFill>
              </a:rPr>
              <a:t>suivi </a:t>
            </a:r>
            <a:r>
              <a:rPr lang="fr-FR" dirty="0"/>
              <a:t>et garante </a:t>
            </a:r>
            <a:r>
              <a:rPr lang="fr-FR" dirty="0" smtClean="0"/>
              <a:t>du </a:t>
            </a:r>
            <a:r>
              <a:rPr lang="fr-FR" dirty="0" smtClean="0">
                <a:solidFill>
                  <a:srgbClr val="0000FF"/>
                </a:solidFill>
              </a:rPr>
              <a:t>déroulement </a:t>
            </a:r>
            <a:r>
              <a:rPr lang="fr-FR" dirty="0">
                <a:solidFill>
                  <a:srgbClr val="0000FF"/>
                </a:solidFill>
              </a:rPr>
              <a:t>des actions</a:t>
            </a:r>
            <a:r>
              <a:rPr lang="fr-FR" dirty="0"/>
              <a:t>. Elle nécessite également l’utilisation </a:t>
            </a:r>
            <a:r>
              <a:rPr lang="fr-FR" dirty="0">
                <a:solidFill>
                  <a:srgbClr val="0000FF"/>
                </a:solidFill>
              </a:rPr>
              <a:t>d’outils de pilotage </a:t>
            </a:r>
            <a:r>
              <a:rPr lang="fr-FR" dirty="0"/>
              <a:t>permettant </a:t>
            </a:r>
            <a:r>
              <a:rPr lang="fr-FR" dirty="0">
                <a:solidFill>
                  <a:srgbClr val="0000FF"/>
                </a:solidFill>
              </a:rPr>
              <a:t>d’ajuster les choix</a:t>
            </a:r>
            <a:r>
              <a:rPr lang="fr-FR" dirty="0"/>
              <a:t>, de </a:t>
            </a:r>
            <a:r>
              <a:rPr lang="fr-FR" dirty="0">
                <a:solidFill>
                  <a:srgbClr val="0000FF"/>
                </a:solidFill>
              </a:rPr>
              <a:t>contrôler l’efficacité des mesures </a:t>
            </a:r>
            <a:r>
              <a:rPr lang="fr-FR" dirty="0"/>
              <a:t>et de </a:t>
            </a:r>
            <a:r>
              <a:rPr lang="fr-FR" dirty="0">
                <a:solidFill>
                  <a:srgbClr val="0000FF"/>
                </a:solidFill>
              </a:rPr>
              <a:t>respecter </a:t>
            </a:r>
            <a:r>
              <a:rPr lang="fr-FR" dirty="0" smtClean="0">
                <a:solidFill>
                  <a:srgbClr val="0000FF"/>
                </a:solidFill>
              </a:rPr>
              <a:t>les délais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7235" y="113273"/>
            <a:ext cx="12286129" cy="1532965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/>
              </a:rPr>
              <a:t>4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fr-FR" sz="2800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Mettre en œuvre les actions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45" y="3426946"/>
            <a:ext cx="5489510" cy="32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03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Tableau de bord d’indicateurs HSE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I</a:t>
            </a:r>
            <a:r>
              <a:rPr lang="fr-FR" dirty="0" smtClean="0"/>
              <a:t>l </a:t>
            </a:r>
            <a:r>
              <a:rPr lang="fr-FR" dirty="0"/>
              <a:t>est </a:t>
            </a:r>
            <a:r>
              <a:rPr lang="fr-FR" dirty="0" smtClean="0"/>
              <a:t>important de </a:t>
            </a:r>
            <a:r>
              <a:rPr lang="fr-FR" dirty="0"/>
              <a:t>mesurer si les améliorations programmées sont effectivement atteintes et ce </a:t>
            </a:r>
            <a:r>
              <a:rPr lang="fr-FR" dirty="0" smtClean="0"/>
              <a:t>dispositif permet </a:t>
            </a:r>
            <a:r>
              <a:rPr lang="fr-FR" dirty="0"/>
              <a:t>de rendre compte régulièrement de l'avancement des actions et de leur efficacité. 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Le tableau </a:t>
            </a:r>
            <a:r>
              <a:rPr lang="fr-FR" dirty="0"/>
              <a:t>de bord Vision globale de la </a:t>
            </a:r>
            <a:r>
              <a:rPr lang="fr-FR" dirty="0" smtClean="0"/>
              <a:t>sécurité et permet </a:t>
            </a:r>
            <a:r>
              <a:rPr lang="fr-FR" dirty="0"/>
              <a:t>de prendre </a:t>
            </a:r>
            <a:r>
              <a:rPr lang="fr-FR" dirty="0" smtClean="0"/>
              <a:t>des décisions.</a:t>
            </a:r>
          </a:p>
          <a:p>
            <a:pPr marL="0" indent="0" algn="just">
              <a:buNone/>
            </a:pPr>
            <a:r>
              <a:rPr lang="fr-FR" dirty="0"/>
              <a:t>La mise en place d’un tableau de bord suppose une réflexion approfondie sur </a:t>
            </a:r>
            <a:r>
              <a:rPr lang="fr-FR" dirty="0" smtClean="0"/>
              <a:t>les paramètres à surveiller </a:t>
            </a:r>
            <a:r>
              <a:rPr lang="fr-FR" dirty="0"/>
              <a:t>ainsi que sur les critères de performance caractéristiques </a:t>
            </a:r>
            <a:r>
              <a:rPr lang="fr-FR" dirty="0" smtClean="0"/>
              <a:t>de ces facteurs </a:t>
            </a:r>
            <a:r>
              <a:rPr lang="fr-FR" dirty="0"/>
              <a:t>clés </a:t>
            </a:r>
            <a:r>
              <a:rPr lang="fr-FR" dirty="0" smtClean="0"/>
              <a:t>de succès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18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6" y="0"/>
            <a:ext cx="6451932" cy="68580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19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5506" y="2261160"/>
            <a:ext cx="34110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/>
              <a:t>Cycle de vie des indicateurs et tableaux de bord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4675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2156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14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098" y="1825625"/>
            <a:ext cx="7703803" cy="435133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/>
              <a:t>Tableau de bord d’indicateurs HSE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82212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chemeClr val="tx2"/>
                </a:solidFill>
              </a:rPr>
              <a:t>Cette phase dynamique permet de dresser un </a:t>
            </a:r>
            <a:r>
              <a:rPr lang="fr-FR" dirty="0">
                <a:solidFill>
                  <a:srgbClr val="0000FF"/>
                </a:solidFill>
              </a:rPr>
              <a:t>bilan périodique</a:t>
            </a:r>
            <a:r>
              <a:rPr lang="fr-FR" dirty="0">
                <a:solidFill>
                  <a:schemeClr val="tx2"/>
                </a:solidFill>
              </a:rPr>
              <a:t> des actions et ainsi </a:t>
            </a:r>
            <a:r>
              <a:rPr lang="fr-FR" dirty="0">
                <a:solidFill>
                  <a:srgbClr val="0000FF"/>
                </a:solidFill>
              </a:rPr>
              <a:t>d’apporter des corrections au programme d’actions</a:t>
            </a:r>
            <a:r>
              <a:rPr lang="fr-FR" dirty="0">
                <a:solidFill>
                  <a:schemeClr val="tx2"/>
                </a:solidFill>
              </a:rPr>
              <a:t>.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Ces cinq étapes ne dispensent pas l’entreprise de mises en œuvre immédiates </a:t>
            </a:r>
            <a:r>
              <a:rPr lang="fr-FR" dirty="0" smtClean="0">
                <a:solidFill>
                  <a:schemeClr val="tx2"/>
                </a:solidFill>
              </a:rPr>
              <a:t>de mesures </a:t>
            </a:r>
            <a:r>
              <a:rPr lang="fr-FR" dirty="0">
                <a:solidFill>
                  <a:schemeClr val="tx2"/>
                </a:solidFill>
              </a:rPr>
              <a:t>de prévention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7065" y="188259"/>
            <a:ext cx="12286129" cy="13255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5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: Evaluer la démarche de prévention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43" y="3516312"/>
            <a:ext cx="2743514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1 </a:t>
            </a:r>
            <a:r>
              <a:rPr lang="fr-FR" sz="2800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Préparer la démarche de prévention</a:t>
            </a:r>
            <a:endParaRPr lang="fr-FR" sz="3600" dirty="0"/>
          </a:p>
        </p:txBody>
      </p:sp>
      <p:sp>
        <p:nvSpPr>
          <p:cNvPr id="6" name="Rectangle 5"/>
          <p:cNvSpPr/>
          <p:nvPr/>
        </p:nvSpPr>
        <p:spPr>
          <a:xfrm>
            <a:off x="3951194" y="2093842"/>
            <a:ext cx="4289612" cy="10354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Définir les objectifs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8" name="Cadre 7"/>
          <p:cNvSpPr/>
          <p:nvPr/>
        </p:nvSpPr>
        <p:spPr>
          <a:xfrm>
            <a:off x="838200" y="3902214"/>
            <a:ext cx="3112994" cy="1035423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Réunir les acteurs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40805" y="3902213"/>
            <a:ext cx="3000935" cy="1035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Définir les moyens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1194" y="5686052"/>
            <a:ext cx="4289612" cy="1035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Définir la méthode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1" name="Flèche à trois pointes 10"/>
          <p:cNvSpPr/>
          <p:nvPr/>
        </p:nvSpPr>
        <p:spPr>
          <a:xfrm rot="5400000">
            <a:off x="5282745" y="3357607"/>
            <a:ext cx="2424367" cy="2124634"/>
          </a:xfrm>
          <a:prstGeom prst="leftRigh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188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D60093"/>
                </a:solidFill>
              </a:rPr>
              <a:t>1. Définir </a:t>
            </a:r>
            <a:r>
              <a:rPr lang="fr-FR" b="1" dirty="0">
                <a:solidFill>
                  <a:srgbClr val="D60093"/>
                </a:solidFill>
              </a:rPr>
              <a:t>les objectifs</a:t>
            </a:r>
          </a:p>
          <a:p>
            <a:pPr marL="0" indent="0">
              <a:buNone/>
            </a:pPr>
            <a:r>
              <a:rPr lang="fr-FR" dirty="0"/>
              <a:t>Avant de commencer, il faut </a:t>
            </a:r>
            <a:r>
              <a:rPr lang="fr-FR" dirty="0" smtClean="0"/>
              <a:t>clarifier les objectifs par exemple </a:t>
            </a:r>
            <a:r>
              <a:rPr lang="fr-FR" dirty="0"/>
              <a:t>:</a:t>
            </a:r>
          </a:p>
          <a:p>
            <a:r>
              <a:rPr lang="fr-FR" dirty="0"/>
              <a:t>Réduction des accidents de </a:t>
            </a:r>
            <a:r>
              <a:rPr lang="fr-FR" dirty="0" smtClean="0"/>
              <a:t>travail;</a:t>
            </a:r>
            <a:endParaRPr lang="fr-FR" dirty="0"/>
          </a:p>
          <a:p>
            <a:r>
              <a:rPr lang="fr-FR" dirty="0"/>
              <a:t>Conformité </a:t>
            </a:r>
            <a:r>
              <a:rPr lang="fr-FR" dirty="0" smtClean="0"/>
              <a:t>réglementaire;</a:t>
            </a:r>
            <a:endParaRPr lang="fr-FR" dirty="0"/>
          </a:p>
          <a:p>
            <a:r>
              <a:rPr lang="fr-FR" dirty="0"/>
              <a:t>Amélioration des conditions de </a:t>
            </a:r>
            <a:r>
              <a:rPr lang="fr-FR" dirty="0" smtClean="0"/>
              <a:t>travail.</a:t>
            </a:r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objectifs doivent être </a:t>
            </a:r>
            <a:r>
              <a:rPr lang="fr-FR" b="1" dirty="0">
                <a:solidFill>
                  <a:srgbClr val="0000FF"/>
                </a:solidFill>
              </a:rPr>
              <a:t>mesurables</a:t>
            </a:r>
            <a:r>
              <a:rPr lang="fr-FR" dirty="0"/>
              <a:t> (ex : -30 % d’accidents en 1 an)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89647" y="213099"/>
            <a:ext cx="12371294" cy="13255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1 </a:t>
            </a:r>
            <a:r>
              <a:rPr lang="fr-FR" sz="2800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Préparer la démarche de prévention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225" y="20060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D60093"/>
                </a:solidFill>
              </a:rPr>
              <a:t>2. Obtenir l’engagement de la direction</a:t>
            </a:r>
          </a:p>
          <a:p>
            <a:pPr marL="0" indent="0">
              <a:buNone/>
            </a:pPr>
            <a:r>
              <a:rPr lang="fr-FR" dirty="0"/>
              <a:t>Sans implication de la direction, la démarche échoue souvent :</a:t>
            </a:r>
          </a:p>
          <a:p>
            <a:r>
              <a:rPr lang="fr-FR" dirty="0"/>
              <a:t>Allocation de ressources (humaines, financières</a:t>
            </a:r>
            <a:r>
              <a:rPr lang="fr-FR" dirty="0" smtClean="0"/>
              <a:t>); </a:t>
            </a:r>
            <a:endParaRPr lang="fr-FR" dirty="0"/>
          </a:p>
          <a:p>
            <a:r>
              <a:rPr lang="fr-FR" dirty="0"/>
              <a:t>Définition d’une politique HSE </a:t>
            </a:r>
            <a:r>
              <a:rPr lang="fr-FR" dirty="0" smtClean="0"/>
              <a:t>claire;</a:t>
            </a:r>
            <a:endParaRPr lang="fr-FR" dirty="0"/>
          </a:p>
          <a:p>
            <a:r>
              <a:rPr lang="fr-FR" dirty="0"/>
              <a:t>Communication interne </a:t>
            </a:r>
            <a:r>
              <a:rPr lang="fr-FR" dirty="0" smtClean="0"/>
              <a:t>forte.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5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89647" y="213099"/>
            <a:ext cx="12371294" cy="13255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1 </a:t>
            </a:r>
            <a:r>
              <a:rPr lang="fr-FR" sz="2800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Préparer la démarche de prévention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991" y="373776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D60093"/>
                </a:solidFill>
              </a:rPr>
              <a:t>3. Constituer une équipe de travail</a:t>
            </a:r>
          </a:p>
          <a:p>
            <a:pPr marL="0" indent="0">
              <a:buNone/>
            </a:pPr>
            <a:r>
              <a:rPr lang="fr-FR" dirty="0"/>
              <a:t>Créer un groupe pluridisciplinaire </a:t>
            </a:r>
            <a:r>
              <a:rPr lang="fr-FR" dirty="0" smtClean="0"/>
              <a:t>prenant par exemple:</a:t>
            </a:r>
            <a:endParaRPr lang="fr-FR" dirty="0"/>
          </a:p>
          <a:p>
            <a:r>
              <a:rPr lang="fr-FR" dirty="0"/>
              <a:t>Responsable </a:t>
            </a:r>
            <a:r>
              <a:rPr lang="fr-FR" dirty="0" smtClean="0"/>
              <a:t>HSE; </a:t>
            </a:r>
            <a:endParaRPr lang="fr-FR" dirty="0"/>
          </a:p>
          <a:p>
            <a:r>
              <a:rPr lang="fr-FR" dirty="0"/>
              <a:t>Encadrement (chefs d’équipe</a:t>
            </a:r>
            <a:r>
              <a:rPr lang="fr-FR" dirty="0" smtClean="0"/>
              <a:t>);</a:t>
            </a:r>
            <a:endParaRPr lang="fr-FR" dirty="0"/>
          </a:p>
          <a:p>
            <a:r>
              <a:rPr lang="fr-FR" dirty="0"/>
              <a:t>Opérateurs (connaissance du terrain</a:t>
            </a:r>
            <a:r>
              <a:rPr lang="fr-FR" dirty="0" smtClean="0"/>
              <a:t>); </a:t>
            </a:r>
            <a:endParaRPr lang="fr-FR" dirty="0"/>
          </a:p>
          <a:p>
            <a:r>
              <a:rPr lang="fr-FR" dirty="0"/>
              <a:t>Médecin du </a:t>
            </a:r>
            <a:r>
              <a:rPr lang="fr-FR" dirty="0" smtClean="0"/>
              <a:t>travail.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89647" y="213099"/>
            <a:ext cx="12371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1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: Préparer la démarche de prévention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475" y="3052482"/>
            <a:ext cx="3592466" cy="26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D60093"/>
                </a:solidFill>
              </a:rPr>
              <a:t>4. Définir </a:t>
            </a:r>
            <a:r>
              <a:rPr lang="fr-FR" b="1" dirty="0">
                <a:solidFill>
                  <a:srgbClr val="D60093"/>
                </a:solidFill>
              </a:rPr>
              <a:t>le périmètre d’étude</a:t>
            </a:r>
          </a:p>
          <a:p>
            <a:pPr marL="0" indent="0">
              <a:buNone/>
            </a:pPr>
            <a:r>
              <a:rPr lang="fr-FR" dirty="0"/>
              <a:t>Préciser :</a:t>
            </a:r>
          </a:p>
          <a:p>
            <a:r>
              <a:rPr lang="fr-FR" dirty="0"/>
              <a:t>Les unités concernées (atelier, chantier, raffinerie</a:t>
            </a:r>
            <a:r>
              <a:rPr lang="fr-FR" dirty="0" smtClean="0"/>
              <a:t>…); </a:t>
            </a:r>
            <a:endParaRPr lang="fr-FR" dirty="0"/>
          </a:p>
          <a:p>
            <a:r>
              <a:rPr lang="fr-FR" dirty="0"/>
              <a:t>Les activités à </a:t>
            </a:r>
            <a:r>
              <a:rPr lang="fr-FR" dirty="0" smtClean="0"/>
              <a:t>analyser;</a:t>
            </a:r>
            <a:endParaRPr lang="fr-FR" dirty="0"/>
          </a:p>
          <a:p>
            <a:r>
              <a:rPr lang="fr-FR" dirty="0"/>
              <a:t>Les postes de travail </a:t>
            </a:r>
            <a:r>
              <a:rPr lang="fr-FR" dirty="0" smtClean="0"/>
              <a:t>prioritaires.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89647" y="213099"/>
            <a:ext cx="12371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1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: Préparer la démarche de prévention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357563"/>
            <a:ext cx="5638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0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D60093"/>
                </a:solidFill>
              </a:rPr>
              <a:t>5. Collecter les informations existantes</a:t>
            </a:r>
          </a:p>
          <a:p>
            <a:pPr marL="0" indent="0">
              <a:buNone/>
            </a:pPr>
            <a:r>
              <a:rPr lang="fr-FR" dirty="0"/>
              <a:t>Avant d’analyser, on rassemble les données :</a:t>
            </a:r>
          </a:p>
          <a:p>
            <a:r>
              <a:rPr lang="fr-FR" dirty="0"/>
              <a:t>Historique des accidents et </a:t>
            </a:r>
            <a:r>
              <a:rPr lang="fr-FR" dirty="0" smtClean="0"/>
              <a:t>incidents; </a:t>
            </a:r>
            <a:endParaRPr lang="fr-FR" dirty="0"/>
          </a:p>
          <a:p>
            <a:r>
              <a:rPr lang="fr-FR" dirty="0"/>
              <a:t>Fiches de données de sécurité (FDS</a:t>
            </a:r>
            <a:r>
              <a:rPr lang="fr-FR" dirty="0" smtClean="0"/>
              <a:t>); </a:t>
            </a:r>
            <a:endParaRPr lang="fr-FR" dirty="0"/>
          </a:p>
          <a:p>
            <a:r>
              <a:rPr lang="fr-FR" dirty="0"/>
              <a:t>Plans des </a:t>
            </a:r>
            <a:r>
              <a:rPr lang="fr-FR" dirty="0" smtClean="0"/>
              <a:t>installations;</a:t>
            </a:r>
            <a:endParaRPr lang="fr-FR" dirty="0"/>
          </a:p>
          <a:p>
            <a:r>
              <a:rPr lang="fr-FR" dirty="0"/>
              <a:t>Procédures </a:t>
            </a:r>
            <a:r>
              <a:rPr lang="fr-FR" dirty="0" smtClean="0"/>
              <a:t>internes;</a:t>
            </a:r>
            <a:endParaRPr lang="fr-FR" dirty="0"/>
          </a:p>
          <a:p>
            <a:r>
              <a:rPr lang="fr-FR" dirty="0"/>
              <a:t>Résultats de mesures (bruit, gaz, vibrations</a:t>
            </a:r>
            <a:r>
              <a:rPr lang="fr-FR" dirty="0" smtClean="0"/>
              <a:t>…).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8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89647" y="213099"/>
            <a:ext cx="12371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1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: Préparer la démarche de prévention</a:t>
            </a:r>
            <a:endParaRPr lang="fr-FR" sz="3600" dirty="0"/>
          </a:p>
        </p:txBody>
      </p:sp>
      <p:sp>
        <p:nvSpPr>
          <p:cNvPr id="6" name="AutoShape 2" descr="Méthodes de collecte de donné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812" y="1825625"/>
            <a:ext cx="4976825" cy="38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7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D60093"/>
                </a:solidFill>
              </a:rPr>
              <a:t>6. Choisir une méthode d’évaluation des risques</a:t>
            </a:r>
          </a:p>
          <a:p>
            <a:pPr marL="0" indent="0">
              <a:buNone/>
            </a:pPr>
            <a:r>
              <a:rPr lang="fr-FR" dirty="0" smtClean="0"/>
              <a:t>Exemple :</a:t>
            </a:r>
            <a:endParaRPr lang="fr-FR" dirty="0"/>
          </a:p>
          <a:p>
            <a:r>
              <a:rPr lang="fr-FR" dirty="0" smtClean="0"/>
              <a:t>AMDEC; </a:t>
            </a:r>
            <a:endParaRPr lang="fr-FR" dirty="0"/>
          </a:p>
          <a:p>
            <a:r>
              <a:rPr lang="fr-FR" dirty="0" smtClean="0"/>
              <a:t>HAZOP;  </a:t>
            </a:r>
            <a:endParaRPr lang="fr-FR" dirty="0"/>
          </a:p>
          <a:p>
            <a:r>
              <a:rPr lang="fr-FR" dirty="0" err="1" smtClean="0"/>
              <a:t>AdC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9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89647" y="213099"/>
            <a:ext cx="12371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solidFill>
                  <a:schemeClr val="tx2"/>
                </a:solidFill>
                <a:latin typeface="Noto Sans"/>
              </a:rPr>
              <a:t>Démarche de prévention des risques professionnels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b="1" dirty="0" smtClean="0">
                <a:solidFill>
                  <a:srgbClr val="00B050"/>
                </a:solidFill>
                <a:latin typeface="Calibri" panose="020F0502020204030204"/>
              </a:rPr>
              <a:t>Etape 1 </a:t>
            </a:r>
            <a:r>
              <a:rPr lang="fr-FR" sz="2800" dirty="0" smtClean="0">
                <a:solidFill>
                  <a:srgbClr val="00B050"/>
                </a:solidFill>
                <a:latin typeface="Calibri" panose="020F0502020204030204"/>
              </a:rPr>
              <a:t>: Préparer la démarche de prévention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2301128"/>
            <a:ext cx="54102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26680</TotalTime>
  <Words>845</Words>
  <Application>Microsoft Office PowerPoint</Application>
  <PresentationFormat>Grand écran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Noto Sans</vt:lpstr>
      <vt:lpstr>Wingdings</vt:lpstr>
      <vt:lpstr>template</vt:lpstr>
      <vt:lpstr>6_Office Theme</vt:lpstr>
      <vt:lpstr>Présentation PowerPoint</vt:lpstr>
      <vt:lpstr>Démarche de prévention des risques professionnels </vt:lpstr>
      <vt:lpstr>Démarche de prévention des risques professionnels  Etape 1 : Préparer la démarche de prévention</vt:lpstr>
      <vt:lpstr>Démarche de prévention des risques professionnels  Etape 1 : Préparer la démarche de prévention</vt:lpstr>
      <vt:lpstr>Démarche de prévention des risques professionnels  Etape 1 : Préparer la démarche de prévention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Démarche de prévention des risques professionnels  Etape 2 : Evaluer les risques</vt:lpstr>
      <vt:lpstr>Démarche de prévention des risques professionnels  Etape 2 : Evaluer les risques</vt:lpstr>
      <vt:lpstr>Démarche de prévention des risques professionnels  Etape 2 : Evaluer les risques</vt:lpstr>
      <vt:lpstr>Démarche de prévention des risques professionnels  Etape 3 : Elaborer un plan d’actions</vt:lpstr>
      <vt:lpstr>Démarche de prévention des risques professionnels  Etape 3 : Elaborer un plan d’actions</vt:lpstr>
      <vt:lpstr>Démarche de prévention des risques professionnels  Etape 4 : Mettre en œuvre les actions</vt:lpstr>
      <vt:lpstr>Tableau de bord d’indicateurs HSE</vt:lpstr>
      <vt:lpstr>Cycle de vie des indicateurs et tableaux de bord</vt:lpstr>
      <vt:lpstr>Tableau de bord d’indicateurs HSE</vt:lpstr>
      <vt:lpstr>Démarche de prévention des risques professionnels  Etape 5 : Evaluer la démarche de prévention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1181</cp:revision>
  <dcterms:created xsi:type="dcterms:W3CDTF">2022-10-08T12:05:03Z</dcterms:created>
  <dcterms:modified xsi:type="dcterms:W3CDTF">2026-04-26T14:33:39Z</dcterms:modified>
</cp:coreProperties>
</file>