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504" r:id="rId5"/>
    <p:sldId id="445" r:id="rId6"/>
    <p:sldId id="509" r:id="rId7"/>
    <p:sldId id="450" r:id="rId8"/>
    <p:sldId id="505" r:id="rId9"/>
    <p:sldId id="492" r:id="rId10"/>
    <p:sldId id="494" r:id="rId11"/>
    <p:sldId id="510" r:id="rId12"/>
    <p:sldId id="511" r:id="rId13"/>
    <p:sldId id="506" r:id="rId14"/>
    <p:sldId id="512" r:id="rId15"/>
    <p:sldId id="513" r:id="rId16"/>
    <p:sldId id="514" r:id="rId17"/>
    <p:sldId id="515" r:id="rId18"/>
    <p:sldId id="516" r:id="rId19"/>
    <p:sldId id="521" r:id="rId20"/>
    <p:sldId id="518" r:id="rId21"/>
    <p:sldId id="520" r:id="rId22"/>
    <p:sldId id="519" r:id="rId23"/>
    <p:sldId id="522" r:id="rId24"/>
    <p:sldId id="523" r:id="rId25"/>
    <p:sldId id="507" r:id="rId26"/>
    <p:sldId id="524" r:id="rId27"/>
    <p:sldId id="525" r:id="rId28"/>
    <p:sldId id="526" r:id="rId29"/>
    <p:sldId id="527" r:id="rId30"/>
    <p:sldId id="528" r:id="rId31"/>
    <p:sldId id="459" r:id="rId32"/>
    <p:sldId id="529" r:id="rId33"/>
    <p:sldId id="281" r:id="rId34"/>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94761" autoAdjust="0"/>
  </p:normalViewPr>
  <p:slideViewPr>
    <p:cSldViewPr showGuides="1">
      <p:cViewPr varScale="1">
        <p:scale>
          <a:sx n="69" d="100"/>
          <a:sy n="69" d="100"/>
        </p:scale>
        <p:origin x="-1416" y="-102"/>
      </p:cViewPr>
      <p:guideLst>
        <p:guide orient="horz" pos="2160"/>
        <p:guide pos="2880"/>
      </p:guideLst>
    </p:cSldViewPr>
  </p:slideViewPr>
  <p:outlineViewPr>
    <p:cViewPr>
      <p:scale>
        <a:sx n="33" d="100"/>
        <a:sy n="33" d="100"/>
      </p:scale>
      <p:origin x="0" y="47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B1334CD-9CE3-47D6-A04A-CC50AE0ADE1C}" type="datetimeFigureOut">
              <a:rPr lang="fr-FR"/>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endParaRPr lang="fr-FR" noProof="0" smtClean="0"/>
          </a:p>
          <a:p>
            <a:pPr lvl="1"/>
            <a:r>
              <a:rPr lang="fr-FR" noProof="0" smtClean="0"/>
              <a:t>Deuxième niveau</a:t>
            </a:r>
            <a:endParaRPr lang="fr-FR" noProof="0" smtClean="0"/>
          </a:p>
          <a:p>
            <a:pPr lvl="2"/>
            <a:r>
              <a:rPr lang="fr-FR" noProof="0" smtClean="0"/>
              <a:t>Troisième niveau</a:t>
            </a:r>
            <a:endParaRPr lang="fr-FR" noProof="0" smtClean="0"/>
          </a:p>
          <a:p>
            <a:pPr lvl="3"/>
            <a:r>
              <a:rPr lang="fr-FR" noProof="0" smtClean="0"/>
              <a:t>Quatrième niveau</a:t>
            </a:r>
            <a:endParaRPr lang="fr-FR" noProof="0" smtClean="0"/>
          </a:p>
          <a:p>
            <a:pPr lvl="4"/>
            <a:r>
              <a:rPr lang="fr-FR" noProof="0" smtClean="0"/>
              <a:t>Cinquième niveau</a:t>
            </a:r>
            <a:endParaRPr lang="en-US"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36E1A17-7B1F-45BE-A9F4-C8945CA756CA}"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Diapositive de titre">
    <p:spTree>
      <p:nvGrpSpPr>
        <p:cNvPr id="1" name=""/>
        <p:cNvGrpSpPr/>
        <p:nvPr/>
      </p:nvGrpSpPr>
      <p:grpSpPr>
        <a:xfrm>
          <a:off x="0" y="0"/>
          <a:ext cx="0" cy="0"/>
          <a:chOff x="0" y="0"/>
          <a:chExt cx="0" cy="0"/>
        </a:xfrm>
      </p:grpSpPr>
      <p:grpSp>
        <p:nvGrpSpPr>
          <p:cNvPr id="4" name="Group 2"/>
          <p:cNvGrpSpPr/>
          <p:nvPr/>
        </p:nvGrpSpPr>
        <p:grpSpPr bwMode="auto">
          <a:xfrm>
            <a:off x="0" y="3902075"/>
            <a:ext cx="3400425" cy="2949575"/>
            <a:chOff x="0" y="2458"/>
            <a:chExt cx="2142" cy="1858"/>
          </a:xfrm>
        </p:grpSpPr>
        <p:sp>
          <p:nvSpPr>
            <p:cNvPr id="5" name="Freeform 3"/>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6" name="Freeform 4"/>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ln>
          </p:spPr>
          <p:txBody>
            <a:bodyPr/>
            <a:lstStyle/>
            <a:p>
              <a:pPr>
                <a:defRPr/>
              </a:pPr>
              <a:endParaRPr lang="fr-FR"/>
            </a:p>
          </p:txBody>
        </p:sp>
        <p:sp>
          <p:nvSpPr>
            <p:cNvPr id="7" name="Freeform 5"/>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8" name="Freeform 6"/>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ln>
            <a:effectLst/>
          </p:spPr>
          <p:txBody>
            <a:bodyPr/>
            <a:lstStyle/>
            <a:p>
              <a:pPr>
                <a:defRPr/>
              </a:pPr>
              <a:endParaRPr lang="fr-F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grpSp>
      <p:sp>
        <p:nvSpPr>
          <p:cNvPr id="45066" name="Rectangle 10"/>
          <p:cNvSpPr>
            <a:spLocks noGrp="1" noChangeArrowheads="1"/>
          </p:cNvSpPr>
          <p:nvPr>
            <p:ph type="ctrTitle" sz="quarter" hasCustomPrompt="1"/>
          </p:nvPr>
        </p:nvSpPr>
        <p:spPr>
          <a:xfrm>
            <a:off x="685800" y="1873250"/>
            <a:ext cx="7772400" cy="1555750"/>
          </a:xfrm>
        </p:spPr>
        <p:txBody>
          <a:bodyPr/>
          <a:lstStyle>
            <a:lvl1pPr>
              <a:defRPr sz="4800"/>
            </a:lvl1pPr>
          </a:lstStyle>
          <a:p>
            <a:r>
              <a:rPr lang="fr-FR"/>
              <a:t>Cliquez pour modifier le style du titre</a:t>
            </a:r>
            <a:endParaRPr lang="fr-FR"/>
          </a:p>
        </p:txBody>
      </p:sp>
      <p:sp>
        <p:nvSpPr>
          <p:cNvPr id="45067" name="Rectangle 11"/>
          <p:cNvSpPr>
            <a:spLocks noGrp="1" noChangeArrowheads="1"/>
          </p:cNvSpPr>
          <p:nvPr>
            <p:ph type="subTitle" sz="quarter" idx="1" hasCustomPrompt="1"/>
          </p:nvPr>
        </p:nvSpPr>
        <p:spPr>
          <a:xfrm>
            <a:off x="1371600" y="3886200"/>
            <a:ext cx="6400800" cy="1752600"/>
          </a:xfrm>
        </p:spPr>
        <p:txBody>
          <a:bodyPr/>
          <a:lstStyle>
            <a:lvl1pPr marL="0" indent="0" algn="ctr">
              <a:buFont typeface="Wingdings" panose="05000000000000000000" pitchFamily="2" charset="2"/>
              <a:buNone/>
              <a:defRPr/>
            </a:lvl1pPr>
          </a:lstStyle>
          <a:p>
            <a:r>
              <a:rPr lang="fr-FR"/>
              <a:t>Cliquez pour modifier le style des sous-titres du masque</a:t>
            </a:r>
            <a:endParaRPr lang="fr-FR"/>
          </a:p>
        </p:txBody>
      </p:sp>
      <p:sp>
        <p:nvSpPr>
          <p:cNvPr id="12" name="Rectangle 12"/>
          <p:cNvSpPr>
            <a:spLocks noGrp="1" noChangeArrowheads="1"/>
          </p:cNvSpPr>
          <p:nvPr>
            <p:ph type="dt" sz="quarter" idx="10"/>
          </p:nvPr>
        </p:nvSpPr>
        <p:spPr/>
        <p:txBody>
          <a:bodyPr/>
          <a:lstStyle>
            <a:lvl1pPr>
              <a:defRPr/>
            </a:lvl1pPr>
          </a:lstStyle>
          <a:p>
            <a:pPr>
              <a:defRPr/>
            </a:pPr>
            <a:endParaRPr lang="fr-FR"/>
          </a:p>
        </p:txBody>
      </p:sp>
      <p:sp>
        <p:nvSpPr>
          <p:cNvPr id="13" name="Rectangle 13"/>
          <p:cNvSpPr>
            <a:spLocks noGrp="1" noChangeArrowheads="1"/>
          </p:cNvSpPr>
          <p:nvPr>
            <p:ph type="ftr" sz="quarter" idx="11"/>
          </p:nvPr>
        </p:nvSpPr>
        <p:spPr/>
        <p:txBody>
          <a:bodyPr/>
          <a:lstStyle>
            <a:lvl1pPr>
              <a:defRPr/>
            </a:lvl1pPr>
          </a:lstStyle>
          <a:p>
            <a:pPr>
              <a:defRPr/>
            </a:pPr>
            <a:endParaRPr lang="fr-FR"/>
          </a:p>
        </p:txBody>
      </p:sp>
      <p:sp>
        <p:nvSpPr>
          <p:cNvPr id="14" name="Rectangle 14"/>
          <p:cNvSpPr>
            <a:spLocks noGrp="1" noChangeArrowheads="1"/>
          </p:cNvSpPr>
          <p:nvPr>
            <p:ph type="sldNum" sz="quarter" idx="12"/>
          </p:nvPr>
        </p:nvSpPr>
        <p:spPr/>
        <p:txBody>
          <a:bodyPr/>
          <a:lstStyle>
            <a:lvl1pPr>
              <a:defRPr/>
            </a:lvl1pPr>
          </a:lstStyle>
          <a:p>
            <a:pPr>
              <a:defRPr/>
            </a:pPr>
            <a:fld id="{DC530EEB-91BF-49B8-99E2-0E6CD8246180}" type="slidenum">
              <a:rPr lang="fr-FR"/>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181762B1-2F26-4C9F-914B-B0230D146C28}" type="slidenum">
              <a:rPr lang="fr-FR"/>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hasCustomPrompt="1"/>
          </p:nvPr>
        </p:nvSpPr>
        <p:spPr>
          <a:xfrm>
            <a:off x="6629400" y="277813"/>
            <a:ext cx="2057400" cy="58531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hasCustomPrompt="1"/>
          </p:nvPr>
        </p:nvSpPr>
        <p:spPr>
          <a:xfrm>
            <a:off x="457200" y="277813"/>
            <a:ext cx="6019800" cy="5853112"/>
          </a:xfrm>
        </p:spPr>
        <p:txBody>
          <a:bodyPr vert="eaVert"/>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2CECE8A2-23C2-461E-AA3D-6F1091BB0639}" type="slidenum">
              <a:rPr lang="fr-FR"/>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fr-FR"/>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246E736E-CC20-4724-9F48-82C53E786C1F}" type="slidenum">
              <a:rPr lang="fr-FR"/>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idx="1" hasCustomPrompt="1"/>
          </p:nvPr>
        </p:nvSpPr>
        <p:spPr/>
        <p:txBody>
          <a:body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ABA652F1-5C7B-4474-B034-DF3C483C08BE}" type="slidenum">
              <a:rPr lang="fr-FR"/>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endParaRPr lang="fr-FR" smtClean="0"/>
          </a:p>
        </p:txBody>
      </p:sp>
      <p:sp>
        <p:nvSpPr>
          <p:cNvPr id="4" name="Rectangle 12"/>
          <p:cNvSpPr>
            <a:spLocks noGrp="1" noChangeArrowheads="1"/>
          </p:cNvSpPr>
          <p:nvPr>
            <p:ph type="dt" sz="half" idx="10"/>
          </p:nvPr>
        </p:nvSpPr>
        <p:spPr/>
        <p:txBody>
          <a:bodyPr/>
          <a:lstStyle>
            <a:lvl1pPr>
              <a:defRPr/>
            </a:lvl1pPr>
          </a:lstStyle>
          <a:p>
            <a:pPr>
              <a:defRPr/>
            </a:pPr>
            <a:endParaRPr lang="fr-FR"/>
          </a:p>
        </p:txBody>
      </p:sp>
      <p:sp>
        <p:nvSpPr>
          <p:cNvPr id="5" name="Rectangle 13"/>
          <p:cNvSpPr>
            <a:spLocks noGrp="1" noChangeArrowheads="1"/>
          </p:cNvSpPr>
          <p:nvPr>
            <p:ph type="ftr" sz="quarter" idx="11"/>
          </p:nvPr>
        </p:nvSpPr>
        <p:spPr/>
        <p:txBody>
          <a:bodyPr/>
          <a:lstStyle>
            <a:lvl1pPr>
              <a:defRPr/>
            </a:lvl1pPr>
          </a:lstStyle>
          <a:p>
            <a:pPr>
              <a:defRPr/>
            </a:pPr>
            <a:endParaRPr lang="fr-FR"/>
          </a:p>
        </p:txBody>
      </p:sp>
      <p:sp>
        <p:nvSpPr>
          <p:cNvPr id="6" name="Rectangle 14"/>
          <p:cNvSpPr>
            <a:spLocks noGrp="1" noChangeArrowheads="1"/>
          </p:cNvSpPr>
          <p:nvPr>
            <p:ph type="sldNum" sz="quarter" idx="12"/>
          </p:nvPr>
        </p:nvSpPr>
        <p:spPr/>
        <p:txBody>
          <a:bodyPr/>
          <a:lstStyle>
            <a:lvl1pPr>
              <a:defRPr/>
            </a:lvl1pPr>
          </a:lstStyle>
          <a:p>
            <a:pPr>
              <a:defRPr/>
            </a:pPr>
            <a:fld id="{B09829F1-646A-4914-8706-01776F7DE1FA}" type="slidenum">
              <a:rPr lang="fr-FR"/>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Espace réservé du contenu 2"/>
          <p:cNvSpPr>
            <a:spLocks noGrp="1"/>
          </p:cNvSpPr>
          <p:nvPr>
            <p:ph sz="half" idx="1" hasCustomPrompt="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contenu 3"/>
          <p:cNvSpPr>
            <a:spLocks noGrp="1"/>
          </p:cNvSpPr>
          <p:nvPr>
            <p:ph sz="half" idx="2" hasCustomPrompt="1"/>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34665F08-C173-48DE-ABAF-F562F35F363F}" type="slidenum">
              <a:rPr lang="fr-FR"/>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4" name="Espace réservé du contenu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5" name="Espace réservé du texte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endParaRPr lang="fr-FR" smtClean="0"/>
          </a:p>
        </p:txBody>
      </p:sp>
      <p:sp>
        <p:nvSpPr>
          <p:cNvPr id="6" name="Espace réservé du contenu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7" name="Rectangle 12"/>
          <p:cNvSpPr>
            <a:spLocks noGrp="1" noChangeArrowheads="1"/>
          </p:cNvSpPr>
          <p:nvPr>
            <p:ph type="dt" sz="half" idx="10"/>
          </p:nvPr>
        </p:nvSpPr>
        <p:spPr/>
        <p:txBody>
          <a:bodyPr/>
          <a:lstStyle>
            <a:lvl1pPr>
              <a:defRPr/>
            </a:lvl1pPr>
          </a:lstStyle>
          <a:p>
            <a:pPr>
              <a:defRPr/>
            </a:pPr>
            <a:endParaRPr lang="fr-FR"/>
          </a:p>
        </p:txBody>
      </p:sp>
      <p:sp>
        <p:nvSpPr>
          <p:cNvPr id="8" name="Rectangle 13"/>
          <p:cNvSpPr>
            <a:spLocks noGrp="1" noChangeArrowheads="1"/>
          </p:cNvSpPr>
          <p:nvPr>
            <p:ph type="ftr" sz="quarter" idx="11"/>
          </p:nvPr>
        </p:nvSpPr>
        <p:spPr/>
        <p:txBody>
          <a:bodyPr/>
          <a:lstStyle>
            <a:lvl1pPr>
              <a:defRPr/>
            </a:lvl1pPr>
          </a:lstStyle>
          <a:p>
            <a:pPr>
              <a:defRPr/>
            </a:pPr>
            <a:endParaRPr lang="fr-FR"/>
          </a:p>
        </p:txBody>
      </p:sp>
      <p:sp>
        <p:nvSpPr>
          <p:cNvPr id="9" name="Rectangle 14"/>
          <p:cNvSpPr>
            <a:spLocks noGrp="1" noChangeArrowheads="1"/>
          </p:cNvSpPr>
          <p:nvPr>
            <p:ph type="sldNum" sz="quarter" idx="12"/>
          </p:nvPr>
        </p:nvSpPr>
        <p:spPr/>
        <p:txBody>
          <a:bodyPr/>
          <a:lstStyle>
            <a:lvl1pPr>
              <a:defRPr/>
            </a:lvl1pPr>
          </a:lstStyle>
          <a:p>
            <a:pPr>
              <a:defRPr/>
            </a:pPr>
            <a:fld id="{E9BC1723-1D09-4EBB-A75C-990BCCCEBA1D}" type="slidenum">
              <a:rPr lang="fr-FR"/>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fr-FR" smtClean="0"/>
              <a:t>Cliquez pour modifier le style du titre</a:t>
            </a:r>
            <a:endParaRPr lang="fr-FR"/>
          </a:p>
        </p:txBody>
      </p:sp>
      <p:sp>
        <p:nvSpPr>
          <p:cNvPr id="3" name="Rectangle 12"/>
          <p:cNvSpPr>
            <a:spLocks noGrp="1" noChangeArrowheads="1"/>
          </p:cNvSpPr>
          <p:nvPr>
            <p:ph type="dt" sz="half" idx="10"/>
          </p:nvPr>
        </p:nvSpPr>
        <p:spPr/>
        <p:txBody>
          <a:bodyPr/>
          <a:lstStyle>
            <a:lvl1pPr>
              <a:defRPr/>
            </a:lvl1pPr>
          </a:lstStyle>
          <a:p>
            <a:pPr>
              <a:defRPr/>
            </a:pPr>
            <a:endParaRPr lang="fr-FR"/>
          </a:p>
        </p:txBody>
      </p:sp>
      <p:sp>
        <p:nvSpPr>
          <p:cNvPr id="4" name="Rectangle 13"/>
          <p:cNvSpPr>
            <a:spLocks noGrp="1" noChangeArrowheads="1"/>
          </p:cNvSpPr>
          <p:nvPr>
            <p:ph type="ftr" sz="quarter" idx="11"/>
          </p:nvPr>
        </p:nvSpPr>
        <p:spPr/>
        <p:txBody>
          <a:bodyPr/>
          <a:lstStyle>
            <a:lvl1pPr>
              <a:defRPr/>
            </a:lvl1pPr>
          </a:lstStyle>
          <a:p>
            <a:pPr>
              <a:defRPr/>
            </a:pPr>
            <a:endParaRPr lang="fr-FR"/>
          </a:p>
        </p:txBody>
      </p:sp>
      <p:sp>
        <p:nvSpPr>
          <p:cNvPr id="5" name="Rectangle 14"/>
          <p:cNvSpPr>
            <a:spLocks noGrp="1" noChangeArrowheads="1"/>
          </p:cNvSpPr>
          <p:nvPr>
            <p:ph type="sldNum" sz="quarter" idx="12"/>
          </p:nvPr>
        </p:nvSpPr>
        <p:spPr/>
        <p:txBody>
          <a:bodyPr/>
          <a:lstStyle>
            <a:lvl1pPr>
              <a:defRPr/>
            </a:lvl1pPr>
          </a:lstStyle>
          <a:p>
            <a:pPr>
              <a:defRPr/>
            </a:pPr>
            <a:fld id="{CF4F1612-3936-48AC-A25E-FCCB6A66E7AD}" type="slidenum">
              <a:rPr lang="fr-FR"/>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fr-FR"/>
          </a:p>
        </p:txBody>
      </p:sp>
      <p:sp>
        <p:nvSpPr>
          <p:cNvPr id="3" name="Rectangle 13"/>
          <p:cNvSpPr>
            <a:spLocks noGrp="1" noChangeArrowheads="1"/>
          </p:cNvSpPr>
          <p:nvPr>
            <p:ph type="ftr" sz="quarter" idx="11"/>
          </p:nvPr>
        </p:nvSpPr>
        <p:spPr/>
        <p:txBody>
          <a:bodyPr/>
          <a:lstStyle>
            <a:lvl1pPr>
              <a:defRPr/>
            </a:lvl1pPr>
          </a:lstStyle>
          <a:p>
            <a:pPr>
              <a:defRPr/>
            </a:pPr>
            <a:endParaRPr lang="fr-FR"/>
          </a:p>
        </p:txBody>
      </p:sp>
      <p:sp>
        <p:nvSpPr>
          <p:cNvPr id="4" name="Rectangle 14"/>
          <p:cNvSpPr>
            <a:spLocks noGrp="1" noChangeArrowheads="1"/>
          </p:cNvSpPr>
          <p:nvPr>
            <p:ph type="sldNum" sz="quarter" idx="12"/>
          </p:nvPr>
        </p:nvSpPr>
        <p:spPr/>
        <p:txBody>
          <a:bodyPr/>
          <a:lstStyle>
            <a:lvl1pPr>
              <a:defRPr/>
            </a:lvl1pPr>
          </a:lstStyle>
          <a:p>
            <a:pPr>
              <a:defRPr/>
            </a:pPr>
            <a:fld id="{982FA6A7-FF4D-45C1-AEED-11FBB89230A4}" type="slidenum">
              <a:rPr lang="fr-FR"/>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a:p>
        </p:txBody>
      </p:sp>
      <p:sp>
        <p:nvSpPr>
          <p:cNvPr id="4" name="Espace réservé du texte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64BDA8F6-51D2-4F1C-B35F-778B411A29A0}" type="slidenum">
              <a:rPr lang="fr-FR"/>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endParaRPr lang="fr-FR" smtClean="0"/>
          </a:p>
        </p:txBody>
      </p:sp>
      <p:sp>
        <p:nvSpPr>
          <p:cNvPr id="5" name="Rectangle 12"/>
          <p:cNvSpPr>
            <a:spLocks noGrp="1" noChangeArrowheads="1"/>
          </p:cNvSpPr>
          <p:nvPr>
            <p:ph type="dt" sz="half" idx="10"/>
          </p:nvPr>
        </p:nvSpPr>
        <p:spPr/>
        <p:txBody>
          <a:bodyPr/>
          <a:lstStyle>
            <a:lvl1pPr>
              <a:defRPr/>
            </a:lvl1pPr>
          </a:lstStyle>
          <a:p>
            <a:pPr>
              <a:defRPr/>
            </a:pPr>
            <a:endParaRPr lang="fr-FR"/>
          </a:p>
        </p:txBody>
      </p:sp>
      <p:sp>
        <p:nvSpPr>
          <p:cNvPr id="6" name="Rectangle 13"/>
          <p:cNvSpPr>
            <a:spLocks noGrp="1" noChangeArrowheads="1"/>
          </p:cNvSpPr>
          <p:nvPr>
            <p:ph type="ftr" sz="quarter" idx="11"/>
          </p:nvPr>
        </p:nvSpPr>
        <p:spPr/>
        <p:txBody>
          <a:bodyPr/>
          <a:lstStyle>
            <a:lvl1pPr>
              <a:defRPr/>
            </a:lvl1pPr>
          </a:lstStyle>
          <a:p>
            <a:pPr>
              <a:defRPr/>
            </a:pPr>
            <a:endParaRPr lang="fr-FR"/>
          </a:p>
        </p:txBody>
      </p:sp>
      <p:sp>
        <p:nvSpPr>
          <p:cNvPr id="7" name="Rectangle 14"/>
          <p:cNvSpPr>
            <a:spLocks noGrp="1" noChangeArrowheads="1"/>
          </p:cNvSpPr>
          <p:nvPr>
            <p:ph type="sldNum" sz="quarter" idx="12"/>
          </p:nvPr>
        </p:nvSpPr>
        <p:spPr/>
        <p:txBody>
          <a:bodyPr/>
          <a:lstStyle>
            <a:lvl1pPr>
              <a:defRPr/>
            </a:lvl1pPr>
          </a:lstStyle>
          <a:p>
            <a:pPr>
              <a:defRPr/>
            </a:pPr>
            <a:fld id="{5FD903D7-3A5A-4FEF-B9FC-B76323607279}" type="slidenum">
              <a:rPr lang="fr-FR"/>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p:nvPr/>
        </p:nvGrpSpPr>
        <p:grpSpPr bwMode="auto">
          <a:xfrm>
            <a:off x="0" y="3902075"/>
            <a:ext cx="3400425" cy="2949575"/>
            <a:chOff x="0" y="2458"/>
            <a:chExt cx="2142" cy="1858"/>
          </a:xfrm>
        </p:grpSpPr>
        <p:sp>
          <p:nvSpPr>
            <p:cNvPr id="44035" name="Freeform 3"/>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6" name="Freeform 4"/>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ln>
          </p:spPr>
          <p:txBody>
            <a:bodyPr/>
            <a:lstStyle/>
            <a:p>
              <a:pPr>
                <a:defRPr/>
              </a:pPr>
              <a:endParaRPr lang="fr-FR"/>
            </a:p>
          </p:txBody>
        </p:sp>
        <p:sp>
          <p:nvSpPr>
            <p:cNvPr id="44037" name="Freeform 5"/>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8" name="Freeform 6"/>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ln>
          </p:spPr>
          <p:txBody>
            <a:bodyPr/>
            <a:lstStyle/>
            <a:p>
              <a:pPr>
                <a:defRPr/>
              </a:pPr>
              <a:endParaRPr lang="fr-FR"/>
            </a:p>
          </p:txBody>
        </p:sp>
        <p:sp>
          <p:nvSpPr>
            <p:cNvPr id="440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sp>
          <p:nvSpPr>
            <p:cNvPr id="440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ln>
            <a:effectLst/>
          </p:spPr>
          <p:txBody>
            <a:bodyPr/>
            <a:lstStyle/>
            <a:p>
              <a:pPr>
                <a:defRPr/>
              </a:pPr>
              <a:endParaRPr lang="fr-FR"/>
            </a:p>
          </p:txBody>
        </p:sp>
        <p:sp>
          <p:nvSpPr>
            <p:cNvPr id="440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ln>
            <a:effectLst/>
          </p:spPr>
          <p:txBody>
            <a:bodyPr/>
            <a:lstStyle/>
            <a:p>
              <a:pPr>
                <a:defRPr/>
              </a:pPr>
              <a:endParaRPr lang="fr-FR"/>
            </a:p>
          </p:txBody>
        </p:sp>
      </p:grpSp>
      <p:sp>
        <p:nvSpPr>
          <p:cNvPr id="44042" name="Rectangle 10"/>
          <p:cNvSpPr>
            <a:spLocks noGrp="1" noChangeArrowheads="1"/>
          </p:cNvSpPr>
          <p:nvPr>
            <p:ph type="title"/>
          </p:nvPr>
        </p:nvSpPr>
        <p:spPr bwMode="auto">
          <a:xfrm>
            <a:off x="457200" y="277813"/>
            <a:ext cx="8229600" cy="1139825"/>
          </a:xfrm>
          <a:prstGeom prst="rect">
            <a:avLst/>
          </a:prstGeom>
          <a:noFill/>
          <a:ln w="9525">
            <a:noFill/>
            <a:miter lim="800000"/>
          </a:ln>
          <a:effectLst/>
        </p:spPr>
        <p:txBody>
          <a:bodyPr vert="horz" wrap="square" lIns="91440" tIns="45720" rIns="91440" bIns="45720" numCol="1" anchor="ctr" anchorCtr="1" compatLnSpc="1"/>
          <a:lstStyle/>
          <a:p>
            <a:pPr lvl="0"/>
            <a:r>
              <a:rPr lang="fr-FR" smtClean="0"/>
              <a:t>Cliquez pour modifier le style du titre</a:t>
            </a:r>
            <a:endParaRPr lang="fr-FR" smtClean="0"/>
          </a:p>
        </p:txBody>
      </p:sp>
      <p:sp>
        <p:nvSpPr>
          <p:cNvPr id="44043" name="Rectangle 11"/>
          <p:cNvSpPr>
            <a:spLocks noGrp="1" noChangeArrowheads="1"/>
          </p:cNvSpPr>
          <p:nvPr>
            <p:ph type="body" idx="1"/>
          </p:nvPr>
        </p:nvSpPr>
        <p:spPr bwMode="auto">
          <a:xfrm>
            <a:off x="457200" y="1600200"/>
            <a:ext cx="8229600" cy="4530725"/>
          </a:xfrm>
          <a:prstGeom prst="rect">
            <a:avLst/>
          </a:prstGeom>
          <a:noFill/>
          <a:ln w="9525">
            <a:noFill/>
            <a:miter lim="800000"/>
          </a:ln>
          <a:effectLst/>
        </p:spPr>
        <p:txBody>
          <a:bodyPr vert="horz" wrap="square" lIns="91440" tIns="45720" rIns="91440" bIns="45720" numCol="1" anchor="t" anchorCtr="0" compatLnSpc="1"/>
          <a:lstStyle/>
          <a:p>
            <a:pPr lvl="0"/>
            <a:r>
              <a:rPr lang="fr-FR" smtClean="0"/>
              <a:t>Cliquez pour modifier les styles du texte du masque</a:t>
            </a:r>
            <a:endParaRPr lang="fr-FR" smtClean="0"/>
          </a:p>
          <a:p>
            <a:pPr lvl="1"/>
            <a:r>
              <a:rPr lang="fr-FR" smtClean="0"/>
              <a:t>Deuxième niveau</a:t>
            </a:r>
            <a:endParaRPr lang="fr-FR" smtClean="0"/>
          </a:p>
          <a:p>
            <a:pPr lvl="2"/>
            <a:r>
              <a:rPr lang="fr-FR" smtClean="0"/>
              <a:t>Troisième niveau</a:t>
            </a:r>
            <a:endParaRPr lang="fr-FR" smtClean="0"/>
          </a:p>
          <a:p>
            <a:pPr lvl="3"/>
            <a:r>
              <a:rPr lang="fr-FR" smtClean="0"/>
              <a:t>Quatrième niveau</a:t>
            </a:r>
            <a:endParaRPr lang="fr-FR" smtClean="0"/>
          </a:p>
          <a:p>
            <a:pPr lvl="4"/>
            <a:r>
              <a:rPr lang="fr-FR" smtClean="0"/>
              <a:t>Cinquième niveau</a:t>
            </a:r>
            <a:endParaRPr lang="fr-FR" smtClean="0"/>
          </a:p>
        </p:txBody>
      </p:sp>
      <p:sp>
        <p:nvSpPr>
          <p:cNvPr id="44044" name="Rectangle 12"/>
          <p:cNvSpPr>
            <a:spLocks noGrp="1" noChangeArrowheads="1"/>
          </p:cNvSpPr>
          <p:nvPr>
            <p:ph type="dt" sz="half" idx="2"/>
          </p:nvPr>
        </p:nvSpPr>
        <p:spPr bwMode="auto">
          <a:xfrm>
            <a:off x="457200" y="6248400"/>
            <a:ext cx="2133600" cy="457200"/>
          </a:xfrm>
          <a:prstGeom prst="rect">
            <a:avLst/>
          </a:prstGeom>
          <a:noFill/>
          <a:ln w="9525">
            <a:noFill/>
            <a:miter lim="800000"/>
          </a:ln>
          <a:effectLst/>
        </p:spPr>
        <p:txBody>
          <a:bodyPr vert="horz" wrap="square" lIns="91440" tIns="45720" rIns="91440" bIns="45720" numCol="1" anchor="t" anchorCtr="0" compatLnSpc="1"/>
          <a:lstStyle>
            <a:lvl1pPr>
              <a:defRPr sz="1000">
                <a:effectLst>
                  <a:outerShdw blurRad="38100" dist="38100" dir="2700000" algn="tl">
                    <a:srgbClr val="010199"/>
                  </a:outerShdw>
                </a:effectLst>
              </a:defRPr>
            </a:lvl1pPr>
          </a:lstStyle>
          <a:p>
            <a:pPr>
              <a:defRPr/>
            </a:pPr>
            <a:endParaRPr lang="fr-FR"/>
          </a:p>
        </p:txBody>
      </p:sp>
      <p:sp>
        <p:nvSpPr>
          <p:cNvPr id="44045" name="Rectangle 13"/>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000">
                <a:effectLst>
                  <a:outerShdw blurRad="38100" dist="38100" dir="2700000" algn="tl">
                    <a:srgbClr val="010199"/>
                  </a:outerShdw>
                </a:effectLst>
              </a:defRPr>
            </a:lvl1pPr>
          </a:lstStyle>
          <a:p>
            <a:pPr>
              <a:defRPr/>
            </a:pPr>
            <a:endParaRPr lang="fr-FR"/>
          </a:p>
        </p:txBody>
      </p:sp>
      <p:sp>
        <p:nvSpPr>
          <p:cNvPr id="44046" name="Rectangle 14"/>
          <p:cNvSpPr>
            <a:spLocks noGrp="1" noChangeArrowheads="1"/>
          </p:cNvSpPr>
          <p:nvPr>
            <p:ph type="sldNum" sz="quarter" idx="4"/>
          </p:nvPr>
        </p:nvSpPr>
        <p:spPr bwMode="auto">
          <a:xfrm>
            <a:off x="6553200" y="6248400"/>
            <a:ext cx="2133600" cy="457200"/>
          </a:xfrm>
          <a:prstGeom prst="rect">
            <a:avLst/>
          </a:prstGeom>
          <a:noFill/>
          <a:ln w="9525">
            <a:noFill/>
            <a:miter lim="800000"/>
          </a:ln>
          <a:effectLst/>
        </p:spPr>
        <p:txBody>
          <a:bodyPr vert="horz" wrap="square" lIns="91440" tIns="45720" rIns="91440" bIns="45720" numCol="1" anchor="t" anchorCtr="0" compatLnSpc="1"/>
          <a:lstStyle>
            <a:lvl1pPr algn="r">
              <a:defRPr sz="1000">
                <a:effectLst>
                  <a:outerShdw blurRad="38100" dist="38100" dir="2700000" algn="tl">
                    <a:srgbClr val="010199"/>
                  </a:outerShdw>
                </a:effectLst>
              </a:defRPr>
            </a:lvl1pPr>
          </a:lstStyle>
          <a:p>
            <a:pPr>
              <a:defRPr/>
            </a:pPr>
            <a:fld id="{246E736E-CC20-4724-9F48-82C53E786C1F}" type="slidenum">
              <a:rPr lang="fr-FR"/>
            </a:fld>
            <a:endParaRPr lang="fr-F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533400" y="228600"/>
            <a:ext cx="7543800" cy="5791200"/>
          </a:xfrm>
        </p:spPr>
        <p:txBody>
          <a:bodyPr/>
          <a:lstStyle/>
          <a:p>
            <a:pPr algn="ctr" eaLnBrk="1" hangingPunct="1">
              <a:buFont typeface="Wingdings" panose="05000000000000000000" pitchFamily="2" charset="2"/>
              <a:buNone/>
              <a:defRPr/>
            </a:pPr>
            <a:r>
              <a:rPr lang="en-GB" sz="1200" dirty="0" err="1" smtClean="0"/>
              <a:t>Republique</a:t>
            </a:r>
            <a:r>
              <a:rPr lang="en-GB" sz="1200" dirty="0" smtClean="0"/>
              <a:t>  </a:t>
            </a:r>
            <a:r>
              <a:rPr lang="en-GB" sz="1200" dirty="0" err="1" smtClean="0"/>
              <a:t>algerienne</a:t>
            </a:r>
            <a:r>
              <a:rPr lang="en-GB" sz="1200" dirty="0" smtClean="0"/>
              <a:t> </a:t>
            </a:r>
            <a:r>
              <a:rPr lang="en-GB" sz="1200" dirty="0" err="1" smtClean="0"/>
              <a:t>democratique</a:t>
            </a:r>
            <a:r>
              <a:rPr lang="en-GB" sz="1200" dirty="0" smtClean="0"/>
              <a:t>  et </a:t>
            </a:r>
            <a:r>
              <a:rPr lang="en-GB" sz="1200" dirty="0" err="1" smtClean="0"/>
              <a:t>populaire</a:t>
            </a:r>
            <a:endParaRPr lang="en-GB" sz="1200" dirty="0" smtClean="0"/>
          </a:p>
          <a:p>
            <a:pPr algn="ctr" eaLnBrk="1" hangingPunct="1">
              <a:buFont typeface="Wingdings" panose="05000000000000000000" pitchFamily="2" charset="2"/>
              <a:buNone/>
              <a:defRPr/>
            </a:pPr>
            <a:r>
              <a:rPr lang="en-GB" sz="1200" dirty="0" err="1" smtClean="0"/>
              <a:t>Ministere</a:t>
            </a:r>
            <a:r>
              <a:rPr lang="en-GB" sz="1200" dirty="0" smtClean="0"/>
              <a:t> de </a:t>
            </a:r>
            <a:r>
              <a:rPr lang="en-GB" sz="1200" dirty="0" err="1" smtClean="0"/>
              <a:t>l’enseignement</a:t>
            </a:r>
            <a:r>
              <a:rPr lang="en-GB" sz="1200" dirty="0" smtClean="0"/>
              <a:t>  </a:t>
            </a:r>
            <a:r>
              <a:rPr lang="en-GB" sz="1200" dirty="0" err="1" smtClean="0"/>
              <a:t>superieur</a:t>
            </a:r>
            <a:r>
              <a:rPr lang="en-GB" sz="1200" dirty="0" smtClean="0"/>
              <a:t> et de</a:t>
            </a:r>
            <a:endParaRPr lang="en-GB" sz="1200" dirty="0" smtClean="0"/>
          </a:p>
          <a:p>
            <a:pPr algn="ctr" eaLnBrk="1" hangingPunct="1">
              <a:buFont typeface="Wingdings" panose="05000000000000000000" pitchFamily="2" charset="2"/>
              <a:buNone/>
              <a:defRPr/>
            </a:pPr>
            <a:r>
              <a:rPr lang="en-GB" sz="1200" dirty="0" smtClean="0"/>
              <a:t> la </a:t>
            </a:r>
            <a:r>
              <a:rPr lang="en-GB" sz="1200" dirty="0" err="1" smtClean="0"/>
              <a:t>recherche</a:t>
            </a:r>
            <a:r>
              <a:rPr lang="en-GB" sz="1200" dirty="0" smtClean="0"/>
              <a:t> </a:t>
            </a:r>
            <a:r>
              <a:rPr lang="en-GB" sz="1200" dirty="0" err="1" smtClean="0"/>
              <a:t>scientifique</a:t>
            </a:r>
            <a:endParaRPr lang="en-GB" sz="1200" dirty="0" smtClean="0"/>
          </a:p>
          <a:p>
            <a:pPr algn="ctr" eaLnBrk="1" hangingPunct="1">
              <a:buFont typeface="Wingdings" panose="05000000000000000000" pitchFamily="2" charset="2"/>
              <a:buNone/>
              <a:defRPr/>
            </a:pPr>
            <a:r>
              <a:rPr lang="en-GB" sz="1200" dirty="0" err="1" smtClean="0"/>
              <a:t>Université</a:t>
            </a:r>
            <a:r>
              <a:rPr lang="en-GB" sz="1200" dirty="0" smtClean="0"/>
              <a:t> de 20 </a:t>
            </a:r>
            <a:r>
              <a:rPr lang="en-GB" sz="1200" dirty="0" err="1" smtClean="0"/>
              <a:t>aout</a:t>
            </a:r>
            <a:r>
              <a:rPr lang="en-GB" sz="1200" dirty="0" smtClean="0"/>
              <a:t> 1955 SKIKDA</a:t>
            </a:r>
            <a:endParaRPr lang="en-GB" sz="1200" dirty="0" smtClean="0"/>
          </a:p>
          <a:p>
            <a:pPr algn="ctr" eaLnBrk="1" hangingPunct="1">
              <a:buFont typeface="Wingdings" panose="05000000000000000000" pitchFamily="2" charset="2"/>
              <a:buNone/>
              <a:defRPr/>
            </a:pPr>
            <a:endParaRPr lang="fr-FR" sz="3600" dirty="0" smtClean="0">
              <a:solidFill>
                <a:schemeClr val="accent1">
                  <a:lumMod val="75000"/>
                </a:schemeClr>
              </a:solidFill>
              <a:effectLst>
                <a:outerShdw blurRad="38100" dist="38100" dir="2700000" algn="tl">
                  <a:srgbClr val="FFFFFF"/>
                </a:outerShdw>
              </a:effectLst>
              <a:latin typeface="+mj-lt"/>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algn="ctr" eaLnBrk="1" hangingPunct="1">
              <a:buFont typeface="Wingdings" panose="05000000000000000000" pitchFamily="2" charset="2"/>
              <a:buNone/>
              <a:defRPr/>
            </a:pPr>
            <a:r>
              <a:rPr lang="en-US" sz="2800" dirty="0" smtClean="0">
                <a:solidFill>
                  <a:schemeClr val="bg2">
                    <a:lumMod val="60000"/>
                    <a:lumOff val="40000"/>
                  </a:schemeClr>
                </a:solidFill>
              </a:rPr>
              <a:t>The Industrial Revolution in Britain</a:t>
            </a: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fr-FR" sz="1200" dirty="0" smtClean="0">
              <a:solidFill>
                <a:schemeClr val="accent1"/>
              </a:solidFill>
              <a:effectLst>
                <a:outerShdw blurRad="38100" dist="38100" dir="2700000" algn="tl">
                  <a:srgbClr val="FFFFFF"/>
                </a:outerShdw>
              </a:effectLst>
              <a:latin typeface="Edwardian Script ITC" pitchFamily="66" charset="0"/>
            </a:endParaRPr>
          </a:p>
          <a:p>
            <a:pPr eaLnBrk="1" hangingPunct="1">
              <a:buFont typeface="Wingdings" panose="05000000000000000000" pitchFamily="2" charset="2"/>
              <a:buNone/>
              <a:defRPr/>
            </a:pPr>
            <a:endParaRPr lang="en-US"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en-US"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fr-FR" sz="1600" dirty="0" smtClean="0">
                <a:latin typeface="Times New Roman" panose="02020603050405020304" pitchFamily="18" charset="0"/>
                <a:cs typeface="Times New Roman" panose="02020603050405020304" pitchFamily="18" charset="0"/>
              </a:rPr>
              <a:t> </a:t>
            </a:r>
            <a:r>
              <a:rPr lang="fr-FR" sz="1800" b="1" dirty="0" smtClean="0">
                <a:latin typeface="Times New Roman" panose="02020603050405020304" pitchFamily="18" charset="0"/>
                <a:cs typeface="Times New Roman" panose="02020603050405020304" pitchFamily="18" charset="0"/>
              </a:rPr>
              <a:t>By:  Dr.  </a:t>
            </a:r>
            <a:r>
              <a:rPr lang="fr-FR" sz="1800" b="1" dirty="0" err="1" smtClean="0">
                <a:latin typeface="Times New Roman" panose="02020603050405020304" pitchFamily="18" charset="0"/>
                <a:cs typeface="Times New Roman" panose="02020603050405020304" pitchFamily="18" charset="0"/>
              </a:rPr>
              <a:t>Djihed</a:t>
            </a:r>
            <a:r>
              <a:rPr lang="en-US" altLang="fr-FR" sz="1800" b="1" dirty="0" err="1" smtClean="0">
                <a:latin typeface="Times New Roman" panose="02020603050405020304" pitchFamily="18" charset="0"/>
                <a:cs typeface="Times New Roman" panose="02020603050405020304" pitchFamily="18" charset="0"/>
              </a:rPr>
              <a:t> Messikh</a:t>
            </a:r>
            <a:endParaRPr lang="fr-FR" sz="1800" b="1"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r>
              <a:rPr lang="fr-FR" sz="1400" dirty="0" smtClean="0">
                <a:latin typeface="Times New Roman" panose="02020603050405020304" pitchFamily="18" charset="0"/>
                <a:cs typeface="Times New Roman" panose="02020603050405020304" pitchFamily="18" charset="0"/>
              </a:rPr>
              <a:t>                                                                            </a:t>
            </a:r>
            <a:endParaRPr lang="fr-FR" sz="1400" dirty="0" smtClean="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defRPr/>
            </a:pPr>
            <a:endParaRPr lang="fr-FR" sz="1400" dirty="0" smtClean="0">
              <a:latin typeface="Times New Roman" panose="02020603050405020304" pitchFamily="18" charset="0"/>
              <a:cs typeface="Times New Roman" panose="02020603050405020304" pitchFamily="18" charset="0"/>
            </a:endParaRPr>
          </a:p>
          <a:p>
            <a:pPr algn="ctr" eaLnBrk="1" hangingPunct="1">
              <a:buFont typeface="Wingdings" panose="05000000000000000000" pitchFamily="2" charset="2"/>
              <a:buNone/>
              <a:defRPr/>
            </a:pPr>
            <a:r>
              <a:rPr lang="en-US" altLang="fr-FR" sz="1400" dirty="0" err="1" smtClean="0">
                <a:latin typeface="Times New Roman" panose="02020603050405020304" pitchFamily="18" charset="0"/>
                <a:cs typeface="Times New Roman" panose="02020603050405020304" pitchFamily="18" charset="0"/>
              </a:rPr>
              <a:t>November</a:t>
            </a:r>
            <a:r>
              <a:rPr lang="fr-FR" sz="1400" dirty="0" smtClean="0">
                <a:latin typeface="Times New Roman" panose="02020603050405020304" pitchFamily="18" charset="0"/>
                <a:cs typeface="Times New Roman" panose="02020603050405020304" pitchFamily="18" charset="0"/>
              </a:rPr>
              <a:t>, 2025</a:t>
            </a:r>
            <a:endParaRPr lang="fr-FR" sz="1400" dirty="0" smtClean="0">
              <a:latin typeface="Times New Roman" panose="02020603050405020304" pitchFamily="18" charset="0"/>
              <a:cs typeface="Times New Roman" panose="02020603050405020304" pitchFamily="18" charset="0"/>
            </a:endParaRPr>
          </a:p>
        </p:txBody>
      </p:sp>
      <p:pic>
        <p:nvPicPr>
          <p:cNvPr id="3075" name="Image 2"/>
          <p:cNvPicPr>
            <a:picLocks noChangeAspect="1" noChangeArrowheads="1"/>
          </p:cNvPicPr>
          <p:nvPr/>
        </p:nvPicPr>
        <p:blipFill>
          <a:blip r:embed="rId1"/>
          <a:srcRect/>
          <a:stretch>
            <a:fillRect/>
          </a:stretch>
        </p:blipFill>
        <p:spPr bwMode="auto">
          <a:xfrm>
            <a:off x="762000" y="685800"/>
            <a:ext cx="1285875" cy="1058863"/>
          </a:xfrm>
          <a:prstGeom prst="rect">
            <a:avLst/>
          </a:prstGeom>
          <a:noFill/>
          <a:ln w="9525">
            <a:noFill/>
            <a:miter lim="800000"/>
            <a:headEnd/>
            <a:tailEnd/>
          </a:ln>
        </p:spPr>
      </p:pic>
      <p:pic>
        <p:nvPicPr>
          <p:cNvPr id="3076" name="Image 3"/>
          <p:cNvPicPr>
            <a:picLocks noChangeAspect="1" noChangeArrowheads="1"/>
          </p:cNvPicPr>
          <p:nvPr/>
        </p:nvPicPr>
        <p:blipFill>
          <a:blip r:embed="rId1"/>
          <a:srcRect/>
          <a:stretch>
            <a:fillRect/>
          </a:stretch>
        </p:blipFill>
        <p:spPr bwMode="auto">
          <a:xfrm>
            <a:off x="6781800" y="609600"/>
            <a:ext cx="1285875" cy="1058863"/>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p:cTn id="7" dur="500" fill="hold"/>
                                        <p:tgtEl>
                                          <p:spTgt spid="5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12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p:cTn id="14"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12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12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12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12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123">
                                            <p:txEl>
                                              <p:pRg st="3" end="3"/>
                                            </p:txEl>
                                          </p:spTgt>
                                        </p:tgtEl>
                                        <p:attrNameLst>
                                          <p:attrName>style.visibility</p:attrName>
                                        </p:attrNameLst>
                                      </p:cBhvr>
                                      <p:to>
                                        <p:strVal val="visible"/>
                                      </p:to>
                                    </p:set>
                                    <p:anim calcmode="lin" valueType="num">
                                      <p:cBhvr>
                                        <p:cTn id="28"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12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12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123">
                                            <p:txEl>
                                              <p:pRg st="10" end="10"/>
                                            </p:txEl>
                                          </p:spTgt>
                                        </p:tgtEl>
                                        <p:attrNameLst>
                                          <p:attrName>style.visibility</p:attrName>
                                        </p:attrNameLst>
                                      </p:cBhvr>
                                      <p:to>
                                        <p:strVal val="visible"/>
                                      </p:to>
                                    </p:set>
                                    <p:anim calcmode="lin" valueType="num">
                                      <p:cBhvr>
                                        <p:cTn id="35" dur="500" fill="hold"/>
                                        <p:tgtEl>
                                          <p:spTgt spid="5123">
                                            <p:txEl>
                                              <p:pRg st="10" end="10"/>
                                            </p:txEl>
                                          </p:spTgt>
                                        </p:tgtEl>
                                        <p:attrNameLst>
                                          <p:attrName>ppt_w</p:attrName>
                                        </p:attrNameLst>
                                      </p:cBhvr>
                                      <p:tavLst>
                                        <p:tav tm="0">
                                          <p:val>
                                            <p:fltVal val="0"/>
                                          </p:val>
                                        </p:tav>
                                        <p:tav tm="100000">
                                          <p:val>
                                            <p:strVal val="#ppt_w"/>
                                          </p:val>
                                        </p:tav>
                                      </p:tavLst>
                                    </p:anim>
                                    <p:anim calcmode="lin" valueType="num">
                                      <p:cBhvr>
                                        <p:cTn id="36" dur="500" fill="hold"/>
                                        <p:tgtEl>
                                          <p:spTgt spid="5123">
                                            <p:txEl>
                                              <p:pRg st="10" end="10"/>
                                            </p:txEl>
                                          </p:spTgt>
                                        </p:tgtEl>
                                        <p:attrNameLst>
                                          <p:attrName>ppt_h</p:attrName>
                                        </p:attrNameLst>
                                      </p:cBhvr>
                                      <p:tavLst>
                                        <p:tav tm="0">
                                          <p:val>
                                            <p:fltVal val="0"/>
                                          </p:val>
                                        </p:tav>
                                        <p:tav tm="100000">
                                          <p:val>
                                            <p:strVal val="#ppt_h"/>
                                          </p:val>
                                        </p:tav>
                                      </p:tavLst>
                                    </p:anim>
                                    <p:animEffect transition="in" filter="fade">
                                      <p:cBhvr>
                                        <p:cTn id="37" dur="500"/>
                                        <p:tgtEl>
                                          <p:spTgt spid="512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123">
                                            <p:txEl>
                                              <p:pRg st="16" end="16"/>
                                            </p:txEl>
                                          </p:spTgt>
                                        </p:tgtEl>
                                        <p:attrNameLst>
                                          <p:attrName>style.visibility</p:attrName>
                                        </p:attrNameLst>
                                      </p:cBhvr>
                                      <p:to>
                                        <p:strVal val="visible"/>
                                      </p:to>
                                    </p:set>
                                    <p:anim calcmode="lin" valueType="num">
                                      <p:cBhvr>
                                        <p:cTn id="42" dur="500" fill="hold"/>
                                        <p:tgtEl>
                                          <p:spTgt spid="5123">
                                            <p:txEl>
                                              <p:pRg st="16" end="16"/>
                                            </p:txEl>
                                          </p:spTgt>
                                        </p:tgtEl>
                                        <p:attrNameLst>
                                          <p:attrName>ppt_w</p:attrName>
                                        </p:attrNameLst>
                                      </p:cBhvr>
                                      <p:tavLst>
                                        <p:tav tm="0">
                                          <p:val>
                                            <p:fltVal val="0"/>
                                          </p:val>
                                        </p:tav>
                                        <p:tav tm="100000">
                                          <p:val>
                                            <p:strVal val="#ppt_w"/>
                                          </p:val>
                                        </p:tav>
                                      </p:tavLst>
                                    </p:anim>
                                    <p:anim calcmode="lin" valueType="num">
                                      <p:cBhvr>
                                        <p:cTn id="43" dur="500" fill="hold"/>
                                        <p:tgtEl>
                                          <p:spTgt spid="5123">
                                            <p:txEl>
                                              <p:pRg st="16" end="16"/>
                                            </p:txEl>
                                          </p:spTgt>
                                        </p:tgtEl>
                                        <p:attrNameLst>
                                          <p:attrName>ppt_h</p:attrName>
                                        </p:attrNameLst>
                                      </p:cBhvr>
                                      <p:tavLst>
                                        <p:tav tm="0">
                                          <p:val>
                                            <p:fltVal val="0"/>
                                          </p:val>
                                        </p:tav>
                                        <p:tav tm="100000">
                                          <p:val>
                                            <p:strVal val="#ppt_h"/>
                                          </p:val>
                                        </p:tav>
                                      </p:tavLst>
                                    </p:anim>
                                    <p:animEffect transition="in" filter="fade">
                                      <p:cBhvr>
                                        <p:cTn id="44" dur="500"/>
                                        <p:tgtEl>
                                          <p:spTgt spid="5123">
                                            <p:txEl>
                                              <p:pRg st="16" end="1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123">
                                            <p:txEl>
                                              <p:pRg st="17" end="17"/>
                                            </p:txEl>
                                          </p:spTgt>
                                        </p:tgtEl>
                                        <p:attrNameLst>
                                          <p:attrName>style.visibility</p:attrName>
                                        </p:attrNameLst>
                                      </p:cBhvr>
                                      <p:to>
                                        <p:strVal val="visible"/>
                                      </p:to>
                                    </p:set>
                                    <p:anim calcmode="lin" valueType="num">
                                      <p:cBhvr>
                                        <p:cTn id="49" dur="500" fill="hold"/>
                                        <p:tgtEl>
                                          <p:spTgt spid="5123">
                                            <p:txEl>
                                              <p:pRg st="17" end="17"/>
                                            </p:txEl>
                                          </p:spTgt>
                                        </p:tgtEl>
                                        <p:attrNameLst>
                                          <p:attrName>ppt_w</p:attrName>
                                        </p:attrNameLst>
                                      </p:cBhvr>
                                      <p:tavLst>
                                        <p:tav tm="0">
                                          <p:val>
                                            <p:fltVal val="0"/>
                                          </p:val>
                                        </p:tav>
                                        <p:tav tm="100000">
                                          <p:val>
                                            <p:strVal val="#ppt_w"/>
                                          </p:val>
                                        </p:tav>
                                      </p:tavLst>
                                    </p:anim>
                                    <p:anim calcmode="lin" valueType="num">
                                      <p:cBhvr>
                                        <p:cTn id="50" dur="500" fill="hold"/>
                                        <p:tgtEl>
                                          <p:spTgt spid="5123">
                                            <p:txEl>
                                              <p:pRg st="17" end="17"/>
                                            </p:txEl>
                                          </p:spTgt>
                                        </p:tgtEl>
                                        <p:attrNameLst>
                                          <p:attrName>ppt_h</p:attrName>
                                        </p:attrNameLst>
                                      </p:cBhvr>
                                      <p:tavLst>
                                        <p:tav tm="0">
                                          <p:val>
                                            <p:fltVal val="0"/>
                                          </p:val>
                                        </p:tav>
                                        <p:tav tm="100000">
                                          <p:val>
                                            <p:strVal val="#ppt_h"/>
                                          </p:val>
                                        </p:tav>
                                      </p:tavLst>
                                    </p:anim>
                                    <p:animEffect transition="in" filter="fade">
                                      <p:cBhvr>
                                        <p:cTn id="51" dur="500"/>
                                        <p:tgtEl>
                                          <p:spTgt spid="5123">
                                            <p:txEl>
                                              <p:pRg st="17" end="1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123">
                                            <p:txEl>
                                              <p:pRg st="19" end="19"/>
                                            </p:txEl>
                                          </p:spTgt>
                                        </p:tgtEl>
                                        <p:attrNameLst>
                                          <p:attrName>style.visibility</p:attrName>
                                        </p:attrNameLst>
                                      </p:cBhvr>
                                      <p:to>
                                        <p:strVal val="visible"/>
                                      </p:to>
                                    </p:set>
                                    <p:anim calcmode="lin" valueType="num">
                                      <p:cBhvr>
                                        <p:cTn id="56" dur="500" fill="hold"/>
                                        <p:tgtEl>
                                          <p:spTgt spid="5123">
                                            <p:txEl>
                                              <p:pRg st="19" end="19"/>
                                            </p:txEl>
                                          </p:spTgt>
                                        </p:tgtEl>
                                        <p:attrNameLst>
                                          <p:attrName>ppt_w</p:attrName>
                                        </p:attrNameLst>
                                      </p:cBhvr>
                                      <p:tavLst>
                                        <p:tav tm="0">
                                          <p:val>
                                            <p:fltVal val="0"/>
                                          </p:val>
                                        </p:tav>
                                        <p:tav tm="100000">
                                          <p:val>
                                            <p:strVal val="#ppt_w"/>
                                          </p:val>
                                        </p:tav>
                                      </p:tavLst>
                                    </p:anim>
                                    <p:anim calcmode="lin" valueType="num">
                                      <p:cBhvr>
                                        <p:cTn id="57" dur="500" fill="hold"/>
                                        <p:tgtEl>
                                          <p:spTgt spid="5123">
                                            <p:txEl>
                                              <p:pRg st="19" end="19"/>
                                            </p:txEl>
                                          </p:spTgt>
                                        </p:tgtEl>
                                        <p:attrNameLst>
                                          <p:attrName>ppt_h</p:attrName>
                                        </p:attrNameLst>
                                      </p:cBhvr>
                                      <p:tavLst>
                                        <p:tav tm="0">
                                          <p:val>
                                            <p:fltVal val="0"/>
                                          </p:val>
                                        </p:tav>
                                        <p:tav tm="100000">
                                          <p:val>
                                            <p:strVal val="#ppt_h"/>
                                          </p:val>
                                        </p:tav>
                                      </p:tavLst>
                                    </p:anim>
                                    <p:animEffect transition="in" filter="fade">
                                      <p:cBhvr>
                                        <p:cTn id="58" dur="500"/>
                                        <p:tgtEl>
                                          <p:spTgt spid="512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algn="just"/>
            <a:r>
              <a:rPr lang="en-US" sz="2400">
                <a:solidFill>
                  <a:srgbClr val="FF0000"/>
                </a:solidFill>
                <a:sym typeface="+mn-ea"/>
              </a:rPr>
              <a:t>Intellectual and Economic Climate:</a:t>
            </a:r>
            <a:endParaRPr lang="en-US" sz="2400">
              <a:solidFill>
                <a:srgbClr val="FF0000"/>
              </a:solidFill>
              <a:sym typeface="+mn-ea"/>
            </a:endParaRPr>
          </a:p>
          <a:p>
            <a:pPr algn="just"/>
            <a:r>
              <a:rPr lang="en-US" altLang="en-US" sz="2400">
                <a:sym typeface="+mn-ea"/>
              </a:rPr>
              <a:t>Concepts of “Free market” and “Laissez-faire” were strongly influenced by classical economic thinkers such as Adam Smith, whose  "The Wealth of Nations," published in 1776 just as the Industrial Revolution was beginning, laid the intellectual foundation for free-market capitalism. Smith advocated for minimal government interference in markets, emphasizing the role of the invisible hand in promoting economic efficiency and growth, emphasizing individual rights.  The Enlightenment fostered a culture of scientific inquiry, innovation, and practical problem-solving, leading to numerous technological advances essential for industrial growth.</a:t>
            </a:r>
            <a:endParaRPr lang="en-US" altLang="en-US" sz="2400">
              <a:sym typeface="+mn-ea"/>
            </a:endParaRPr>
          </a:p>
          <a:p>
            <a:pPr algn="just"/>
            <a:endParaRPr lang="en-US"/>
          </a:p>
          <a:p>
            <a:pPr algn="just"/>
            <a:r>
              <a:rPr lang="en-US">
                <a:sym typeface="+mn-ea"/>
              </a:rPr>
              <a:t> </a:t>
            </a:r>
            <a:endParaRPr lang="en-US" altLang="en-US"/>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sz="3200" b="1" dirty="0" smtClean="0"/>
              <a:t> What were the key industries in Britain during the Industrial Revolution?</a:t>
            </a:r>
            <a:endParaRPr lang="en-US" altLang="en-US" sz="3200" b="1" dirty="0" smtClean="0"/>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Textile Industry</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2400"/>
              <a:t>The industry moved from manual spinning and weaving to mechanized production with inventions like the spinning jenny, water frame, and power loom. This boosted output dramatically and reduced costs, transforming cotton textiles into Britain’s leading export.</a:t>
            </a:r>
            <a:endParaRPr lang="en-US" altLang="en-US" sz="2400"/>
          </a:p>
        </p:txBody>
      </p:sp>
      <p:pic>
        <p:nvPicPr>
          <p:cNvPr id="9" name="Content Placeholder 8" descr="cotton-industry"/>
          <p:cNvPicPr>
            <a:picLocks noChangeAspect="1"/>
          </p:cNvPicPr>
          <p:nvPr>
            <p:ph sz="half" idx="2"/>
          </p:nvPr>
        </p:nvPicPr>
        <p:blipFill>
          <a:blip r:embed="rId1"/>
          <a:stretch>
            <a:fillRect/>
          </a:stretch>
        </p:blipFill>
        <p:spPr>
          <a:xfrm>
            <a:off x="4648200" y="1581150"/>
            <a:ext cx="4038600" cy="445706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Iron and Steel</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a:t>In iron and steel, new smelting techniques like coke smelting and the later Bessemer process enabled mass production of stronger, cheaper iron and steel. This fueled the construction of railways, bridges, machinery, and factories. </a:t>
            </a:r>
            <a:endParaRPr lang="en-US" altLang="en-US"/>
          </a:p>
        </p:txBody>
      </p:sp>
      <p:pic>
        <p:nvPicPr>
          <p:cNvPr id="2" name="Content Placeholder 1" descr="iron"/>
          <p:cNvPicPr>
            <a:picLocks noChangeAspect="1"/>
          </p:cNvPicPr>
          <p:nvPr>
            <p:ph sz="half" idx="2"/>
          </p:nvPr>
        </p:nvPicPr>
        <p:blipFill>
          <a:blip r:embed="rId1"/>
          <a:stretch>
            <a:fillRect/>
          </a:stretch>
        </p:blipFill>
        <p:spPr>
          <a:xfrm>
            <a:off x="4648200" y="1532255"/>
            <a:ext cx="4268470" cy="45383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Coal Mining</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pPr algn="l"/>
            <a:r>
              <a:rPr lang="en-US" altLang="en-US"/>
              <a:t>Coal mining expanded massively to feed steam engines and factories, shifting energy dependence from wood and water to coal, which became the backbone of industrial power.</a:t>
            </a:r>
            <a:endParaRPr lang="en-US" altLang="en-US"/>
          </a:p>
        </p:txBody>
      </p:sp>
      <p:pic>
        <p:nvPicPr>
          <p:cNvPr id="2" name="Content Placeholder 1" descr="Child_coal_miners_1908_crop-59476fc63df78c537bac029d"/>
          <p:cNvPicPr>
            <a:picLocks noChangeAspect="1"/>
          </p:cNvPicPr>
          <p:nvPr>
            <p:ph sz="half" idx="2"/>
          </p:nvPr>
        </p:nvPicPr>
        <p:blipFill>
          <a:blip r:embed="rId1"/>
          <a:stretch>
            <a:fillRect/>
          </a:stretch>
        </p:blipFill>
        <p:spPr>
          <a:xfrm>
            <a:off x="4648200" y="1618615"/>
            <a:ext cx="4372610" cy="46589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Transportation</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a:t>Transportation industries advanced with the construction of railroads and steamships, facilitating faster movement of raw materials and finished goods, knitting together national and global markets. </a:t>
            </a:r>
            <a:endParaRPr lang="en-US" altLang="en-US"/>
          </a:p>
        </p:txBody>
      </p:sp>
      <p:pic>
        <p:nvPicPr>
          <p:cNvPr id="2" name="Content Placeholder 1" descr="train"/>
          <p:cNvPicPr>
            <a:picLocks noChangeAspect="1"/>
          </p:cNvPicPr>
          <p:nvPr>
            <p:ph sz="half" idx="2"/>
          </p:nvPr>
        </p:nvPicPr>
        <p:blipFill>
          <a:blip r:embed="rId1"/>
          <a:stretch>
            <a:fillRect/>
          </a:stretch>
        </p:blipFill>
        <p:spPr>
          <a:xfrm>
            <a:off x="4648200" y="1666875"/>
            <a:ext cx="4038600" cy="46170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Machinary and Technological Innovations</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r>
              <a:rPr lang="en-US" altLang="en-US"/>
              <a:t>Machinery manufacturing itself became a key sector, producing steam engines and industrial tools that further accelerated mechanization across industries. </a:t>
            </a:r>
            <a:endParaRPr lang="en-US" altLang="en-US"/>
          </a:p>
        </p:txBody>
      </p:sp>
      <p:pic>
        <p:nvPicPr>
          <p:cNvPr id="2" name="Content Placeholder 1" descr="machines"/>
          <p:cNvPicPr>
            <a:picLocks noChangeAspect="1"/>
          </p:cNvPicPr>
          <p:nvPr>
            <p:ph sz="half" idx="2"/>
          </p:nvPr>
        </p:nvPicPr>
        <p:blipFill>
          <a:blip r:embed="rId1"/>
          <a:stretch>
            <a:fillRect/>
          </a:stretch>
        </p:blipFill>
        <p:spPr>
          <a:xfrm>
            <a:off x="4648200" y="1643380"/>
            <a:ext cx="4038600" cy="43046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The Spinning Jenny </a:t>
            </a:r>
            <a:endParaRPr lang="en-US">
              <a:solidFill>
                <a:schemeClr val="bg2">
                  <a:lumMod val="60000"/>
                  <a:lumOff val="40000"/>
                </a:schemeClr>
              </a:solidFill>
            </a:endParaRPr>
          </a:p>
        </p:txBody>
      </p:sp>
      <p:pic>
        <p:nvPicPr>
          <p:cNvPr id="7" name="Content Placeholder 6" descr="the spinning jenny"/>
          <p:cNvPicPr>
            <a:picLocks noChangeAspect="1"/>
          </p:cNvPicPr>
          <p:nvPr>
            <p:ph idx="1"/>
          </p:nvPr>
        </p:nvPicPr>
        <p:blipFill>
          <a:blip r:embed="rId1"/>
          <a:stretch>
            <a:fillRect/>
          </a:stretch>
        </p:blipFill>
        <p:spPr>
          <a:xfrm>
            <a:off x="1270635" y="1600200"/>
            <a:ext cx="6601460" cy="45307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Water Frame</a:t>
            </a:r>
            <a:endParaRPr lang="en-US">
              <a:solidFill>
                <a:schemeClr val="bg2">
                  <a:lumMod val="60000"/>
                  <a:lumOff val="40000"/>
                </a:schemeClr>
              </a:solidFill>
            </a:endParaRPr>
          </a:p>
        </p:txBody>
      </p:sp>
      <p:pic>
        <p:nvPicPr>
          <p:cNvPr id="6" name="Content Placeholder 5" descr="Water frame"/>
          <p:cNvPicPr>
            <a:picLocks noChangeAspect="1"/>
          </p:cNvPicPr>
          <p:nvPr>
            <p:ph idx="1"/>
          </p:nvPr>
        </p:nvPicPr>
        <p:blipFill>
          <a:blip r:embed="rId1"/>
          <a:stretch>
            <a:fillRect/>
          </a:stretch>
        </p:blipFill>
        <p:spPr>
          <a:xfrm>
            <a:off x="1381125" y="1496695"/>
            <a:ext cx="6308090" cy="48120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The Spinning Mule</a:t>
            </a:r>
            <a:endParaRPr lang="en-US">
              <a:solidFill>
                <a:schemeClr val="bg2">
                  <a:lumMod val="60000"/>
                  <a:lumOff val="40000"/>
                </a:schemeClr>
              </a:solidFill>
            </a:endParaRPr>
          </a:p>
        </p:txBody>
      </p:sp>
      <p:pic>
        <p:nvPicPr>
          <p:cNvPr id="5" name="Content Placeholder 4" descr="spinning mule"/>
          <p:cNvPicPr>
            <a:picLocks noChangeAspect="1"/>
          </p:cNvPicPr>
          <p:nvPr>
            <p:ph idx="1"/>
          </p:nvPr>
        </p:nvPicPr>
        <p:blipFill>
          <a:blip r:embed="rId1"/>
          <a:stretch>
            <a:fillRect/>
          </a:stretch>
        </p:blipFill>
        <p:spPr>
          <a:xfrm>
            <a:off x="1517650" y="1752600"/>
            <a:ext cx="6108065" cy="42246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Content</a:t>
            </a:r>
            <a:endParaRPr lang="en-US">
              <a:solidFill>
                <a:schemeClr val="bg2">
                  <a:lumMod val="60000"/>
                  <a:lumOff val="40000"/>
                </a:schemeClr>
              </a:solidFill>
            </a:endParaRPr>
          </a:p>
        </p:txBody>
      </p:sp>
      <p:sp>
        <p:nvSpPr>
          <p:cNvPr id="5" name="Content Placeholder 4"/>
          <p:cNvSpPr>
            <a:spLocks noGrp="1"/>
          </p:cNvSpPr>
          <p:nvPr>
            <p:ph sz="half" idx="1"/>
          </p:nvPr>
        </p:nvSpPr>
        <p:spPr>
          <a:xfrm>
            <a:off x="457200" y="1155700"/>
            <a:ext cx="4038600" cy="4975225"/>
          </a:xfrm>
        </p:spPr>
        <p:txBody>
          <a:bodyPr/>
          <a:p>
            <a:pPr marL="0" indent="0">
              <a:lnSpc>
                <a:spcPct val="200000"/>
              </a:lnSpc>
              <a:buFont typeface="Wingdings" panose="05000000000000000000" pitchFamily="2" charset="2"/>
              <a:buNone/>
              <a:defRPr/>
            </a:pPr>
            <a:r>
              <a:rPr lang="en-US" sz="1600" b="1" dirty="0" smtClean="0">
                <a:solidFill>
                  <a:schemeClr val="accent1">
                    <a:lumMod val="60000"/>
                    <a:lumOff val="40000"/>
                  </a:schemeClr>
                </a:solidFill>
                <a:latin typeface="Times New Roman" panose="02020603050405020304" pitchFamily="18" charset="0"/>
                <a:cs typeface="Times New Roman" panose="02020603050405020304" pitchFamily="18" charset="0"/>
                <a:sym typeface="+mn-ea"/>
              </a:rPr>
              <a:t>1. Definition and Chronological Framework</a:t>
            </a:r>
            <a:endParaRPr lang="en-US" sz="1600" b="1" dirty="0" smtClean="0">
              <a:solidFill>
                <a:schemeClr val="accent1">
                  <a:lumMod val="60000"/>
                  <a:lumOff val="40000"/>
                </a:schemeClr>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accent1">
                    <a:lumMod val="60000"/>
                    <a:lumOff val="40000"/>
                  </a:schemeClr>
                </a:solidFill>
                <a:latin typeface="Times New Roman" panose="02020603050405020304" pitchFamily="18" charset="0"/>
                <a:cs typeface="Times New Roman" panose="02020603050405020304" pitchFamily="18" charset="0"/>
                <a:sym typeface="+mn-ea"/>
              </a:rPr>
              <a:t>2. Driving Forces of Industrialization in Britain</a:t>
            </a:r>
            <a:endParaRPr lang="en-US" sz="1600" b="1" dirty="0" smtClean="0">
              <a:solidFill>
                <a:schemeClr val="accent1">
                  <a:lumMod val="60000"/>
                  <a:lumOff val="40000"/>
                </a:schemeClr>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A</a:t>
            </a:r>
            <a:r>
              <a:rPr lang="en-US" sz="1600" b="1" dirty="0" smtClean="0">
                <a:solidFill>
                  <a:schemeClr val="tx1"/>
                </a:solidFill>
                <a:latin typeface="Times New Roman" panose="02020603050405020304" pitchFamily="18" charset="0"/>
                <a:cs typeface="Times New Roman" panose="02020603050405020304" pitchFamily="18" charset="0"/>
                <a:sym typeface="+mn-ea"/>
              </a:rPr>
              <a:t>. Political Stability</a:t>
            </a:r>
            <a:endParaRPr lang="en-US" sz="1600" b="1" dirty="0"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B. </a:t>
            </a:r>
            <a:r>
              <a:rPr lang="en-US" sz="1600" b="1" dirty="0" smtClean="0">
                <a:solidFill>
                  <a:schemeClr val="tx1"/>
                </a:solidFill>
                <a:latin typeface="Times New Roman" panose="02020603050405020304" pitchFamily="18" charset="0"/>
                <a:cs typeface="Times New Roman" panose="02020603050405020304" pitchFamily="18" charset="0"/>
                <a:sym typeface="+mn-ea"/>
              </a:rPr>
              <a:t>Economic Factor</a:t>
            </a:r>
            <a:endParaRPr lang="en-US" sz="1600" b="1" dirty="0"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C.</a:t>
            </a:r>
            <a:r>
              <a:rPr lang="en-US" sz="1600" b="1" dirty="0" smtClean="0">
                <a:solidFill>
                  <a:schemeClr val="tx1"/>
                </a:solidFill>
                <a:latin typeface="Times New Roman" panose="02020603050405020304" pitchFamily="18" charset="0"/>
                <a:cs typeface="Times New Roman" panose="02020603050405020304" pitchFamily="18" charset="0"/>
                <a:sym typeface="+mn-ea"/>
              </a:rPr>
              <a:t> Colonial Expansion</a:t>
            </a:r>
            <a:endParaRPr lang="en-US" sz="1600" b="1" dirty="0" smtClean="0">
              <a:solidFill>
                <a:schemeClr val="tx1"/>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D. </a:t>
            </a:r>
            <a:r>
              <a:rPr lang="en-US" sz="1600" b="1" dirty="0" smtClean="0">
                <a:solidFill>
                  <a:schemeClr val="tx1"/>
                </a:solidFill>
                <a:latin typeface="Times New Roman" panose="02020603050405020304" pitchFamily="18" charset="0"/>
                <a:cs typeface="Times New Roman" panose="02020603050405020304" pitchFamily="18" charset="0"/>
                <a:sym typeface="+mn-ea"/>
              </a:rPr>
              <a:t>Intellectual and Economic Climate</a:t>
            </a:r>
            <a:endParaRPr lang="en-US" sz="1600" b="1" dirty="0" smtClean="0">
              <a:solidFill>
                <a:schemeClr val="tx1"/>
              </a:solidFill>
              <a:latin typeface="Times New Roman" panose="02020603050405020304" pitchFamily="18" charset="0"/>
              <a:cs typeface="Times New Roman" panose="02020603050405020304" pitchFamily="18" charset="0"/>
              <a:sym typeface="+mn-ea"/>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3. Britain’s Key Industries in the Industrial Revolution</a:t>
            </a:r>
            <a:endParaRPr lang="en-US" sz="1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lnSpc>
                <a:spcPct val="200000"/>
              </a:lnSpc>
              <a:buNone/>
              <a:defRPr/>
            </a:pPr>
            <a:endParaRPr lang="en-US" sz="1600" b="1" dirty="0" smtClean="0">
              <a:solidFill>
                <a:schemeClr val="tx1"/>
              </a:solidFill>
              <a:latin typeface="Times New Roman" panose="02020603050405020304" pitchFamily="18" charset="0"/>
              <a:cs typeface="Times New Roman" panose="02020603050405020304" pitchFamily="18" charset="0"/>
            </a:endParaRPr>
          </a:p>
          <a:p>
            <a:endParaRPr lang="en-US" sz="1600" b="1" dirty="0" smtClean="0">
              <a:solidFill>
                <a:schemeClr val="tx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sz="half" idx="2"/>
          </p:nvPr>
        </p:nvSpPr>
        <p:spPr>
          <a:xfrm>
            <a:off x="4648200" y="1155700"/>
            <a:ext cx="4038600" cy="4975225"/>
          </a:xfrm>
        </p:spPr>
        <p:txBody>
          <a:bodyPr/>
          <a:p>
            <a:pPr>
              <a:lnSpc>
                <a:spcPct val="200000"/>
              </a:lnSpc>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Textile Industry</a:t>
            </a:r>
            <a:endParaRPr lang="en-US" sz="1600" b="1" dirty="0" smtClean="0">
              <a:solidFill>
                <a:schemeClr val="tx1"/>
              </a:solidFill>
              <a:latin typeface="Times New Roman" panose="02020603050405020304" pitchFamily="18" charset="0"/>
              <a:cs typeface="Times New Roman" panose="02020603050405020304" pitchFamily="18" charset="0"/>
            </a:endParaRPr>
          </a:p>
          <a:p>
            <a:pPr>
              <a:lnSpc>
                <a:spcPct val="200000"/>
              </a:lnSpc>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Iron and Steel Industry</a:t>
            </a:r>
            <a:endParaRPr lang="en-US" sz="1600" b="1" dirty="0" smtClean="0">
              <a:solidFill>
                <a:schemeClr val="tx1"/>
              </a:solidFill>
              <a:latin typeface="Times New Roman" panose="02020603050405020304" pitchFamily="18" charset="0"/>
              <a:cs typeface="Times New Roman" panose="02020603050405020304" pitchFamily="18" charset="0"/>
            </a:endParaRPr>
          </a:p>
          <a:p>
            <a:pPr>
              <a:lnSpc>
                <a:spcPct val="200000"/>
              </a:lnSpc>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Coal Mining</a:t>
            </a:r>
            <a:endParaRPr lang="en-US" sz="1600" b="1" dirty="0" smtClean="0">
              <a:solidFill>
                <a:schemeClr val="tx1"/>
              </a:solidFill>
              <a:latin typeface="Times New Roman" panose="02020603050405020304" pitchFamily="18" charset="0"/>
              <a:cs typeface="Times New Roman" panose="02020603050405020304" pitchFamily="18" charset="0"/>
            </a:endParaRPr>
          </a:p>
          <a:p>
            <a:pPr>
              <a:lnSpc>
                <a:spcPct val="200000"/>
              </a:lnSpc>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Transportation</a:t>
            </a:r>
            <a:endParaRPr lang="en-US" sz="1600" b="1" dirty="0" smtClean="0">
              <a:solidFill>
                <a:schemeClr val="tx1"/>
              </a:solidFill>
              <a:latin typeface="Times New Roman" panose="02020603050405020304" pitchFamily="18" charset="0"/>
              <a:cs typeface="Times New Roman" panose="02020603050405020304" pitchFamily="18" charset="0"/>
            </a:endParaRPr>
          </a:p>
          <a:p>
            <a:pPr>
              <a:lnSpc>
                <a:spcPct val="200000"/>
              </a:lnSpc>
              <a:defRPr/>
            </a:pPr>
            <a:r>
              <a:rPr lang="en-US" sz="1600" b="1" dirty="0" smtClean="0">
                <a:solidFill>
                  <a:schemeClr val="tx1"/>
                </a:solidFill>
                <a:latin typeface="Times New Roman" panose="02020603050405020304" pitchFamily="18" charset="0"/>
                <a:cs typeface="Times New Roman" panose="02020603050405020304" pitchFamily="18" charset="0"/>
                <a:sym typeface="+mn-ea"/>
              </a:rPr>
              <a:t>Engineering and Machinary</a:t>
            </a:r>
            <a:endParaRPr lang="en-US" sz="1600" b="1" dirty="0" smtClean="0">
              <a:solidFill>
                <a:schemeClr val="tx1"/>
              </a:solidFill>
              <a:latin typeface="Times New Roman" panose="02020603050405020304" pitchFamily="18" charset="0"/>
              <a:cs typeface="Times New Roman" panose="02020603050405020304" pitchFamily="18" charset="0"/>
            </a:endParaRPr>
          </a:p>
          <a:p>
            <a:pPr marL="0" indent="0">
              <a:lnSpc>
                <a:spcPct val="200000"/>
              </a:lnSpc>
              <a:buNone/>
              <a:defRPr/>
            </a:pPr>
            <a:r>
              <a:rPr lang="en-US" sz="1600" b="1" dirty="0" smtClean="0">
                <a:solidFill>
                  <a:schemeClr val="accent1">
                    <a:lumMod val="75000"/>
                  </a:schemeClr>
                </a:solidFill>
                <a:latin typeface="Times New Roman" panose="02020603050405020304" pitchFamily="18" charset="0"/>
                <a:cs typeface="Times New Roman" panose="02020603050405020304" pitchFamily="18" charset="0"/>
                <a:sym typeface="+mn-ea"/>
              </a:rPr>
              <a:t>4. Social Impacts of the Industrial Revolution</a:t>
            </a:r>
            <a:endParaRPr lang="en-US" sz="1600" b="1" dirty="0" smtClean="0">
              <a:solidFill>
                <a:schemeClr val="accent1">
                  <a:lumMod val="75000"/>
                </a:schemeClr>
              </a:solidFill>
              <a:latin typeface="Times New Roman" panose="02020603050405020304" pitchFamily="18" charset="0"/>
              <a:cs typeface="Times New Roman" panose="02020603050405020304" pitchFamily="18" charset="0"/>
            </a:endParaRPr>
          </a:p>
          <a:p>
            <a:pPr marL="0" indent="0">
              <a:buNone/>
            </a:pPr>
            <a:endParaRPr lang="en-US" sz="1600" b="1" dirty="0" smtClean="0">
              <a:solidFill>
                <a:schemeClr val="accent1">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The Power Loom</a:t>
            </a:r>
            <a:endParaRPr lang="en-US">
              <a:solidFill>
                <a:schemeClr val="bg2">
                  <a:lumMod val="60000"/>
                  <a:lumOff val="40000"/>
                </a:schemeClr>
              </a:solidFill>
            </a:endParaRPr>
          </a:p>
        </p:txBody>
      </p:sp>
      <p:pic>
        <p:nvPicPr>
          <p:cNvPr id="3" name="Content Placeholder 2" descr="the poer loom"/>
          <p:cNvPicPr>
            <a:picLocks noChangeAspect="1"/>
          </p:cNvPicPr>
          <p:nvPr>
            <p:ph idx="1"/>
          </p:nvPr>
        </p:nvPicPr>
        <p:blipFill>
          <a:blip r:embed="rId1"/>
          <a:stretch>
            <a:fillRect/>
          </a:stretch>
        </p:blipFill>
        <p:spPr>
          <a:xfrm>
            <a:off x="1066800" y="2286000"/>
            <a:ext cx="7190740" cy="409765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The Steam Locomotive </a:t>
            </a:r>
            <a:endParaRPr lang="en-US">
              <a:solidFill>
                <a:schemeClr val="bg2">
                  <a:lumMod val="60000"/>
                  <a:lumOff val="40000"/>
                </a:schemeClr>
              </a:solidFill>
            </a:endParaRPr>
          </a:p>
        </p:txBody>
      </p:sp>
      <p:pic>
        <p:nvPicPr>
          <p:cNvPr id="3" name="Content Placeholder 2" descr="The steam locomotive"/>
          <p:cNvPicPr>
            <a:picLocks noChangeAspect="1"/>
          </p:cNvPicPr>
          <p:nvPr>
            <p:ph idx="1"/>
          </p:nvPr>
        </p:nvPicPr>
        <p:blipFill>
          <a:blip r:embed="rId1"/>
          <a:stretch>
            <a:fillRect/>
          </a:stretch>
        </p:blipFill>
        <p:spPr>
          <a:xfrm>
            <a:off x="843915" y="1666240"/>
            <a:ext cx="7277735" cy="403034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The Iron Bridge  (1781)</a:t>
            </a:r>
            <a:endParaRPr lang="en-US">
              <a:solidFill>
                <a:schemeClr val="bg2">
                  <a:lumMod val="60000"/>
                  <a:lumOff val="40000"/>
                </a:schemeClr>
              </a:solidFill>
            </a:endParaRPr>
          </a:p>
        </p:txBody>
      </p:sp>
      <p:pic>
        <p:nvPicPr>
          <p:cNvPr id="5" name="Content Placeholder 4" descr="Iron_Bridge_1781"/>
          <p:cNvPicPr>
            <a:picLocks noChangeAspect="1"/>
          </p:cNvPicPr>
          <p:nvPr>
            <p:ph idx="1"/>
          </p:nvPr>
        </p:nvPicPr>
        <p:blipFill>
          <a:blip r:embed="rId1"/>
          <a:stretch>
            <a:fillRect/>
          </a:stretch>
        </p:blipFill>
        <p:spPr>
          <a:xfrm>
            <a:off x="549275" y="1528445"/>
            <a:ext cx="8044180" cy="46926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smtClean="0"/>
              <a:t>Social Impacts of the Industrial Revolution in Britain</a:t>
            </a:r>
            <a:endParaRPr lang="en-US" sz="3200" b="1"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Rapid Urbanization</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1800"/>
              <a:t>During the Industrial Revolution, Britain experienced rapid urbanization characterized by a </a:t>
            </a:r>
            <a:r>
              <a:rPr lang="en-US" altLang="en-US" sz="1800">
                <a:solidFill>
                  <a:srgbClr val="7030A0"/>
                </a:solidFill>
              </a:rPr>
              <a:t>massive migration of people from rural areas to urban centers</a:t>
            </a:r>
            <a:r>
              <a:rPr lang="en-US" altLang="en-US" sz="1800"/>
              <a:t>. This shift was driven by the demand for factory labor, leading to the explosive growth of industrial cities like Manchester, Birmingham, and Liverpool. Urban populations swelled, often resulting in overcrowded and unsanitary living conditions. </a:t>
            </a:r>
            <a:endParaRPr lang="en-US" altLang="en-US" sz="1800"/>
          </a:p>
        </p:txBody>
      </p:sp>
      <p:pic>
        <p:nvPicPr>
          <p:cNvPr id="7" name="Content Placeholder 6" descr="urbanization"/>
          <p:cNvPicPr>
            <a:picLocks noChangeAspect="1"/>
          </p:cNvPicPr>
          <p:nvPr>
            <p:ph sz="half" idx="2"/>
          </p:nvPr>
        </p:nvPicPr>
        <p:blipFill>
          <a:blip r:embed="rId1"/>
          <a:stretch>
            <a:fillRect/>
          </a:stretch>
        </p:blipFill>
        <p:spPr>
          <a:xfrm>
            <a:off x="4507230" y="1754505"/>
            <a:ext cx="4179570" cy="37071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Emergence of the Middle Class</a:t>
            </a:r>
            <a:endParaRPr lang="en-US">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1800"/>
              <a:t>The emergence of the middle class in Britain during the Industrial Revolution was marked by the growth of factory owners, merchants, and professionals who gained substantial economic wealth and social influence. This new middle class valued hard work, thrift, and individualism, distinguishing themselves from both the aristocracy and the working classes. Their rise challenged traditional social hierarchies and contributed to political reforms.</a:t>
            </a:r>
            <a:endParaRPr lang="en-US" altLang="en-US" sz="1800"/>
          </a:p>
        </p:txBody>
      </p:sp>
      <p:pic>
        <p:nvPicPr>
          <p:cNvPr id="2" name="Content Placeholder 1" descr="middle class"/>
          <p:cNvPicPr>
            <a:picLocks noChangeAspect="1"/>
          </p:cNvPicPr>
          <p:nvPr>
            <p:ph sz="half" idx="2"/>
          </p:nvPr>
        </p:nvPicPr>
        <p:blipFill>
          <a:blip r:embed="rId1"/>
          <a:stretch>
            <a:fillRect/>
          </a:stretch>
        </p:blipFill>
        <p:spPr>
          <a:xfrm>
            <a:off x="4648200" y="1611630"/>
            <a:ext cx="4038600" cy="408241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2800">
                <a:solidFill>
                  <a:schemeClr val="bg2">
                    <a:lumMod val="60000"/>
                    <a:lumOff val="40000"/>
                  </a:schemeClr>
                </a:solidFill>
              </a:rPr>
              <a:t>Increased Social Stratification (Gap between the Poor and the Rich)</a:t>
            </a:r>
            <a:endParaRPr lang="en-US" sz="28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2000"/>
              <a:t>The wealthy aristocracy and new industrial capitalists held most of the power and wealth. A growing middle class of professionals and business owners enjoyed better living standards and political influence. Meanwhile, the working class, made up of factory workers and laborers, faced poor living conditions, low wages, and harsh working environment.</a:t>
            </a:r>
            <a:r>
              <a:rPr lang="en-US" altLang="en-US"/>
              <a:t> </a:t>
            </a:r>
            <a:endParaRPr lang="en-US" altLang="en-US"/>
          </a:p>
        </p:txBody>
      </p:sp>
      <p:pic>
        <p:nvPicPr>
          <p:cNvPr id="2" name="Content Placeholder 1" descr="the rich and the poor"/>
          <p:cNvPicPr>
            <a:picLocks noChangeAspect="1"/>
          </p:cNvPicPr>
          <p:nvPr>
            <p:ph sz="half" idx="2"/>
          </p:nvPr>
        </p:nvPicPr>
        <p:blipFill>
          <a:blip r:embed="rId1"/>
          <a:stretch>
            <a:fillRect/>
          </a:stretch>
        </p:blipFill>
        <p:spPr>
          <a:xfrm>
            <a:off x="4585335" y="1719580"/>
            <a:ext cx="3510280" cy="380492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3300">
                <a:solidFill>
                  <a:schemeClr val="bg2">
                    <a:lumMod val="60000"/>
                    <a:lumOff val="40000"/>
                  </a:schemeClr>
                </a:solidFill>
              </a:rPr>
              <a:t>Harsh Labor Conditions</a:t>
            </a:r>
            <a:endParaRPr lang="en-US" sz="33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1800"/>
              <a:t>During the Industrial Revolution in Britain, working conditions were very harsh. Workers, including men, women, and children, often worked 12-16 hour days in unsafe, dirty factories. Child labor was common, with children performing dangerous tasks for low wages. Factories had little regard for worker safety, leading to frequent accidents and illnesses from polluted air and loud machinery. Discipline was strict and sometimes cruel, with fines and physical punishments. </a:t>
            </a:r>
            <a:endParaRPr lang="en-US" altLang="en-US" sz="1800"/>
          </a:p>
        </p:txBody>
      </p:sp>
      <p:pic>
        <p:nvPicPr>
          <p:cNvPr id="2" name="Content Placeholder 1" descr="child labor"/>
          <p:cNvPicPr>
            <a:picLocks noChangeAspect="1"/>
          </p:cNvPicPr>
          <p:nvPr>
            <p:ph sz="half" idx="2"/>
          </p:nvPr>
        </p:nvPicPr>
        <p:blipFill>
          <a:blip r:embed="rId1"/>
          <a:stretch>
            <a:fillRect/>
          </a:stretch>
        </p:blipFill>
        <p:spPr>
          <a:xfrm>
            <a:off x="4513580" y="1769745"/>
            <a:ext cx="4173220" cy="393319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sz="3300">
                <a:solidFill>
                  <a:schemeClr val="bg2">
                    <a:lumMod val="60000"/>
                    <a:lumOff val="40000"/>
                  </a:schemeClr>
                </a:solidFill>
              </a:rPr>
              <a:t>Growth of Labor Movements</a:t>
            </a:r>
            <a:endParaRPr lang="en-US" sz="3300">
              <a:solidFill>
                <a:schemeClr val="bg2">
                  <a:lumMod val="60000"/>
                  <a:lumOff val="40000"/>
                </a:schemeClr>
              </a:solidFill>
            </a:endParaRPr>
          </a:p>
        </p:txBody>
      </p:sp>
      <p:sp>
        <p:nvSpPr>
          <p:cNvPr id="5" name="Content Placeholder 4"/>
          <p:cNvSpPr>
            <a:spLocks noGrp="1"/>
          </p:cNvSpPr>
          <p:nvPr>
            <p:ph sz="half" idx="1"/>
          </p:nvPr>
        </p:nvSpPr>
        <p:spPr/>
        <p:txBody>
          <a:bodyPr/>
          <a:p>
            <a:pPr algn="just"/>
            <a:r>
              <a:rPr lang="en-US" altLang="en-US" sz="1800"/>
              <a:t>The labor movement in Britain grew during the Industrial Revolution as workers faced long hours, low wages, and unsafe factory conditions. Early trade unions formed to protect workers’ rights and push for better pay and safer workplaces. Despite government resistance and harsh laws banning strikes and worker coalitions, unions persisted and gradually gained legal recognition by the 1820s. Strikes and collective actions became more organized, leading to improvements like the Factory Acts and the establishment of the Trades Union Congress in 1868.</a:t>
            </a:r>
            <a:r>
              <a:rPr lang="en-US" altLang="en-US"/>
              <a:t> </a:t>
            </a:r>
            <a:endParaRPr lang="en-US" altLang="en-US"/>
          </a:p>
        </p:txBody>
      </p:sp>
      <p:pic>
        <p:nvPicPr>
          <p:cNvPr id="2" name="Content Placeholder 1" descr="labor mvmts"/>
          <p:cNvPicPr>
            <a:picLocks noChangeAspect="1"/>
          </p:cNvPicPr>
          <p:nvPr>
            <p:ph sz="half" idx="2"/>
          </p:nvPr>
        </p:nvPicPr>
        <p:blipFill>
          <a:blip r:embed="rId1"/>
          <a:stretch>
            <a:fillRect/>
          </a:stretch>
        </p:blipFill>
        <p:spPr>
          <a:xfrm>
            <a:off x="4544695" y="1687830"/>
            <a:ext cx="3432175" cy="48113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accent1">
                    <a:lumMod val="75000"/>
                  </a:schemeClr>
                </a:solidFill>
              </a:rPr>
              <a:t>Exercise 1</a:t>
            </a:r>
            <a:endParaRPr lang="fr-FR" dirty="0">
              <a:solidFill>
                <a:schemeClr val="accent1">
                  <a:lumMod val="75000"/>
                </a:schemeClr>
              </a:solidFill>
            </a:endParaRPr>
          </a:p>
        </p:txBody>
      </p:sp>
      <p:sp>
        <p:nvSpPr>
          <p:cNvPr id="3" name="Espace réservé du contenu 2"/>
          <p:cNvSpPr>
            <a:spLocks noGrp="1"/>
          </p:cNvSpPr>
          <p:nvPr>
            <p:ph idx="1"/>
          </p:nvPr>
        </p:nvSpPr>
        <p:spPr/>
        <p:txBody>
          <a:bodyPr/>
          <a:lstStyle/>
          <a:p>
            <a:pPr>
              <a:defRPr/>
            </a:pPr>
            <a:r>
              <a:rPr lang="en-US" sz="2000" dirty="0" smtClean="0"/>
              <a:t>Listen to the video and answer the following questions (</a:t>
            </a:r>
            <a:r>
              <a:rPr lang="en-US" altLang="en-US" sz="2000" dirty="0" smtClean="0"/>
              <a:t>https://www.youtube.com/watch?v=JeCBk74XGT4</a:t>
            </a:r>
            <a:r>
              <a:rPr lang="en-US" altLang="en-US" sz="2000" dirty="0" smtClean="0"/>
              <a:t> </a:t>
            </a:r>
            <a:r>
              <a:rPr lang="en-US" sz="2000" dirty="0" smtClean="0"/>
              <a:t>):</a:t>
            </a:r>
            <a:endParaRPr lang="en-US" sz="2000" dirty="0" smtClean="0"/>
          </a:p>
          <a:p>
            <a:pPr>
              <a:defRPr/>
            </a:pPr>
            <a:endParaRPr lang="en-US" sz="2000" dirty="0" smtClean="0"/>
          </a:p>
          <a:p>
            <a:pPr>
              <a:defRPr/>
            </a:pPr>
            <a:r>
              <a:rPr lang="en-US" sz="2000" dirty="0" smtClean="0">
                <a:solidFill>
                  <a:srgbClr val="FFC000"/>
                </a:solidFill>
              </a:rPr>
              <a:t>1. Why did the Industrial Revolution begin in Britain?</a:t>
            </a:r>
            <a:endParaRPr lang="en-US" sz="2000" dirty="0" smtClean="0">
              <a:solidFill>
                <a:srgbClr val="FFC000"/>
              </a:solidFill>
            </a:endParaRPr>
          </a:p>
          <a:p>
            <a:pPr>
              <a:defRPr/>
            </a:pPr>
            <a:r>
              <a:rPr lang="en-US" sz="2000" dirty="0" smtClean="0">
                <a:solidFill>
                  <a:srgbClr val="FFC000"/>
                </a:solidFill>
              </a:rPr>
              <a:t>2. What are the five main inventions of the Industrial Revolution?</a:t>
            </a:r>
            <a:endParaRPr lang="en-US" sz="2000" dirty="0" smtClean="0">
              <a:solidFill>
                <a:srgbClr val="FFC000"/>
              </a:solidFill>
            </a:endParaRPr>
          </a:p>
          <a:p>
            <a:pPr>
              <a:defRPr/>
            </a:pPr>
            <a:r>
              <a:rPr lang="en-US" sz="2000" dirty="0" smtClean="0">
                <a:solidFill>
                  <a:srgbClr val="FFC000"/>
                </a:solidFill>
              </a:rPr>
              <a:t>3. Why was the Steam Engine important? </a:t>
            </a:r>
            <a:endParaRPr lang="en-US" sz="2000" dirty="0" smtClean="0">
              <a:solidFill>
                <a:srgbClr val="FFC000"/>
              </a:solidFill>
            </a:endParaRPr>
          </a:p>
          <a:p>
            <a:pPr>
              <a:defRPr/>
            </a:pPr>
            <a:r>
              <a:rPr lang="en-US" sz="2000" dirty="0" smtClean="0">
                <a:solidFill>
                  <a:srgbClr val="FFC000"/>
                </a:solidFill>
              </a:rPr>
              <a:t>4.What are the positives of the Industrial Revolution?</a:t>
            </a:r>
            <a:endParaRPr lang="en-US" sz="2000" dirty="0" smtClean="0">
              <a:solidFill>
                <a:srgbClr val="FFC000"/>
              </a:solidFill>
            </a:endParaRPr>
          </a:p>
          <a:p>
            <a:pPr>
              <a:defRPr/>
            </a:pPr>
            <a:r>
              <a:rPr lang="en-US" altLang="fr-FR" sz="2000" dirty="0">
                <a:solidFill>
                  <a:srgbClr val="FFC000"/>
                </a:solidFill>
              </a:rPr>
              <a:t>5. What  are the negatives of the Industrial Revolution?</a:t>
            </a:r>
            <a:endParaRPr lang="en-US" altLang="fr-FR" sz="2000" dirty="0">
              <a:solidFill>
                <a:srgbClr val="FFC000"/>
              </a:solidFill>
            </a:endParaRPr>
          </a:p>
          <a:p>
            <a:pPr>
              <a:defRPr/>
            </a:pPr>
            <a:endParaRPr lang="en-US" altLang="fr-FR" sz="2000" dirty="0">
              <a:solidFill>
                <a:srgbClr val="FFC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What</a:t>
            </a:r>
            <a:r>
              <a:rPr lang="fr-FR" sz="3200" b="1" dirty="0" smtClean="0"/>
              <a:t> </a:t>
            </a:r>
            <a:r>
              <a:rPr lang="fr-FR" sz="3200" b="1" dirty="0" err="1" smtClean="0"/>
              <a:t>is</a:t>
            </a:r>
            <a:r>
              <a:rPr lang="fr-FR" sz="3200" b="1" dirty="0" smtClean="0"/>
              <a:t> the </a:t>
            </a:r>
            <a:r>
              <a:rPr lang="en-US" altLang="fr-FR" sz="3200" b="1" dirty="0" smtClean="0"/>
              <a:t>Industrial</a:t>
            </a:r>
            <a:r>
              <a:rPr lang="en-US" altLang="fr-FR" sz="3200" b="1" dirty="0" smtClean="0"/>
              <a:t> Revolution</a:t>
            </a:r>
            <a:r>
              <a:rPr lang="fr-FR" sz="3200" b="1" dirty="0" smtClean="0"/>
              <a:t>?</a:t>
            </a:r>
            <a:endParaRPr lang="fr-FR" sz="3200" b="1"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en-US" dirty="0" smtClean="0">
                <a:solidFill>
                  <a:schemeClr val="accent1">
                    <a:lumMod val="75000"/>
                  </a:schemeClr>
                </a:solidFill>
              </a:rPr>
              <a:t>Exercise 2</a:t>
            </a:r>
            <a:endParaRPr lang="fr-FR" dirty="0">
              <a:solidFill>
                <a:schemeClr val="accent1">
                  <a:lumMod val="75000"/>
                </a:schemeClr>
              </a:solidFill>
            </a:endParaRPr>
          </a:p>
        </p:txBody>
      </p:sp>
      <p:sp>
        <p:nvSpPr>
          <p:cNvPr id="3" name="Espace réservé du contenu 2"/>
          <p:cNvSpPr>
            <a:spLocks noGrp="1"/>
          </p:cNvSpPr>
          <p:nvPr>
            <p:ph idx="1"/>
          </p:nvPr>
        </p:nvSpPr>
        <p:spPr/>
        <p:txBody>
          <a:bodyPr/>
          <a:lstStyle/>
          <a:p>
            <a:pPr>
              <a:defRPr/>
            </a:pPr>
            <a:endParaRPr lang="en-US" sz="2800" dirty="0" smtClean="0"/>
          </a:p>
          <a:p>
            <a:pPr>
              <a:defRPr/>
            </a:pPr>
            <a:endParaRPr lang="en-US" sz="2800" dirty="0" smtClean="0"/>
          </a:p>
          <a:p>
            <a:pPr>
              <a:defRPr/>
            </a:pPr>
            <a:r>
              <a:rPr lang="en-US" sz="2800" dirty="0" smtClean="0">
                <a:solidFill>
                  <a:srgbClr val="7030A0"/>
                </a:solidFill>
              </a:rPr>
              <a:t>For discusstion</a:t>
            </a:r>
            <a:r>
              <a:rPr lang="en-US" sz="2800" dirty="0" smtClean="0"/>
              <a:t>, explain the widening gap between the rich and the poor in Briatin  during the Industrial Revolution, according to Carl Marx</a:t>
            </a:r>
            <a:endParaRPr lang="en-US" sz="2800" dirty="0" smtClean="0"/>
          </a:p>
          <a:p>
            <a:pPr>
              <a:defRPr/>
            </a:pPr>
            <a:endParaRPr lang="en-US" altLang="fr-FR" sz="2800" dirty="0" smtClean="0">
              <a:solidFill>
                <a:srgbClr val="FFC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en-US" dirty="0"/>
          </a:p>
        </p:txBody>
      </p:sp>
      <p:sp>
        <p:nvSpPr>
          <p:cNvPr id="3" name="Espace réservé du contenu 2"/>
          <p:cNvSpPr>
            <a:spLocks noGrp="1"/>
          </p:cNvSpPr>
          <p:nvPr>
            <p:ph idx="1"/>
          </p:nvPr>
        </p:nvSpPr>
        <p:spPr/>
        <p:txBody>
          <a:bodyPr/>
          <a:lstStyle/>
          <a:p>
            <a:pPr>
              <a:defRPr/>
            </a:pPr>
            <a:endParaRPr lang="en-US" dirty="0" smtClean="0"/>
          </a:p>
          <a:p>
            <a:pPr>
              <a:buFont typeface="Wingdings" panose="05000000000000000000" pitchFamily="2" charset="2"/>
              <a:buNone/>
              <a:defRPr/>
            </a:pPr>
            <a:endParaRPr lang="en-US" dirty="0" smtClean="0"/>
          </a:p>
          <a:p>
            <a:pPr algn="ctr">
              <a:buFont typeface="Wingdings" panose="05000000000000000000" pitchFamily="2" charset="2"/>
              <a:buNone/>
              <a:defRPr/>
            </a:pPr>
            <a:r>
              <a:rPr lang="en-US" sz="6600" dirty="0" smtClean="0">
                <a:solidFill>
                  <a:schemeClr val="bg2">
                    <a:lumMod val="60000"/>
                    <a:lumOff val="40000"/>
                  </a:schemeClr>
                </a:solidFill>
                <a:latin typeface="Edwardian Script ITC" pitchFamily="66" charset="0"/>
              </a:rPr>
              <a:t>Thank  You </a:t>
            </a:r>
            <a:r>
              <a:rPr lang="ar-DZ" sz="6600" dirty="0" smtClean="0">
                <a:solidFill>
                  <a:schemeClr val="bg2">
                    <a:lumMod val="60000"/>
                    <a:lumOff val="40000"/>
                  </a:schemeClr>
                </a:solidFill>
                <a:latin typeface="Edwardian Script ITC" pitchFamily="66" charset="0"/>
              </a:rPr>
              <a:t> </a:t>
            </a:r>
            <a:r>
              <a:rPr lang="en-US" sz="6600" dirty="0" smtClean="0">
                <a:solidFill>
                  <a:schemeClr val="bg2">
                    <a:lumMod val="60000"/>
                    <a:lumOff val="40000"/>
                  </a:schemeClr>
                </a:solidFill>
                <a:latin typeface="Edwardian Script ITC" pitchFamily="66" charset="0"/>
              </a:rPr>
              <a:t> </a:t>
            </a:r>
            <a:r>
              <a:rPr lang="fr-FR" sz="6600" dirty="0" smtClean="0">
                <a:solidFill>
                  <a:schemeClr val="bg2">
                    <a:lumMod val="60000"/>
                    <a:lumOff val="40000"/>
                  </a:schemeClr>
                </a:solidFill>
                <a:latin typeface="+mj-lt"/>
              </a:rPr>
              <a:t>!</a:t>
            </a:r>
            <a:endParaRPr lang="en-US" sz="6600" dirty="0" smtClean="0">
              <a:solidFill>
                <a:schemeClr val="bg2">
                  <a:lumMod val="60000"/>
                  <a:lumOff val="40000"/>
                </a:schemeClr>
              </a:solidFill>
              <a:latin typeface="+mj-lt"/>
            </a:endParaRPr>
          </a:p>
          <a:p>
            <a:pPr algn="ctr">
              <a:buFont typeface="Wingdings" panose="05000000000000000000" pitchFamily="2" charset="2"/>
              <a:buNone/>
              <a:defRPr/>
            </a:pPr>
            <a:endParaRPr lang="en-US" sz="6600" dirty="0" smtClean="0">
              <a:solidFill>
                <a:schemeClr val="bg2">
                  <a:lumMod val="60000"/>
                  <a:lumOff val="40000"/>
                </a:schemeClr>
              </a:solidFill>
              <a:latin typeface="Edwardian Script ITC" pitchFamily="66" charset="0"/>
            </a:endParaRPr>
          </a:p>
          <a:p>
            <a:pPr algn="ctr">
              <a:buFont typeface="Wingdings" panose="05000000000000000000" pitchFamily="2" charset="2"/>
              <a:buNone/>
              <a:defRPr/>
            </a:pPr>
            <a:r>
              <a:rPr lang="en-US" sz="6600" dirty="0" smtClean="0">
                <a:solidFill>
                  <a:schemeClr val="bg2">
                    <a:lumMod val="60000"/>
                    <a:lumOff val="40000"/>
                  </a:schemeClr>
                </a:solidFill>
                <a:latin typeface="Edwardian Script ITC" pitchFamily="66" charset="0"/>
              </a:rPr>
              <a:t>                                        </a:t>
            </a:r>
            <a:r>
              <a:rPr lang="ar-DZ" sz="6600" dirty="0" smtClean="0">
                <a:solidFill>
                  <a:schemeClr val="bg2">
                    <a:lumMod val="60000"/>
                    <a:lumOff val="40000"/>
                  </a:schemeClr>
                </a:solidFill>
                <a:latin typeface="Edwardian Script ITC" pitchFamily="66" charset="0"/>
              </a:rPr>
              <a:t>   </a:t>
            </a:r>
            <a:r>
              <a:rPr lang="en-US" sz="6600" dirty="0" smtClean="0">
                <a:solidFill>
                  <a:schemeClr val="bg2">
                    <a:lumMod val="60000"/>
                    <a:lumOff val="40000"/>
                  </a:schemeClr>
                </a:solidFill>
                <a:latin typeface="Edwardian Script ITC" pitchFamily="66" charset="0"/>
              </a:rPr>
              <a:t> </a:t>
            </a:r>
            <a:r>
              <a:rPr lang="en-US" sz="1800" dirty="0" err="1" smtClean="0">
                <a:latin typeface="Edwardian Script ITC" pitchFamily="66" charset="0"/>
              </a:rPr>
              <a:t>Messikh</a:t>
            </a:r>
            <a:r>
              <a:rPr lang="en-US" sz="1800" dirty="0" smtClean="0">
                <a:latin typeface="Edwardian Script ITC" pitchFamily="66" charset="0"/>
              </a:rPr>
              <a:t> </a:t>
            </a:r>
            <a:r>
              <a:rPr lang="en-US" sz="1800" dirty="0" err="1" smtClean="0">
                <a:latin typeface="Edwardian Script ITC" pitchFamily="66" charset="0"/>
              </a:rPr>
              <a:t>Djihad</a:t>
            </a:r>
            <a:endParaRPr lang="en-US" sz="1800" dirty="0">
              <a:latin typeface="Edwardian Script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en-US">
                <a:solidFill>
                  <a:schemeClr val="bg2">
                    <a:lumMod val="60000"/>
                    <a:lumOff val="40000"/>
                  </a:schemeClr>
                </a:solidFill>
              </a:rPr>
              <a:t>The Four Industrial Revolutions</a:t>
            </a:r>
            <a:endParaRPr lang="en-US">
              <a:solidFill>
                <a:schemeClr val="bg2">
                  <a:lumMod val="60000"/>
                  <a:lumOff val="40000"/>
                </a:schemeClr>
              </a:solidFill>
            </a:endParaRPr>
          </a:p>
        </p:txBody>
      </p:sp>
      <p:pic>
        <p:nvPicPr>
          <p:cNvPr id="8" name="Content Placeholder 7" descr="Industry-4.0-–-The-Fourth-Industrial-Revolution-1024x497"/>
          <p:cNvPicPr>
            <a:picLocks noChangeAspect="1"/>
          </p:cNvPicPr>
          <p:nvPr>
            <p:ph idx="1"/>
          </p:nvPr>
        </p:nvPicPr>
        <p:blipFill>
          <a:blip r:embed="rId1"/>
          <a:stretch>
            <a:fillRect/>
          </a:stretch>
        </p:blipFill>
        <p:spPr>
          <a:xfrm>
            <a:off x="457200" y="1423670"/>
            <a:ext cx="8229600" cy="48729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solidFill>
                  <a:schemeClr val="bg2">
                    <a:lumMod val="60000"/>
                    <a:lumOff val="40000"/>
                  </a:schemeClr>
                </a:solidFill>
              </a:rPr>
              <a:t>The First Industrial Revolution in Britain</a:t>
            </a:r>
            <a:endParaRPr lang="en-US">
              <a:solidFill>
                <a:schemeClr val="bg2">
                  <a:lumMod val="60000"/>
                  <a:lumOff val="40000"/>
                </a:schemeClr>
              </a:solidFill>
            </a:endParaRPr>
          </a:p>
        </p:txBody>
      </p:sp>
      <p:sp>
        <p:nvSpPr>
          <p:cNvPr id="3" name="Espace réservé du contenu 2"/>
          <p:cNvSpPr>
            <a:spLocks noGrp="1"/>
          </p:cNvSpPr>
          <p:nvPr>
            <p:ph idx="1"/>
          </p:nvPr>
        </p:nvSpPr>
        <p:spPr/>
        <p:txBody>
          <a:bodyPr/>
          <a:lstStyle/>
          <a:p>
            <a:pPr algn="just"/>
            <a:r>
              <a:rPr lang="en-US" altLang="en-US" sz="2400"/>
              <a:t>The Industrial Revolution was a transformative period, primarily starting in Great Britain in </a:t>
            </a:r>
            <a:r>
              <a:rPr lang="en-US" altLang="en-US" sz="2400">
                <a:solidFill>
                  <a:srgbClr val="7030A0"/>
                </a:solidFill>
              </a:rPr>
              <a:t>the mid-18th century and early 19th century (around 1760 to 1830 or 1840)</a:t>
            </a:r>
            <a:r>
              <a:rPr lang="en-US" altLang="en-US" sz="2400"/>
              <a:t>, marked by a shift from agrarian and handicraft economies to industrial and mechanized manufacturing systems. It involved the widespread introduction of machinery, factory systems, and new production methods that greatly increased efficiency and output. The revolution was driven by technological innovations such as the steam engine, spinning jenny, and power loom, and the use of new energy sources like coal and iron.</a:t>
            </a:r>
            <a:r>
              <a:rPr lang="en-US" sz="2400"/>
              <a:t> </a:t>
            </a:r>
            <a:endParaRPr lang="en-US"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endParaRPr lang="fr-FR"/>
          </a:p>
        </p:txBody>
      </p:sp>
      <p:sp>
        <p:nvSpPr>
          <p:cNvPr id="3" name="Espace réservé du contenu 2"/>
          <p:cNvSpPr>
            <a:spLocks noGrp="1"/>
          </p:cNvSpPr>
          <p:nvPr>
            <p:ph idx="1"/>
          </p:nvPr>
        </p:nvSpPr>
        <p:spPr/>
        <p:txBody>
          <a:bodyPr/>
          <a:lstStyle/>
          <a:p>
            <a:pPr>
              <a:defRPr/>
            </a:pPr>
            <a:endParaRPr lang="fr-FR" dirty="0" smtClean="0"/>
          </a:p>
          <a:p>
            <a:pPr>
              <a:buFont typeface="Wingdings" panose="05000000000000000000" pitchFamily="2" charset="2"/>
              <a:buNone/>
              <a:defRPr/>
            </a:pPr>
            <a:endParaRPr lang="fr-FR" dirty="0" smtClean="0"/>
          </a:p>
        </p:txBody>
      </p:sp>
      <p:sp>
        <p:nvSpPr>
          <p:cNvPr id="4" name="Ellipse 3"/>
          <p:cNvSpPr/>
          <p:nvPr/>
        </p:nvSpPr>
        <p:spPr>
          <a:xfrm>
            <a:off x="228600" y="1600200"/>
            <a:ext cx="8458200" cy="3886200"/>
          </a:xfrm>
          <a:prstGeom prst="ellipse">
            <a:avLst/>
          </a:prstGeom>
          <a:solidFill>
            <a:schemeClr val="bg2">
              <a:lumMod val="75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3200" b="1" dirty="0" err="1" smtClean="0"/>
              <a:t>Wh</a:t>
            </a:r>
            <a:r>
              <a:rPr lang="en-US" sz="3200" b="1" dirty="0" err="1" smtClean="0"/>
              <a:t>y Did the Industrial Revolution Emerge in Britain</a:t>
            </a:r>
            <a:r>
              <a:rPr lang="fr-FR" sz="3200" b="1" dirty="0" smtClean="0"/>
              <a:t>?</a:t>
            </a:r>
            <a:endParaRPr lang="fr-FR" sz="3200" b="1"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ltLang="en-US" sz="3300">
                <a:solidFill>
                  <a:schemeClr val="bg2">
                    <a:lumMod val="60000"/>
                    <a:lumOff val="40000"/>
                  </a:schemeClr>
                </a:solidFill>
                <a:sym typeface="+mn-ea"/>
              </a:rPr>
              <a:t>Preconditions and Driving Forces of Industrialization in Britain </a:t>
            </a:r>
            <a:endParaRPr lang="en-US" altLang="en-US" sz="3300">
              <a:solidFill>
                <a:schemeClr val="bg2">
                  <a:lumMod val="60000"/>
                  <a:lumOff val="40000"/>
                </a:schemeClr>
              </a:solidFill>
              <a:sym typeface="+mn-ea"/>
            </a:endParaRPr>
          </a:p>
        </p:txBody>
      </p:sp>
      <p:sp>
        <p:nvSpPr>
          <p:cNvPr id="3" name="Espace réservé du contenu 2"/>
          <p:cNvSpPr>
            <a:spLocks noGrp="1"/>
          </p:cNvSpPr>
          <p:nvPr>
            <p:ph idx="1"/>
          </p:nvPr>
        </p:nvSpPr>
        <p:spPr/>
        <p:txBody>
          <a:bodyPr/>
          <a:lstStyle/>
          <a:p>
            <a:pPr algn="just"/>
            <a:r>
              <a:rPr lang="en-US" sz="2400">
                <a:solidFill>
                  <a:srgbClr val="FF0000"/>
                </a:solidFill>
              </a:rPr>
              <a:t>Political Stability:</a:t>
            </a:r>
            <a:r>
              <a:rPr lang="en-US" sz="2400"/>
              <a:t> </a:t>
            </a:r>
            <a:endParaRPr lang="en-US" sz="2400"/>
          </a:p>
          <a:p>
            <a:pPr algn="just"/>
            <a:r>
              <a:rPr lang="en-US" altLang="en-US" sz="2400"/>
              <a:t>Unlike many other nations experiencing turmoil, Britain maintained a relatively stable government and social order, which provided a predictable environment for long-term investments. Moreover, political stability reduced the risks of social unrest and disruptions, fostering confidence among domestic and foreign investors, which was essential for financing industrial expansion. Stability allowed for the establishment of strong legal frameworks protecting property rights and enforcing contracts, encouraging innovation and entrepreneurship. </a:t>
            </a:r>
            <a:endParaRPr lang="en-US" sz="2400"/>
          </a:p>
          <a:p>
            <a:pPr algn="just"/>
            <a:endParaRPr lang="en-US" altLang="en-US" sz="2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ltLang="en-US">
              <a:solidFill>
                <a:schemeClr val="bg2">
                  <a:lumMod val="60000"/>
                  <a:lumOff val="40000"/>
                </a:schemeClr>
              </a:solidFill>
              <a:sym typeface="+mn-ea"/>
            </a:endParaRPr>
          </a:p>
        </p:txBody>
      </p:sp>
      <p:sp>
        <p:nvSpPr>
          <p:cNvPr id="3" name="Espace réservé du contenu 2"/>
          <p:cNvSpPr>
            <a:spLocks noGrp="1"/>
          </p:cNvSpPr>
          <p:nvPr>
            <p:ph idx="1"/>
          </p:nvPr>
        </p:nvSpPr>
        <p:spPr/>
        <p:txBody>
          <a:bodyPr/>
          <a:lstStyle/>
          <a:p>
            <a:pPr algn="just"/>
            <a:r>
              <a:rPr lang="en-US" sz="2400">
                <a:solidFill>
                  <a:srgbClr val="FF0000"/>
                </a:solidFill>
                <a:sym typeface="+mn-ea"/>
              </a:rPr>
              <a:t>Economic Factors:</a:t>
            </a:r>
            <a:r>
              <a:rPr lang="en-US" sz="2400">
                <a:sym typeface="+mn-ea"/>
              </a:rPr>
              <a:t> </a:t>
            </a:r>
            <a:endParaRPr lang="en-US" sz="2400">
              <a:sym typeface="+mn-ea"/>
            </a:endParaRPr>
          </a:p>
          <a:p>
            <a:pPr marL="0" indent="0" algn="just">
              <a:buNone/>
            </a:pPr>
            <a:r>
              <a:rPr lang="en-US" altLang="en-US" sz="2400"/>
              <a:t>Key among these was the abundance of natural resources such as coal and iron, which provided cheap and essential energy and materials for manufacturing and infrastructure. Britain's agricultural revolution increased food production, freeing labor for industrial work while supporting a growing population and urban workforce.Britain’s well-developed banking system and capital markets facilitated investment in factories, machinery, and innovation. </a:t>
            </a:r>
            <a:endParaRPr lang="en-US" altLang="en-US" sz="2400"/>
          </a:p>
          <a:p>
            <a:pPr marL="0" indent="0" algn="just">
              <a:buNone/>
            </a:pPr>
            <a:endParaRPr lang="en-US" altLang="en-US" sz="2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pPr algn="just"/>
            <a:r>
              <a:rPr lang="en-US" sz="2400">
                <a:solidFill>
                  <a:srgbClr val="FF0000"/>
                </a:solidFill>
                <a:sym typeface="+mn-ea"/>
              </a:rPr>
              <a:t>Imperial Expansion and Global Trade Network:</a:t>
            </a:r>
            <a:endParaRPr lang="en-US" sz="2400">
              <a:solidFill>
                <a:srgbClr val="FF0000"/>
              </a:solidFill>
              <a:sym typeface="+mn-ea"/>
            </a:endParaRPr>
          </a:p>
          <a:p>
            <a:pPr algn="just"/>
            <a:r>
              <a:rPr lang="en-US" altLang="en-US" sz="2400">
                <a:sym typeface="+mn-ea"/>
              </a:rPr>
              <a:t>Britain's extensive empire provided access to abundant raw materials such as cotton, sugar, and metals, which were crucial inputs for its growing industries. The empire also offered captive markets for manufactured goods, ensuring steady demand and profits that fueled reinvestment and industrial growth. British naval supremacy protected trade routes, facilitating safe and efficient overseas commerce. The global network allowed Britain to import resources cheaply and export industrial products worldwide. </a:t>
            </a:r>
            <a:r>
              <a:rPr lang="en-US" altLang="en-US" sz="2400">
                <a:sym typeface="+mn-ea"/>
              </a:rPr>
              <a:t>This interconnected imperial system positioned Britain as the "</a:t>
            </a:r>
            <a:r>
              <a:rPr lang="en-US" altLang="en-US" sz="2400">
                <a:solidFill>
                  <a:srgbClr val="7030A0"/>
                </a:solidFill>
                <a:sym typeface="+mn-ea"/>
              </a:rPr>
              <a:t>workshop of the world</a:t>
            </a:r>
            <a:r>
              <a:rPr lang="en-US" altLang="en-US" sz="2400">
                <a:sym typeface="+mn-ea"/>
              </a:rPr>
              <a:t>" during the Industrial Revolution.</a:t>
            </a:r>
            <a:endParaRPr lang="en-US" altLang="en-US" sz="2400">
              <a:sym typeface="+mn-ea"/>
            </a:endParaRPr>
          </a:p>
          <a:p>
            <a:pPr algn="just"/>
            <a:endParaRPr lang="en-US"/>
          </a:p>
          <a:p>
            <a:pPr algn="just"/>
            <a:r>
              <a:rPr lang="en-US">
                <a:sym typeface="+mn-ea"/>
              </a:rPr>
              <a:t> </a:t>
            </a:r>
            <a:endParaRPr lang="en-US" altLang="en-US"/>
          </a:p>
          <a:p>
            <a:endParaRPr lang="en-US"/>
          </a:p>
        </p:txBody>
      </p:sp>
    </p:spTree>
  </p:cSld>
  <p:clrMapOvr>
    <a:masterClrMapping/>
  </p:clrMapOvr>
</p:sld>
</file>

<file path=ppt/theme/theme1.xml><?xml version="1.0" encoding="utf-8"?>
<a:theme xmlns:a="http://schemas.openxmlformats.org/drawingml/2006/main" name="Orbite">
  <a:themeElements>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rbit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8215</Words>
  <Application>WPS Presentation</Application>
  <PresentationFormat>Affichage à l'écran (4:3)</PresentationFormat>
  <Paragraphs>159</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Arial</vt:lpstr>
      <vt:lpstr>SimSun</vt:lpstr>
      <vt:lpstr>Wingdings</vt:lpstr>
      <vt:lpstr>Edwardian Script ITC</vt:lpstr>
      <vt:lpstr>Segoe Print</vt:lpstr>
      <vt:lpstr>Times New Roman</vt:lpstr>
      <vt:lpstr>Microsoft YaHei</vt:lpstr>
      <vt:lpstr>Arial Unicode MS</vt:lpstr>
      <vt:lpstr>Calibri</vt:lpstr>
      <vt:lpstr>Orbite</vt:lpstr>
      <vt:lpstr>PowerPoint 演示文稿</vt:lpstr>
      <vt:lpstr>PowerPoint 演示文稿</vt:lpstr>
      <vt:lpstr>PowerPoint 演示文稿</vt:lpstr>
      <vt:lpstr>PowerPoint 演示文稿</vt:lpstr>
      <vt:lpstr>The Scientific Revolution</vt:lpstr>
      <vt:lpstr>PowerPoint 演示文稿</vt:lpstr>
      <vt:lpstr>Aristotelian Natural Philosophy</vt:lpstr>
      <vt:lpstr>PowerPoint 演示文稿</vt:lpstr>
      <vt:lpstr>PowerPoint 演示文稿</vt:lpstr>
      <vt:lpstr>PowerPoint 演示文稿</vt:lpstr>
      <vt:lpstr>PowerPoint 演示文稿</vt:lpstr>
      <vt:lpstr>PowerPoint 演示文稿</vt:lpstr>
      <vt:lpstr>Textile Industry</vt:lpstr>
      <vt:lpstr>Iron and Steel</vt:lpstr>
      <vt:lpstr>Coal Mining</vt:lpstr>
      <vt:lpstr>Transportation</vt:lpstr>
      <vt:lpstr>The Spinning Mule</vt:lpstr>
      <vt:lpstr>PowerPoint 演示文稿</vt:lpstr>
      <vt:lpstr>The Power Loom</vt:lpstr>
      <vt:lpstr>Water Frame</vt:lpstr>
      <vt:lpstr>The Spinning Jenny </vt:lpstr>
      <vt:lpstr>The Steam Locomotive </vt:lpstr>
      <vt:lpstr>PowerPoint 演示文稿</vt:lpstr>
      <vt:lpstr>PowerPoint 演示文稿</vt:lpstr>
      <vt:lpstr>Rapid Urbanization</vt:lpstr>
      <vt:lpstr>Emergence of the Middle Class</vt:lpstr>
      <vt:lpstr>Increased Social Stratification (Gap between the Poor and the Rich)</vt:lpstr>
      <vt:lpstr>Harsh Labor Conditions</vt:lpstr>
      <vt:lpstr>Exercise</vt:lpstr>
      <vt:lpstr>Exercise 1</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cp:lastModifiedBy>
  <cp:revision>200</cp:revision>
  <cp:lastPrinted>2113-01-01T00:00:00Z</cp:lastPrinted>
  <dcterms:created xsi:type="dcterms:W3CDTF">2113-01-01T00:00:00Z</dcterms:created>
  <dcterms:modified xsi:type="dcterms:W3CDTF">2025-11-06T10:45:01Z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0D55E43BCD6A461D8B2462628EAF3125_12</vt:lpwstr>
  </property>
  <property fmtid="{D5CDD505-2E9C-101B-9397-08002B2CF9AE}" pid="4" name="KSOProductBuildVer">
    <vt:lpwstr>1033-12.2.0.23131</vt:lpwstr>
  </property>
</Properties>
</file>