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tmp" ContentType="image/png"/>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58" r:id="rId5"/>
    <p:sldId id="259" r:id="rId6"/>
    <p:sldId id="260" r:id="rId7"/>
    <p:sldId id="261" r:id="rId8"/>
    <p:sldId id="264" r:id="rId9"/>
    <p:sldId id="282" r:id="rId10"/>
    <p:sldId id="283" r:id="rId11"/>
    <p:sldId id="284"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58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E1F987-A265-4E58-9E69-2814F9CD7DA2}"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fr-FR"/>
        </a:p>
      </dgm:t>
    </dgm:pt>
    <dgm:pt modelId="{1740ADBF-5E73-4EC4-AFB8-77A66ECD8D1C}">
      <dgm:prSet phldrT="[Texte]"/>
      <dgm:spPr/>
      <dgm:t>
        <a:bodyPr/>
        <a:lstStyle/>
        <a:p>
          <a:r>
            <a:rPr lang="ar-DZ" dirty="0"/>
            <a:t>مكونات عشوائية</a:t>
          </a:r>
          <a:endParaRPr lang="fr-FR" dirty="0"/>
        </a:p>
      </dgm:t>
    </dgm:pt>
    <dgm:pt modelId="{5F24D94D-D851-4AEB-9DDF-9C5987A4F874}" type="parTrans" cxnId="{D16C848C-714A-4417-BE32-E38EBD92FA37}">
      <dgm:prSet/>
      <dgm:spPr/>
      <dgm:t>
        <a:bodyPr/>
        <a:lstStyle/>
        <a:p>
          <a:endParaRPr lang="fr-FR"/>
        </a:p>
      </dgm:t>
    </dgm:pt>
    <dgm:pt modelId="{91CEF888-4F22-4228-A7B3-77F683DA73EA}" type="sibTrans" cxnId="{D16C848C-714A-4417-BE32-E38EBD92FA37}">
      <dgm:prSet/>
      <dgm:spPr/>
      <dgm:t>
        <a:bodyPr/>
        <a:lstStyle/>
        <a:p>
          <a:endParaRPr lang="fr-FR"/>
        </a:p>
      </dgm:t>
    </dgm:pt>
    <dgm:pt modelId="{D2AB32B1-C13C-45B8-B93C-1137FE5B7B6F}">
      <dgm:prSet phldrT="[Texte]"/>
      <dgm:spPr/>
      <dgm:t>
        <a:bodyPr/>
        <a:lstStyle/>
        <a:p>
          <a:r>
            <a:rPr lang="ar-DZ" dirty="0"/>
            <a:t>مكونات منتظمة</a:t>
          </a:r>
          <a:endParaRPr lang="fr-FR" dirty="0"/>
        </a:p>
      </dgm:t>
    </dgm:pt>
    <dgm:pt modelId="{552E3915-5A62-4D63-80CC-92832F889830}" type="parTrans" cxnId="{ACD6F253-F0BC-4B82-AE60-96276CD23158}">
      <dgm:prSet/>
      <dgm:spPr/>
      <dgm:t>
        <a:bodyPr/>
        <a:lstStyle/>
        <a:p>
          <a:endParaRPr lang="fr-FR"/>
        </a:p>
      </dgm:t>
    </dgm:pt>
    <dgm:pt modelId="{9A3B8F37-5EEF-4AF3-A05E-1E64B68893F4}" type="sibTrans" cxnId="{ACD6F253-F0BC-4B82-AE60-96276CD23158}">
      <dgm:prSet/>
      <dgm:spPr/>
      <dgm:t>
        <a:bodyPr/>
        <a:lstStyle/>
        <a:p>
          <a:endParaRPr lang="fr-FR"/>
        </a:p>
      </dgm:t>
    </dgm:pt>
    <dgm:pt modelId="{EFBA354E-FF12-4EB2-BB91-162414197135}">
      <dgm:prSet phldrT="[Texte]"/>
      <dgm:spPr/>
      <dgm:t>
        <a:bodyPr/>
        <a:lstStyle/>
        <a:p>
          <a:r>
            <a:rPr lang="ar-DZ" dirty="0"/>
            <a:t>السلسلة الزمنية</a:t>
          </a:r>
          <a:endParaRPr lang="fr-FR" dirty="0"/>
        </a:p>
      </dgm:t>
    </dgm:pt>
    <dgm:pt modelId="{2FEA7357-DAC2-438E-99FD-A415857B4F5E}" type="sibTrans" cxnId="{9344D240-A406-431B-8626-93C9055A96B0}">
      <dgm:prSet/>
      <dgm:spPr/>
      <dgm:t>
        <a:bodyPr/>
        <a:lstStyle/>
        <a:p>
          <a:endParaRPr lang="fr-FR"/>
        </a:p>
      </dgm:t>
    </dgm:pt>
    <dgm:pt modelId="{F6CCE1EC-1801-4F7C-ADCA-E210029C2011}" type="parTrans" cxnId="{9344D240-A406-431B-8626-93C9055A96B0}">
      <dgm:prSet/>
      <dgm:spPr/>
      <dgm:t>
        <a:bodyPr/>
        <a:lstStyle/>
        <a:p>
          <a:endParaRPr lang="fr-FR"/>
        </a:p>
      </dgm:t>
    </dgm:pt>
    <dgm:pt modelId="{B139740B-A42A-4A36-BA8D-E716F9AD4910}" type="pres">
      <dgm:prSet presAssocID="{4DE1F987-A265-4E58-9E69-2814F9CD7DA2}" presName="Name0" presStyleCnt="0">
        <dgm:presLayoutVars>
          <dgm:chMax val="1"/>
          <dgm:chPref val="1"/>
          <dgm:dir/>
          <dgm:animOne val="branch"/>
          <dgm:animLvl val="lvl"/>
        </dgm:presLayoutVars>
      </dgm:prSet>
      <dgm:spPr/>
    </dgm:pt>
    <dgm:pt modelId="{7AD0D58F-4B59-4574-BA92-731665D1B5F3}" type="pres">
      <dgm:prSet presAssocID="{EFBA354E-FF12-4EB2-BB91-162414197135}" presName="singleCycle" presStyleCnt="0"/>
      <dgm:spPr/>
    </dgm:pt>
    <dgm:pt modelId="{EEAA1D3A-3099-491C-8114-EE2977069CFB}" type="pres">
      <dgm:prSet presAssocID="{EFBA354E-FF12-4EB2-BB91-162414197135}" presName="singleCenter" presStyleLbl="node1" presStyleIdx="0" presStyleCnt="3" custScaleX="165164" custLinFactNeighborX="-5122" custLinFactNeighborY="-47006">
        <dgm:presLayoutVars>
          <dgm:chMax val="7"/>
          <dgm:chPref val="7"/>
        </dgm:presLayoutVars>
      </dgm:prSet>
      <dgm:spPr/>
    </dgm:pt>
    <dgm:pt modelId="{A3C08687-4681-4A35-8B91-4AF01279075D}" type="pres">
      <dgm:prSet presAssocID="{5F24D94D-D851-4AEB-9DDF-9C5987A4F874}" presName="Name56" presStyleLbl="parChTrans1D2" presStyleIdx="0" presStyleCnt="2"/>
      <dgm:spPr/>
    </dgm:pt>
    <dgm:pt modelId="{610702F2-EA51-423F-A17D-5D354AF4E6F0}" type="pres">
      <dgm:prSet presAssocID="{1740ADBF-5E73-4EC4-AFB8-77A66ECD8D1C}" presName="text0" presStyleLbl="node1" presStyleIdx="1" presStyleCnt="3" custRadScaleRad="126389" custRadScaleInc="-96562">
        <dgm:presLayoutVars>
          <dgm:bulletEnabled val="1"/>
        </dgm:presLayoutVars>
      </dgm:prSet>
      <dgm:spPr/>
    </dgm:pt>
    <dgm:pt modelId="{315968AA-2468-48FA-8F67-1F3DEF8C3348}" type="pres">
      <dgm:prSet presAssocID="{552E3915-5A62-4D63-80CC-92832F889830}" presName="Name56" presStyleLbl="parChTrans1D2" presStyleIdx="1" presStyleCnt="2"/>
      <dgm:spPr/>
    </dgm:pt>
    <dgm:pt modelId="{18F39DC0-7A10-4DAB-BF27-AC3B7A15D3E4}" type="pres">
      <dgm:prSet presAssocID="{D2AB32B1-C13C-45B8-B93C-1137FE5B7B6F}" presName="text0" presStyleLbl="node1" presStyleIdx="2" presStyleCnt="3" custScaleX="184954" custRadScaleRad="114347" custRadScaleInc="-110499">
        <dgm:presLayoutVars>
          <dgm:bulletEnabled val="1"/>
        </dgm:presLayoutVars>
      </dgm:prSet>
      <dgm:spPr/>
    </dgm:pt>
  </dgm:ptLst>
  <dgm:cxnLst>
    <dgm:cxn modelId="{83D8AD1E-2965-46BA-9E9C-974FE5F1EBF0}" type="presOf" srcId="{1740ADBF-5E73-4EC4-AFB8-77A66ECD8D1C}" destId="{610702F2-EA51-423F-A17D-5D354AF4E6F0}" srcOrd="0" destOrd="0" presId="urn:microsoft.com/office/officeart/2008/layout/RadialCluster"/>
    <dgm:cxn modelId="{9344D240-A406-431B-8626-93C9055A96B0}" srcId="{4DE1F987-A265-4E58-9E69-2814F9CD7DA2}" destId="{EFBA354E-FF12-4EB2-BB91-162414197135}" srcOrd="0" destOrd="0" parTransId="{F6CCE1EC-1801-4F7C-ADCA-E210029C2011}" sibTransId="{2FEA7357-DAC2-438E-99FD-A415857B4F5E}"/>
    <dgm:cxn modelId="{5417E663-5627-4094-B0C4-5739054C7F84}" type="presOf" srcId="{4DE1F987-A265-4E58-9E69-2814F9CD7DA2}" destId="{B139740B-A42A-4A36-BA8D-E716F9AD4910}" srcOrd="0" destOrd="0" presId="urn:microsoft.com/office/officeart/2008/layout/RadialCluster"/>
    <dgm:cxn modelId="{ACD6F253-F0BC-4B82-AE60-96276CD23158}" srcId="{EFBA354E-FF12-4EB2-BB91-162414197135}" destId="{D2AB32B1-C13C-45B8-B93C-1137FE5B7B6F}" srcOrd="1" destOrd="0" parTransId="{552E3915-5A62-4D63-80CC-92832F889830}" sibTransId="{9A3B8F37-5EEF-4AF3-A05E-1E64B68893F4}"/>
    <dgm:cxn modelId="{9B68F058-CA24-4F64-9ADC-1C4911AA371C}" type="presOf" srcId="{552E3915-5A62-4D63-80CC-92832F889830}" destId="{315968AA-2468-48FA-8F67-1F3DEF8C3348}" srcOrd="0" destOrd="0" presId="urn:microsoft.com/office/officeart/2008/layout/RadialCluster"/>
    <dgm:cxn modelId="{3647257F-4566-47F3-AD6C-005DD1F82076}" type="presOf" srcId="{EFBA354E-FF12-4EB2-BB91-162414197135}" destId="{EEAA1D3A-3099-491C-8114-EE2977069CFB}" srcOrd="0" destOrd="0" presId="urn:microsoft.com/office/officeart/2008/layout/RadialCluster"/>
    <dgm:cxn modelId="{D16C848C-714A-4417-BE32-E38EBD92FA37}" srcId="{EFBA354E-FF12-4EB2-BB91-162414197135}" destId="{1740ADBF-5E73-4EC4-AFB8-77A66ECD8D1C}" srcOrd="0" destOrd="0" parTransId="{5F24D94D-D851-4AEB-9DDF-9C5987A4F874}" sibTransId="{91CEF888-4F22-4228-A7B3-77F683DA73EA}"/>
    <dgm:cxn modelId="{2084F991-34B6-4EF8-B49B-6BC022C06814}" type="presOf" srcId="{D2AB32B1-C13C-45B8-B93C-1137FE5B7B6F}" destId="{18F39DC0-7A10-4DAB-BF27-AC3B7A15D3E4}" srcOrd="0" destOrd="0" presId="urn:microsoft.com/office/officeart/2008/layout/RadialCluster"/>
    <dgm:cxn modelId="{127B63AE-03DC-445A-852F-7DA5C4FE0D55}" type="presOf" srcId="{5F24D94D-D851-4AEB-9DDF-9C5987A4F874}" destId="{A3C08687-4681-4A35-8B91-4AF01279075D}" srcOrd="0" destOrd="0" presId="urn:microsoft.com/office/officeart/2008/layout/RadialCluster"/>
    <dgm:cxn modelId="{47F8C672-A6BA-4CBB-BE57-3E1EB6F7E0D7}" type="presParOf" srcId="{B139740B-A42A-4A36-BA8D-E716F9AD4910}" destId="{7AD0D58F-4B59-4574-BA92-731665D1B5F3}" srcOrd="0" destOrd="0" presId="urn:microsoft.com/office/officeart/2008/layout/RadialCluster"/>
    <dgm:cxn modelId="{F1997C11-406E-4085-974E-1E689DA68B40}" type="presParOf" srcId="{7AD0D58F-4B59-4574-BA92-731665D1B5F3}" destId="{EEAA1D3A-3099-491C-8114-EE2977069CFB}" srcOrd="0" destOrd="0" presId="urn:microsoft.com/office/officeart/2008/layout/RadialCluster"/>
    <dgm:cxn modelId="{09DD6B8C-0BEC-4900-90D7-DC79E56E0BC3}" type="presParOf" srcId="{7AD0D58F-4B59-4574-BA92-731665D1B5F3}" destId="{A3C08687-4681-4A35-8B91-4AF01279075D}" srcOrd="1" destOrd="0" presId="urn:microsoft.com/office/officeart/2008/layout/RadialCluster"/>
    <dgm:cxn modelId="{1757D8F5-E6F6-4FD5-99B3-0F6CEEA07A07}" type="presParOf" srcId="{7AD0D58F-4B59-4574-BA92-731665D1B5F3}" destId="{610702F2-EA51-423F-A17D-5D354AF4E6F0}" srcOrd="2" destOrd="0" presId="urn:microsoft.com/office/officeart/2008/layout/RadialCluster"/>
    <dgm:cxn modelId="{22561BAD-3378-4AB5-811F-73527960F361}" type="presParOf" srcId="{7AD0D58F-4B59-4574-BA92-731665D1B5F3}" destId="{315968AA-2468-48FA-8F67-1F3DEF8C3348}" srcOrd="3" destOrd="0" presId="urn:microsoft.com/office/officeart/2008/layout/RadialCluster"/>
    <dgm:cxn modelId="{222ED448-186E-498C-93D9-9A3CAF7B7C65}" type="presParOf" srcId="{7AD0D58F-4B59-4574-BA92-731665D1B5F3}" destId="{18F39DC0-7A10-4DAB-BF27-AC3B7A15D3E4}" srcOrd="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AA1D3A-3099-491C-8114-EE2977069CFB}">
      <dsp:nvSpPr>
        <dsp:cNvPr id="0" name=""/>
        <dsp:cNvSpPr/>
      </dsp:nvSpPr>
      <dsp:spPr>
        <a:xfrm>
          <a:off x="2808326" y="0"/>
          <a:ext cx="2242578" cy="135778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600200">
            <a:lnSpc>
              <a:spcPct val="90000"/>
            </a:lnSpc>
            <a:spcBef>
              <a:spcPct val="0"/>
            </a:spcBef>
            <a:spcAft>
              <a:spcPct val="35000"/>
            </a:spcAft>
            <a:buNone/>
          </a:pPr>
          <a:r>
            <a:rPr lang="ar-DZ" sz="3600" kern="1200" dirty="0"/>
            <a:t>السلسلة الزمنية</a:t>
          </a:r>
          <a:endParaRPr lang="fr-FR" sz="3600" kern="1200" dirty="0"/>
        </a:p>
      </dsp:txBody>
      <dsp:txXfrm>
        <a:off x="2874608" y="66282"/>
        <a:ext cx="2110014" cy="1225224"/>
      </dsp:txXfrm>
    </dsp:sp>
    <dsp:sp modelId="{A3C08687-4681-4A35-8B91-4AF01279075D}">
      <dsp:nvSpPr>
        <dsp:cNvPr id="0" name=""/>
        <dsp:cNvSpPr/>
      </dsp:nvSpPr>
      <dsp:spPr>
        <a:xfrm rot="8707779">
          <a:off x="2215211" y="1590239"/>
          <a:ext cx="813160" cy="0"/>
        </a:xfrm>
        <a:custGeom>
          <a:avLst/>
          <a:gdLst/>
          <a:ahLst/>
          <a:cxnLst/>
          <a:rect l="0" t="0" r="0" b="0"/>
          <a:pathLst>
            <a:path>
              <a:moveTo>
                <a:pt x="0" y="0"/>
              </a:moveTo>
              <a:lnTo>
                <a:pt x="813160"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0702F2-EA51-423F-A17D-5D354AF4E6F0}">
      <dsp:nvSpPr>
        <dsp:cNvPr id="0" name=""/>
        <dsp:cNvSpPr/>
      </dsp:nvSpPr>
      <dsp:spPr>
        <a:xfrm>
          <a:off x="1378495" y="1684795"/>
          <a:ext cx="909718" cy="9097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933450">
            <a:lnSpc>
              <a:spcPct val="90000"/>
            </a:lnSpc>
            <a:spcBef>
              <a:spcPct val="0"/>
            </a:spcBef>
            <a:spcAft>
              <a:spcPct val="35000"/>
            </a:spcAft>
            <a:buNone/>
          </a:pPr>
          <a:r>
            <a:rPr lang="ar-DZ" sz="2100" kern="1200" dirty="0"/>
            <a:t>مكونات عشوائية</a:t>
          </a:r>
          <a:endParaRPr lang="fr-FR" sz="2100" kern="1200" dirty="0"/>
        </a:p>
      </dsp:txBody>
      <dsp:txXfrm>
        <a:off x="1422904" y="1729204"/>
        <a:ext cx="820900" cy="820900"/>
      </dsp:txXfrm>
    </dsp:sp>
    <dsp:sp modelId="{315968AA-2468-48FA-8F67-1F3DEF8C3348}">
      <dsp:nvSpPr>
        <dsp:cNvPr id="0" name=""/>
        <dsp:cNvSpPr/>
      </dsp:nvSpPr>
      <dsp:spPr>
        <a:xfrm rot="1753945">
          <a:off x="5029733" y="1387580"/>
          <a:ext cx="332486" cy="0"/>
        </a:xfrm>
        <a:custGeom>
          <a:avLst/>
          <a:gdLst/>
          <a:ahLst/>
          <a:cxnLst/>
          <a:rect l="0" t="0" r="0" b="0"/>
          <a:pathLst>
            <a:path>
              <a:moveTo>
                <a:pt x="0" y="0"/>
              </a:moveTo>
              <a:lnTo>
                <a:pt x="33248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F39DC0-7A10-4DAB-BF27-AC3B7A15D3E4}">
      <dsp:nvSpPr>
        <dsp:cNvPr id="0" name=""/>
        <dsp:cNvSpPr/>
      </dsp:nvSpPr>
      <dsp:spPr>
        <a:xfrm>
          <a:off x="5312561" y="1468765"/>
          <a:ext cx="1682560" cy="9097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1111250">
            <a:lnSpc>
              <a:spcPct val="90000"/>
            </a:lnSpc>
            <a:spcBef>
              <a:spcPct val="0"/>
            </a:spcBef>
            <a:spcAft>
              <a:spcPct val="35000"/>
            </a:spcAft>
            <a:buNone/>
          </a:pPr>
          <a:r>
            <a:rPr lang="ar-DZ" sz="2500" kern="1200" dirty="0"/>
            <a:t>مكونات منتظمة</a:t>
          </a:r>
          <a:endParaRPr lang="fr-FR" sz="2500" kern="1200" dirty="0"/>
        </a:p>
      </dsp:txBody>
      <dsp:txXfrm>
        <a:off x="5356970" y="1513174"/>
        <a:ext cx="1593742" cy="820900"/>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2DE0572-9033-4B39-8127-993A83077B9C}" type="datetimeFigureOut">
              <a:rPr lang="fr-FR" smtClean="0"/>
              <a:t>03/04/2022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2444191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2DE0572-9033-4B39-8127-993A83077B9C}" type="datetimeFigureOut">
              <a:rPr lang="fr-FR" smtClean="0"/>
              <a:t>03/04/2022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2164113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2DE0572-9033-4B39-8127-993A83077B9C}" type="datetimeFigureOut">
              <a:rPr lang="fr-FR" smtClean="0"/>
              <a:t>03/04/2022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1391610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2DE0572-9033-4B39-8127-993A83077B9C}" type="datetimeFigureOut">
              <a:rPr lang="fr-FR" smtClean="0"/>
              <a:t>03/04/2022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1345931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2DE0572-9033-4B39-8127-993A83077B9C}" type="datetimeFigureOut">
              <a:rPr lang="fr-FR" smtClean="0"/>
              <a:t>03/04/2022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1743089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2DE0572-9033-4B39-8127-993A83077B9C}" type="datetimeFigureOut">
              <a:rPr lang="fr-FR" smtClean="0"/>
              <a:t>03/04/2022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1126114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2DE0572-9033-4B39-8127-993A83077B9C}" type="datetimeFigureOut">
              <a:rPr lang="fr-FR" smtClean="0"/>
              <a:t>03/04/2022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370015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2DE0572-9033-4B39-8127-993A83077B9C}" type="datetimeFigureOut">
              <a:rPr lang="fr-FR" smtClean="0"/>
              <a:t>03/04/2022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2661854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2DE0572-9033-4B39-8127-993A83077B9C}" type="datetimeFigureOut">
              <a:rPr lang="fr-FR" smtClean="0"/>
              <a:t>03/04/2022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547340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2DE0572-9033-4B39-8127-993A83077B9C}" type="datetimeFigureOut">
              <a:rPr lang="fr-FR" smtClean="0"/>
              <a:t>03/04/2022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2656922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2DE0572-9033-4B39-8127-993A83077B9C}" type="datetimeFigureOut">
              <a:rPr lang="fr-FR" smtClean="0"/>
              <a:t>03/04/2022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FB51B0-74D4-4B6A-9B97-738BC5B6B4E2}" type="slidenum">
              <a:rPr lang="fr-FR" smtClean="0"/>
              <a:t>‹N°›</a:t>
            </a:fld>
            <a:endParaRPr lang="fr-FR"/>
          </a:p>
        </p:txBody>
      </p:sp>
    </p:spTree>
    <p:extLst>
      <p:ext uri="{BB962C8B-B14F-4D97-AF65-F5344CB8AC3E}">
        <p14:creationId xmlns:p14="http://schemas.microsoft.com/office/powerpoint/2010/main" val="3052009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DE0572-9033-4B39-8127-993A83077B9C}" type="datetimeFigureOut">
              <a:rPr lang="fr-FR" smtClean="0"/>
              <a:t>03/04/2022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FB51B0-74D4-4B6A-9B97-738BC5B6B4E2}" type="slidenum">
              <a:rPr lang="fr-FR" smtClean="0"/>
              <a:t>‹N°›</a:t>
            </a:fld>
            <a:endParaRPr lang="fr-FR"/>
          </a:p>
        </p:txBody>
      </p:sp>
    </p:spTree>
    <p:extLst>
      <p:ext uri="{BB962C8B-B14F-4D97-AF65-F5344CB8AC3E}">
        <p14:creationId xmlns:p14="http://schemas.microsoft.com/office/powerpoint/2010/main" val="1018249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diagramLayout" Target="../diagrams/layout1.xml"/><Relationship Id="rId7" Type="http://schemas.openxmlformats.org/officeDocument/2006/relationships/image" Target="../media/image2.wm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image" Target="../media/image5.wmf"/><Relationship Id="rId4" Type="http://schemas.openxmlformats.org/officeDocument/2006/relationships/diagramQuickStyle" Target="../diagrams/quickStyle1.xml"/><Relationship Id="rId9" Type="http://schemas.openxmlformats.org/officeDocument/2006/relationships/image" Target="../media/image4.wmf"/></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1844824"/>
            <a:ext cx="7772400" cy="1470025"/>
          </a:xfrm>
        </p:spPr>
        <p:txBody>
          <a:bodyPr/>
          <a:lstStyle/>
          <a:p>
            <a:r>
              <a:rPr lang="ar-DZ"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rPr>
              <a:t>مقياس: تحليل السلسلة الزمنية</a:t>
            </a:r>
            <a:endParaRPr lang="fr-FR"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ndParaRPr>
          </a:p>
        </p:txBody>
      </p:sp>
      <p:sp>
        <p:nvSpPr>
          <p:cNvPr id="3" name="Sous-titre 2"/>
          <p:cNvSpPr>
            <a:spLocks noGrp="1"/>
          </p:cNvSpPr>
          <p:nvPr>
            <p:ph type="subTitle" idx="1"/>
          </p:nvPr>
        </p:nvSpPr>
        <p:spPr>
          <a:xfrm>
            <a:off x="1259632" y="3429000"/>
            <a:ext cx="6400800" cy="1392560"/>
          </a:xfr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normAutofit fontScale="92500"/>
          </a:bodyPr>
          <a:lstStyle/>
          <a:p>
            <a:endParaRPr lang="ar-DZ"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r>
              <a:rPr lang="ar-DZ"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المحور الأول: نظرة عامة حول السلاسل الزمنية</a:t>
            </a:r>
          </a:p>
          <a:p>
            <a:endParaRPr lang="fr-FR" dirty="0"/>
          </a:p>
        </p:txBody>
      </p:sp>
      <p:sp>
        <p:nvSpPr>
          <p:cNvPr id="4" name="Sous-titre 2"/>
          <p:cNvSpPr txBox="1">
            <a:spLocks/>
          </p:cNvSpPr>
          <p:nvPr/>
        </p:nvSpPr>
        <p:spPr>
          <a:xfrm>
            <a:off x="2555776" y="5373216"/>
            <a:ext cx="4680520" cy="6271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ar-DZ" b="1" dirty="0">
                <a:ln w="18000">
                  <a:solidFill>
                    <a:schemeClr val="accent2">
                      <a:satMod val="140000"/>
                    </a:schemeClr>
                  </a:solidFill>
                  <a:prstDash val="solid"/>
                  <a:miter lim="800000"/>
                </a:ln>
                <a:noFill/>
                <a:effectLst>
                  <a:outerShdw blurRad="25500" dist="23000" dir="7020000" algn="tl">
                    <a:srgbClr val="000000">
                      <a:alpha val="50000"/>
                    </a:srgbClr>
                  </a:outerShdw>
                </a:effectLst>
              </a:rPr>
              <a:t>الأستاذة: </a:t>
            </a:r>
            <a:r>
              <a:rPr lang="ar-DZ" b="1" dirty="0" err="1">
                <a:ln w="18000">
                  <a:solidFill>
                    <a:schemeClr val="accent2">
                      <a:satMod val="140000"/>
                    </a:schemeClr>
                  </a:solidFill>
                  <a:prstDash val="solid"/>
                  <a:miter lim="800000"/>
                </a:ln>
                <a:noFill/>
                <a:effectLst>
                  <a:outerShdw blurRad="25500" dist="23000" dir="7020000" algn="tl">
                    <a:srgbClr val="000000">
                      <a:alpha val="50000"/>
                    </a:srgbClr>
                  </a:outerShdw>
                </a:effectLst>
              </a:rPr>
              <a:t>بوالشعور</a:t>
            </a:r>
            <a:r>
              <a:rPr lang="ar-DZ" b="1" dirty="0">
                <a:ln w="18000">
                  <a:solidFill>
                    <a:schemeClr val="accent2">
                      <a:satMod val="140000"/>
                    </a:schemeClr>
                  </a:solidFill>
                  <a:prstDash val="solid"/>
                  <a:miter lim="800000"/>
                </a:ln>
                <a:noFill/>
                <a:effectLst>
                  <a:outerShdw blurRad="25500" dist="23000" dir="7020000" algn="tl">
                    <a:srgbClr val="000000">
                      <a:alpha val="50000"/>
                    </a:srgbClr>
                  </a:outerShdw>
                </a:effectLst>
              </a:rPr>
              <a:t> شريفة</a:t>
            </a:r>
            <a:endParaRPr lang="fr-FR"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nvGrpSpPr>
          <p:cNvPr id="5" name="Group 2"/>
          <p:cNvGrpSpPr>
            <a:grpSpLocks/>
          </p:cNvGrpSpPr>
          <p:nvPr/>
        </p:nvGrpSpPr>
        <p:grpSpPr bwMode="auto">
          <a:xfrm>
            <a:off x="1" y="0"/>
            <a:ext cx="9036496" cy="2036763"/>
            <a:chOff x="569" y="1135"/>
            <a:chExt cx="10233" cy="1447"/>
          </a:xfrm>
        </p:grpSpPr>
        <p:sp>
          <p:nvSpPr>
            <p:cNvPr id="6" name="AutoShape 3"/>
            <p:cNvSpPr>
              <a:spLocks noChangeArrowheads="1"/>
            </p:cNvSpPr>
            <p:nvPr/>
          </p:nvSpPr>
          <p:spPr bwMode="auto">
            <a:xfrm>
              <a:off x="569" y="1135"/>
              <a:ext cx="10233" cy="1447"/>
            </a:xfrm>
            <a:prstGeom prst="roundRect">
              <a:avLst>
                <a:gd name="adj" fmla="val 16667"/>
              </a:avLst>
            </a:prstGeom>
            <a:solidFill>
              <a:srgbClr val="D8D8D8">
                <a:alpha val="89999"/>
              </a:srgbClr>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grpSp>
          <p:nvGrpSpPr>
            <p:cNvPr id="7" name="Group 4"/>
            <p:cNvGrpSpPr>
              <a:grpSpLocks/>
            </p:cNvGrpSpPr>
            <p:nvPr/>
          </p:nvGrpSpPr>
          <p:grpSpPr bwMode="auto">
            <a:xfrm>
              <a:off x="605" y="1189"/>
              <a:ext cx="10125" cy="1357"/>
              <a:chOff x="749" y="1189"/>
              <a:chExt cx="10690" cy="1372"/>
            </a:xfrm>
          </p:grpSpPr>
          <p:sp>
            <p:nvSpPr>
              <p:cNvPr id="8" name="Rectangle 5"/>
              <p:cNvSpPr>
                <a:spLocks noChangeArrowheads="1"/>
              </p:cNvSpPr>
              <p:nvPr/>
            </p:nvSpPr>
            <p:spPr bwMode="auto">
              <a:xfrm>
                <a:off x="8503" y="1189"/>
                <a:ext cx="2936" cy="1372"/>
              </a:xfrm>
              <a:prstGeom prst="rect">
                <a:avLst/>
              </a:prstGeom>
              <a:solidFill>
                <a:srgbClr val="D8D8D8">
                  <a:alpha val="8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a:ln>
                      <a:noFill/>
                    </a:ln>
                    <a:solidFill>
                      <a:schemeClr val="tx1"/>
                    </a:solidFill>
                    <a:effectLst/>
                    <a:latin typeface="Arabic Transparent" pitchFamily="2" charset="0"/>
                    <a:ea typeface="Arial" pitchFamily="34" charset="0"/>
                    <a:cs typeface="Arabic Transparent" pitchFamily="2" charset="0"/>
                  </a:rPr>
                  <a:t>جامعة 20 أوت 1955 -سكيكدة</a:t>
                </a:r>
                <a:endParaRPr kumimoji="0" lang="en-GB" sz="1100" b="1" i="0" u="none" strike="noStrike" cap="none" normalizeH="0" baseline="0">
                  <a:ln>
                    <a:noFill/>
                  </a:ln>
                  <a:solidFill>
                    <a:schemeClr val="tx1"/>
                  </a:solidFill>
                  <a:effectLst/>
                  <a:latin typeface="Arabic Transparent" pitchFamily="2" charset="0"/>
                  <a:ea typeface="Arial" pitchFamily="34" charset="0"/>
                  <a:cs typeface="Arial" pitchFamily="34" charset="0"/>
                </a:endParaRPr>
              </a:p>
              <a:p>
                <a:pPr marL="0" marR="0" lvl="0" indent="0" algn="r" defTabSz="914400" rtl="0"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a:ln>
                      <a:noFill/>
                    </a:ln>
                    <a:solidFill>
                      <a:schemeClr val="tx1"/>
                    </a:solidFill>
                    <a:effectLst/>
                    <a:latin typeface="Arabic Transparent" pitchFamily="2" charset="0"/>
                    <a:ea typeface="Arial" pitchFamily="34" charset="0"/>
                    <a:cs typeface="Arabic Transparent" pitchFamily="2" charset="0"/>
                  </a:rPr>
                  <a:t>كليـــــة العلوم الاقتصاديـــــــــة</a:t>
                </a:r>
                <a:r>
                  <a:rPr kumimoji="0" lang="fr-FR" sz="1100" b="1" i="0" u="none" strike="noStrike" cap="none" normalizeH="0" baseline="0">
                    <a:ln>
                      <a:noFill/>
                    </a:ln>
                    <a:solidFill>
                      <a:schemeClr val="tx1"/>
                    </a:solidFill>
                    <a:effectLst/>
                    <a:latin typeface="Arabic Transparent" pitchFamily="2" charset="0"/>
                    <a:ea typeface="Arial" pitchFamily="34" charset="0"/>
                    <a:cs typeface="Arabic Transparent" pitchFamily="2" charset="0"/>
                  </a:rPr>
                  <a:t>، </a:t>
                </a:r>
                <a:endParaRPr kumimoji="0" lang="en-US" sz="1100" b="1" i="0" u="none" strike="noStrike" cap="none" normalizeH="0" baseline="0">
                  <a:ln>
                    <a:noFill/>
                  </a:ln>
                  <a:solidFill>
                    <a:schemeClr val="tx1"/>
                  </a:solidFill>
                  <a:effectLst/>
                  <a:latin typeface="Arabic Transparent" pitchFamily="2" charset="0"/>
                  <a:ea typeface="Arial" pitchFamily="34" charset="0"/>
                  <a:cs typeface="Arial" pitchFamily="34" charset="0"/>
                </a:endParaRPr>
              </a:p>
              <a:p>
                <a:pPr marL="0" marR="0" lvl="0" indent="0" algn="r" defTabSz="914400" rtl="0"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a:ln>
                      <a:noFill/>
                    </a:ln>
                    <a:solidFill>
                      <a:schemeClr val="tx1"/>
                    </a:solidFill>
                    <a:effectLst/>
                    <a:latin typeface="Arabic Transparent" pitchFamily="2" charset="0"/>
                    <a:ea typeface="Arial" pitchFamily="34" charset="0"/>
                    <a:cs typeface="Arabic Transparent" pitchFamily="2" charset="0"/>
                  </a:rPr>
                  <a:t>التجاريــــة وعلـــوم التسييــــــر</a:t>
                </a: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9" name="Rectangle 6"/>
              <p:cNvSpPr>
                <a:spLocks noChangeArrowheads="1"/>
              </p:cNvSpPr>
              <p:nvPr/>
            </p:nvSpPr>
            <p:spPr bwMode="auto">
              <a:xfrm>
                <a:off x="749" y="1219"/>
                <a:ext cx="4133" cy="1271"/>
              </a:xfrm>
              <a:prstGeom prst="rect">
                <a:avLst/>
              </a:prstGeom>
              <a:solidFill>
                <a:srgbClr val="D8D8D8">
                  <a:alpha val="8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a:ln>
                      <a:noFill/>
                    </a:ln>
                    <a:solidFill>
                      <a:srgbClr val="000000"/>
                    </a:solidFill>
                    <a:effectLst/>
                    <a:latin typeface="Book Antiqua" pitchFamily="18" charset="0"/>
                    <a:ea typeface="Arial" pitchFamily="34" charset="0"/>
                    <a:cs typeface="Arial" pitchFamily="34" charset="0"/>
                  </a:rPr>
                  <a:t>Université 20 Août 1955 - Skikda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a:ln>
                      <a:noFill/>
                    </a:ln>
                    <a:solidFill>
                      <a:srgbClr val="000000"/>
                    </a:solidFill>
                    <a:effectLst/>
                    <a:latin typeface="Book Antiqua" pitchFamily="18" charset="0"/>
                    <a:ea typeface="Arial" pitchFamily="34" charset="0"/>
                    <a:cs typeface="Arial" pitchFamily="34" charset="0"/>
                  </a:rPr>
                  <a:t>Faculté des Sciences Economiques, Commerciales et Sc de Gestion </a:t>
                </a:r>
                <a:endParaRPr kumimoji="0" lang="fr-FR" sz="1800" b="0" i="0" u="none" strike="noStrike" cap="none" normalizeH="0" baseline="0">
                  <a:ln>
                    <a:noFill/>
                  </a:ln>
                  <a:solidFill>
                    <a:schemeClr val="tx1"/>
                  </a:solidFill>
                  <a:effectLst/>
                  <a:latin typeface="Arial" pitchFamily="34" charset="0"/>
                  <a:cs typeface="Arial" pitchFamily="34" charset="0"/>
                </a:endParaRPr>
              </a:p>
            </p:txBody>
          </p:sp>
          <p:grpSp>
            <p:nvGrpSpPr>
              <p:cNvPr id="10" name="Group 7"/>
              <p:cNvGrpSpPr>
                <a:grpSpLocks/>
              </p:cNvGrpSpPr>
              <p:nvPr/>
            </p:nvGrpSpPr>
            <p:grpSpPr bwMode="auto">
              <a:xfrm>
                <a:off x="4732" y="1234"/>
                <a:ext cx="3911" cy="1262"/>
                <a:chOff x="878" y="359"/>
                <a:chExt cx="2340" cy="204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8" y="359"/>
                  <a:ext cx="2340" cy="2040"/>
                </a:xfrm>
                <a:prstGeom prst="rect">
                  <a:avLst/>
                </a:prstGeom>
                <a:noFill/>
                <a:extLst>
                  <a:ext uri="{909E8E84-426E-40DD-AFC4-6F175D3DCCD1}">
                    <a14:hiddenFill xmlns:a14="http://schemas.microsoft.com/office/drawing/2010/main">
                      <a:solidFill>
                        <a:srgbClr val="FFFFFF"/>
                      </a:solidFill>
                    </a14:hiddenFill>
                  </a:ext>
                </a:extLst>
              </p:spPr>
            </p:pic>
            <p:sp>
              <p:nvSpPr>
                <p:cNvPr id="11" name="Text Box 9"/>
                <p:cNvSpPr txBox="1">
                  <a:spLocks noChangeArrowheads="1"/>
                </p:cNvSpPr>
                <p:nvPr/>
              </p:nvSpPr>
              <p:spPr bwMode="auto">
                <a:xfrm>
                  <a:off x="1418" y="1319"/>
                  <a:ext cx="1613" cy="352"/>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dirty="0">
                      <a:ln>
                        <a:noFill/>
                      </a:ln>
                      <a:solidFill>
                        <a:schemeClr val="tx1"/>
                      </a:solidFill>
                      <a:effectLst/>
                      <a:latin typeface="Arial" pitchFamily="34" charset="0"/>
                      <a:ea typeface="Arial" pitchFamily="34" charset="0"/>
                      <a:cs typeface="Arial" pitchFamily="34" charset="0"/>
                    </a:rPr>
                    <a:t>                </a:t>
                  </a:r>
                  <a:r>
                    <a:rPr kumimoji="0" lang="ar-SA" sz="1100" b="1" i="0" u="none" strike="noStrike" cap="none" normalizeH="0" baseline="0" dirty="0">
                      <a:ln>
                        <a:noFill/>
                      </a:ln>
                      <a:solidFill>
                        <a:schemeClr val="tx1"/>
                      </a:solidFill>
                      <a:effectLst/>
                      <a:latin typeface="Arial" pitchFamily="34" charset="0"/>
                      <a:ea typeface="Arial" pitchFamily="34" charset="0"/>
                      <a:cs typeface="Arial" pitchFamily="34" charset="0"/>
                    </a:rPr>
                    <a:t>جامعة 20 أوت 1955 - سكيكدة</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grpSp>
        </p:grpSp>
      </p:grpSp>
    </p:spTree>
    <p:extLst>
      <p:ext uri="{BB962C8B-B14F-4D97-AF65-F5344CB8AC3E}">
        <p14:creationId xmlns:p14="http://schemas.microsoft.com/office/powerpoint/2010/main" val="2908864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CBD366-EA48-481B-90EF-282A58121149}"/>
              </a:ext>
            </a:extLst>
          </p:cNvPr>
          <p:cNvSpPr>
            <a:spLocks noGrp="1"/>
          </p:cNvSpPr>
          <p:nvPr>
            <p:ph type="title"/>
          </p:nvPr>
        </p:nvSpPr>
        <p:spPr/>
        <p:txBody>
          <a:bodyPr/>
          <a:lstStyle/>
          <a:p>
            <a:pPr rtl="1"/>
            <a:r>
              <a:rPr lang="ar-DZ" b="1" dirty="0"/>
              <a:t>المشي (السير) العشوائي</a:t>
            </a:r>
            <a:r>
              <a:rPr lang="en-US" b="1" dirty="0"/>
              <a:t>Random Walk </a:t>
            </a:r>
            <a:endParaRPr lang="fr-FR" b="1" dirty="0"/>
          </a:p>
        </p:txBody>
      </p:sp>
      <p:sp>
        <p:nvSpPr>
          <p:cNvPr id="3" name="Espace réservé du contenu 2">
            <a:extLst>
              <a:ext uri="{FF2B5EF4-FFF2-40B4-BE49-F238E27FC236}">
                <a16:creationId xmlns:a16="http://schemas.microsoft.com/office/drawing/2014/main" id="{50EA7810-256C-4D43-9A64-934C866F326C}"/>
              </a:ext>
            </a:extLst>
          </p:cNvPr>
          <p:cNvSpPr>
            <a:spLocks noGrp="1"/>
          </p:cNvSpPr>
          <p:nvPr>
            <p:ph idx="1"/>
          </p:nvPr>
        </p:nvSpPr>
        <p:spPr/>
        <p:txBody>
          <a:bodyPr>
            <a:normAutofit fontScale="92500"/>
          </a:bodyPr>
          <a:lstStyle/>
          <a:p>
            <a:pPr marL="0" indent="0" algn="r" rtl="1">
              <a:buNone/>
            </a:pPr>
            <a:r>
              <a:rPr lang="ar-DZ" dirty="0"/>
              <a:t>هي متغيرات سلسلة زمنية تتساوى فيها قيمة الفترة اللاحقة بقيمة الفترة الحالية مضافا اليها حد الخطأ العشوائي، ومتغير التحركات العشوائية متغير غير ساكن لأنه يستطيع التحرك للأعلى وللأسفل بدون احداث توازن طبيعي، ولا يعطي معنى طويل الأجل.</a:t>
            </a:r>
          </a:p>
          <a:p>
            <a:pPr marL="0" indent="0" algn="r" rtl="1">
              <a:buNone/>
            </a:pPr>
            <a:r>
              <a:rPr lang="ar-DZ" dirty="0"/>
              <a:t>مثال: أسعار الأسهم، وأسعار الصرف عادة ما تتبع سير عشوائي (غير مستقر) ونميز بين نوعين من السير العشوائي:</a:t>
            </a:r>
          </a:p>
          <a:p>
            <a:pPr marL="514350" indent="-514350" algn="r" rtl="1">
              <a:buAutoNum type="arabicPeriod"/>
            </a:pPr>
            <a:r>
              <a:rPr lang="ar-DZ" dirty="0"/>
              <a:t>سير عشوائي بدون متجه عام (عدم وجود حد ثابت) </a:t>
            </a:r>
            <a:r>
              <a:rPr lang="en-US" dirty="0" err="1"/>
              <a:t>marche</a:t>
            </a:r>
            <a:r>
              <a:rPr lang="en-US" dirty="0"/>
              <a:t> </a:t>
            </a:r>
            <a:r>
              <a:rPr lang="en-US" dirty="0" err="1"/>
              <a:t>aleatoire</a:t>
            </a:r>
            <a:r>
              <a:rPr lang="en-US" dirty="0"/>
              <a:t> sans tendance</a:t>
            </a:r>
          </a:p>
          <a:p>
            <a:pPr marL="514350" indent="-514350" algn="r" rtl="1">
              <a:buAutoNum type="arabicPeriod"/>
            </a:pPr>
            <a:r>
              <a:rPr lang="ar-DZ" dirty="0"/>
              <a:t>سير عشوائي بمتجه </a:t>
            </a:r>
            <a:r>
              <a:rPr lang="en-US" dirty="0" err="1"/>
              <a:t>marche</a:t>
            </a:r>
            <a:r>
              <a:rPr lang="en-US" dirty="0"/>
              <a:t> </a:t>
            </a:r>
            <a:r>
              <a:rPr lang="en-US" dirty="0" err="1"/>
              <a:t>aleatoire</a:t>
            </a:r>
            <a:r>
              <a:rPr lang="en-US" dirty="0"/>
              <a:t> avec tendance</a:t>
            </a:r>
            <a:endParaRPr lang="ar-DZ" dirty="0"/>
          </a:p>
        </p:txBody>
      </p:sp>
    </p:spTree>
    <p:extLst>
      <p:ext uri="{BB962C8B-B14F-4D97-AF65-F5344CB8AC3E}">
        <p14:creationId xmlns:p14="http://schemas.microsoft.com/office/powerpoint/2010/main" val="540397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a:extLst>
                  <a:ext uri="{FF2B5EF4-FFF2-40B4-BE49-F238E27FC236}">
                    <a16:creationId xmlns:a16="http://schemas.microsoft.com/office/drawing/2014/main" id="{CA6A752E-4A3E-499E-BD7C-FF85A4B0922D}"/>
                  </a:ext>
                </a:extLst>
              </p:cNvPr>
              <p:cNvSpPr>
                <a:spLocks noGrp="1"/>
              </p:cNvSpPr>
              <p:nvPr>
                <p:ph idx="1"/>
              </p:nvPr>
            </p:nvSpPr>
            <p:spPr>
              <a:xfrm>
                <a:off x="457200" y="332656"/>
                <a:ext cx="8229600" cy="5793507"/>
              </a:xfrm>
            </p:spPr>
            <p:txBody>
              <a:bodyPr/>
              <a:lstStyle/>
              <a:p>
                <a:pPr marL="0" indent="0" algn="just" rtl="1">
                  <a:buNone/>
                </a:pPr>
                <a:r>
                  <a:rPr lang="ar-DZ" dirty="0"/>
                  <a:t>وعلى فرض أن </a:t>
                </a:r>
                <a14:m>
                  <m:oMath xmlns:m="http://schemas.openxmlformats.org/officeDocument/2006/math">
                    <m:sSub>
                      <m:sSubPr>
                        <m:ctrlPr>
                          <a:rPr lang="ar-DZ" i="1" smtClean="0">
                            <a:latin typeface="Cambria Math" panose="02040503050406030204" pitchFamily="18" charset="0"/>
                          </a:rPr>
                        </m:ctrlPr>
                      </m:sSubPr>
                      <m:e>
                        <m:r>
                          <a:rPr lang="en-US" b="0" i="1" smtClean="0">
                            <a:latin typeface="Cambria Math" panose="02040503050406030204" pitchFamily="18" charset="0"/>
                          </a:rPr>
                          <m:t>𝑢</m:t>
                        </m:r>
                      </m:e>
                      <m:sub>
                        <m:r>
                          <a:rPr lang="en-US" b="0" i="1" smtClean="0">
                            <a:latin typeface="Cambria Math" panose="02040503050406030204" pitchFamily="18" charset="0"/>
                          </a:rPr>
                          <m:t>𝑡</m:t>
                        </m:r>
                      </m:sub>
                    </m:sSub>
                  </m:oMath>
                </a14:m>
                <a:r>
                  <a:rPr lang="ar-DZ" dirty="0"/>
                  <a:t> هو حد خطأ من نوع الضجيج الأبيض بمتوسط 0، وتباين </a:t>
                </a:r>
                <a14:m>
                  <m:oMath xmlns:m="http://schemas.openxmlformats.org/officeDocument/2006/math">
                    <m:sSup>
                      <m:sSupPr>
                        <m:ctrlPr>
                          <a:rPr lang="ar-DZ" i="1">
                            <a:latin typeface="Cambria Math" panose="02040503050406030204" pitchFamily="18" charset="0"/>
                          </a:rPr>
                        </m:ctrlPr>
                      </m:sSupPr>
                      <m:e>
                        <m:r>
                          <a:rPr lang="ar-DZ" i="1">
                            <a:latin typeface="Cambria Math" panose="02040503050406030204" pitchFamily="18" charset="0"/>
                            <a:ea typeface="Cambria Math" panose="02040503050406030204" pitchFamily="18" charset="0"/>
                          </a:rPr>
                          <m:t>𝜎</m:t>
                        </m:r>
                      </m:e>
                      <m:sup>
                        <m:r>
                          <a:rPr lang="ar-DZ" i="1">
                            <a:latin typeface="Cambria Math" panose="02040503050406030204" pitchFamily="18" charset="0"/>
                          </a:rPr>
                          <m:t>2</m:t>
                        </m:r>
                      </m:sup>
                    </m:sSup>
                    <m:r>
                      <a:rPr lang="ar-DZ" i="1">
                        <a:latin typeface="Cambria Math" panose="02040503050406030204" pitchFamily="18" charset="0"/>
                      </a:rPr>
                      <m:t> </m:t>
                    </m:r>
                  </m:oMath>
                </a14:m>
                <a:r>
                  <a:rPr lang="ar-DZ" dirty="0"/>
                  <a:t>، يقال أن السلسلة </a:t>
                </a:r>
                <a14:m>
                  <m:oMath xmlns:m="http://schemas.openxmlformats.org/officeDocument/2006/math">
                    <m:sSub>
                      <m:sSubPr>
                        <m:ctrlPr>
                          <a:rPr lang="ar-DZ"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𝑡</m:t>
                        </m:r>
                      </m:sub>
                    </m:sSub>
                  </m:oMath>
                </a14:m>
                <a:r>
                  <a:rPr lang="ar-DZ" dirty="0"/>
                  <a:t>  هي سير (مشي) عشوائي اذا كانت:</a:t>
                </a:r>
              </a:p>
              <a:p>
                <a:pPr marL="0" indent="0" algn="ctr" rtl="1">
                  <a:buNone/>
                </a:pPr>
                <a14:m>
                  <m:oMath xmlns:m="http://schemas.openxmlformats.org/officeDocument/2006/math">
                    <m:sSub>
                      <m:sSubPr>
                        <m:ctrlPr>
                          <a:rPr lang="fr-FR"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𝑡</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𝑡</m:t>
                        </m:r>
                        <m:r>
                          <a:rPr lang="en-US" b="0" i="1" smtClean="0">
                            <a:latin typeface="Cambria Math" panose="02040503050406030204" pitchFamily="18" charset="0"/>
                          </a:rPr>
                          <m:t>−</m:t>
                        </m:r>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𝑢</m:t>
                        </m:r>
                      </m:e>
                      <m:sub>
                        <m:r>
                          <a:rPr lang="en-US" b="0" i="1" smtClean="0">
                            <a:latin typeface="Cambria Math" panose="02040503050406030204" pitchFamily="18" charset="0"/>
                          </a:rPr>
                          <m:t>𝑡</m:t>
                        </m:r>
                      </m:sub>
                    </m:sSub>
                  </m:oMath>
                </a14:m>
                <a:r>
                  <a:rPr lang="fr-FR" dirty="0"/>
                  <a:t>……(01)</a:t>
                </a:r>
              </a:p>
              <a:p>
                <a:pPr marL="0" indent="0" algn="just" rtl="1">
                  <a:buNone/>
                </a:pPr>
                <a:r>
                  <a:rPr lang="ar-DZ" dirty="0"/>
                  <a:t>نموذج سير عشوائي مثل تلك الموضحة في المعادلة (01) قيمة </a:t>
                </a:r>
                <a:r>
                  <a:rPr lang="en-US" dirty="0"/>
                  <a:t>y</a:t>
                </a:r>
                <a:r>
                  <a:rPr lang="ar-DZ" dirty="0"/>
                  <a:t> في الفترة </a:t>
                </a:r>
                <a:r>
                  <a:rPr lang="en-US" dirty="0"/>
                  <a:t>t</a:t>
                </a:r>
                <a:r>
                  <a:rPr lang="ar-DZ" dirty="0"/>
                  <a:t> تساوي قيمتها في الفترة (</a:t>
                </a:r>
                <a:r>
                  <a:rPr lang="en-US" dirty="0"/>
                  <a:t>t-1</a:t>
                </a:r>
                <a:r>
                  <a:rPr lang="ar-DZ" dirty="0"/>
                  <a:t>) زائد صدمة عشوائية وهو ما يمثل </a:t>
                </a:r>
                <a:r>
                  <a:rPr lang="ar-DZ" b="1" dirty="0">
                    <a:solidFill>
                      <a:srgbClr val="FF0000"/>
                    </a:solidFill>
                  </a:rPr>
                  <a:t>نموذج انحدار ذاتي </a:t>
                </a:r>
                <a:r>
                  <a:rPr lang="en-US" b="1" dirty="0">
                    <a:solidFill>
                      <a:srgbClr val="FF0000"/>
                    </a:solidFill>
                  </a:rPr>
                  <a:t>AR(1)</a:t>
                </a:r>
              </a:p>
              <a:p>
                <a:pPr marL="0" indent="0" algn="just" rtl="1">
                  <a:buNone/>
                </a:pPr>
                <a:r>
                  <a:rPr lang="ar-DZ" dirty="0"/>
                  <a:t>وبما أن السيرورة عادة تبدأ من 0 فإن </a:t>
                </a:r>
                <a14:m>
                  <m:oMath xmlns:m="http://schemas.openxmlformats.org/officeDocument/2006/math">
                    <m:sSub>
                      <m:sSubPr>
                        <m:ctrlPr>
                          <a:rPr lang="fr-FR"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𝑡</m:t>
                        </m:r>
                      </m:sub>
                    </m:sSub>
                    <m:r>
                      <a:rPr lang="ar-DZ"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𝑢</m:t>
                        </m:r>
                      </m:e>
                      <m:sub>
                        <m:r>
                          <a:rPr lang="en-US" b="0" i="1" smtClean="0">
                            <a:latin typeface="Cambria Math" panose="02040503050406030204" pitchFamily="18" charset="0"/>
                          </a:rPr>
                          <m:t>𝑡</m:t>
                        </m:r>
                      </m:sub>
                    </m:sSub>
                  </m:oMath>
                </a14:m>
                <a:r>
                  <a:rPr lang="ar-DZ" dirty="0"/>
                  <a:t> حيث أن:</a:t>
                </a:r>
              </a:p>
              <a:p>
                <a:pPr marL="0" indent="0" algn="just" rtl="1">
                  <a:buNone/>
                </a:pPr>
                <a:endParaRPr lang="fr-FR" dirty="0"/>
              </a:p>
            </p:txBody>
          </p:sp>
        </mc:Choice>
        <mc:Fallback>
          <p:sp>
            <p:nvSpPr>
              <p:cNvPr id="3" name="Espace réservé du contenu 2">
                <a:extLst>
                  <a:ext uri="{FF2B5EF4-FFF2-40B4-BE49-F238E27FC236}">
                    <a16:creationId xmlns:a16="http://schemas.microsoft.com/office/drawing/2014/main" id="{CA6A752E-4A3E-499E-BD7C-FF85A4B0922D}"/>
                  </a:ext>
                </a:extLst>
              </p:cNvPr>
              <p:cNvSpPr>
                <a:spLocks noGrp="1" noRot="1" noChangeAspect="1" noMove="1" noResize="1" noEditPoints="1" noAdjustHandles="1" noChangeArrowheads="1" noChangeShapeType="1" noTextEdit="1"/>
              </p:cNvSpPr>
              <p:nvPr>
                <p:ph idx="1"/>
              </p:nvPr>
            </p:nvSpPr>
            <p:spPr>
              <a:xfrm>
                <a:off x="457200" y="332656"/>
                <a:ext cx="8229600" cy="5793507"/>
              </a:xfrm>
              <a:blipFill>
                <a:blip r:embed="rId2"/>
                <a:stretch>
                  <a:fillRect l="-3259" t="-1368" r="-1926"/>
                </a:stretch>
              </a:blipFill>
            </p:spPr>
            <p:txBody>
              <a:bodyPr/>
              <a:lstStyle/>
              <a:p>
                <a:r>
                  <a:rPr lang="fr-FR">
                    <a:noFill/>
                  </a:rPr>
                  <a:t> </a:t>
                </a:r>
              </a:p>
            </p:txBody>
          </p:sp>
        </mc:Fallback>
      </mc:AlternateContent>
    </p:spTree>
    <p:extLst>
      <p:ext uri="{BB962C8B-B14F-4D97-AF65-F5344CB8AC3E}">
        <p14:creationId xmlns:p14="http://schemas.microsoft.com/office/powerpoint/2010/main" val="3889992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JO" dirty="0">
                <a:solidFill>
                  <a:schemeClr val="bg2">
                    <a:lumMod val="25000"/>
                  </a:schemeClr>
                </a:solidFill>
                <a:latin typeface="Monotype Corsiva" pitchFamily="66" charset="0"/>
                <a:cs typeface="Arabic Transparent" pitchFamily="2" charset="-78"/>
              </a:rPr>
              <a:t>ما هي السلاسل الزمنية؟</a:t>
            </a:r>
            <a:endParaRPr lang="fr-FR" dirty="0"/>
          </a:p>
        </p:txBody>
      </p:sp>
      <p:sp>
        <p:nvSpPr>
          <p:cNvPr id="3" name="Espace réservé du contenu 2"/>
          <p:cNvSpPr>
            <a:spLocks noGrp="1"/>
          </p:cNvSpPr>
          <p:nvPr>
            <p:ph idx="1"/>
          </p:nvPr>
        </p:nvSpPr>
        <p:spPr/>
        <p:txBody>
          <a:bodyPr/>
          <a:lstStyle/>
          <a:p>
            <a:pPr marL="0" indent="0" algn="just" rtl="1">
              <a:buNone/>
            </a:pPr>
            <a:r>
              <a:rPr lang="ar-DZ" dirty="0"/>
              <a:t>هي عبارة عن ترتيب البيانات ترتيبا زمنيا بالأيام، الأسابيع، الأشهر والسنوات، أو فصول السنة الأربعة، وتكون السلاسل الزمنية على حالة أو مشاهدة واحدة لمتغير يقاس خلال فترات زمنية مختلفة وتسمى سلاسل زمنية </a:t>
            </a:r>
            <a:r>
              <a:rPr lang="en-US" dirty="0"/>
              <a:t>time series</a:t>
            </a:r>
            <a:r>
              <a:rPr lang="ar-DZ" dirty="0"/>
              <a:t>.</a:t>
            </a:r>
          </a:p>
          <a:p>
            <a:pPr marL="0" indent="0" algn="just" rtl="1">
              <a:buNone/>
            </a:pPr>
            <a:r>
              <a:rPr lang="ar-IQ" sz="3600" dirty="0">
                <a:cs typeface="Arabic Transparent" pitchFamily="2" charset="0"/>
              </a:rPr>
              <a:t> </a:t>
            </a:r>
            <a:r>
              <a:rPr lang="ar-JO" dirty="0">
                <a:cs typeface="Arabic Transparent" pitchFamily="2" charset="0"/>
              </a:rPr>
              <a:t>تعتم</a:t>
            </a:r>
            <a:r>
              <a:rPr lang="ar-IQ" dirty="0">
                <a:cs typeface="Arabic Transparent" pitchFamily="2" charset="0"/>
              </a:rPr>
              <a:t>د نماذج السلاسل الزمنية </a:t>
            </a:r>
            <a:r>
              <a:rPr lang="ar-JO" dirty="0">
                <a:cs typeface="Arabic Transparent" pitchFamily="2" charset="0"/>
              </a:rPr>
              <a:t>على </a:t>
            </a:r>
            <a:r>
              <a:rPr lang="ar-IQ" dirty="0">
                <a:cs typeface="Arabic Transparent" pitchFamily="2" charset="0"/>
              </a:rPr>
              <a:t>متغير</a:t>
            </a:r>
            <a:r>
              <a:rPr lang="ar-JO" dirty="0">
                <a:cs typeface="Arabic Transparent" pitchFamily="2" charset="0"/>
              </a:rPr>
              <a:t>ين،</a:t>
            </a:r>
            <a:r>
              <a:rPr lang="ar-IQ" dirty="0">
                <a:cs typeface="Arabic Transparent" pitchFamily="2" charset="0"/>
              </a:rPr>
              <a:t> </a:t>
            </a:r>
            <a:r>
              <a:rPr lang="ar-JO" dirty="0">
                <a:cs typeface="Arabic Transparent" pitchFamily="2" charset="0"/>
              </a:rPr>
              <a:t>أحدهما هو الزمن و يرمز له ب (</a:t>
            </a:r>
            <a:r>
              <a:rPr lang="en-US" dirty="0">
                <a:cs typeface="Arabic Transparent" pitchFamily="2" charset="0"/>
              </a:rPr>
              <a:t>t</a:t>
            </a:r>
            <a:r>
              <a:rPr lang="ar-JO" dirty="0">
                <a:cs typeface="Arabic Transparent" pitchFamily="2" charset="0"/>
              </a:rPr>
              <a:t>)، و الثاني يمثل قيمة الظاهرة </a:t>
            </a:r>
            <a:r>
              <a:rPr lang="ar-IQ" dirty="0">
                <a:cs typeface="Arabic Transparent" pitchFamily="2" charset="0"/>
              </a:rPr>
              <a:t> من خلال اعتماد </a:t>
            </a:r>
            <a:r>
              <a:rPr lang="ar-JO" dirty="0">
                <a:cs typeface="Arabic Transparent" pitchFamily="2" charset="0"/>
              </a:rPr>
              <a:t>حركات المتغير و اتجاهه.</a:t>
            </a:r>
            <a:endParaRPr lang="fr-FR" dirty="0"/>
          </a:p>
        </p:txBody>
      </p:sp>
    </p:spTree>
    <p:extLst>
      <p:ext uri="{BB962C8B-B14F-4D97-AF65-F5344CB8AC3E}">
        <p14:creationId xmlns:p14="http://schemas.microsoft.com/office/powerpoint/2010/main" val="657913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a:t>مركبات السلسلة الزمنية</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49399710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11"/>
          <p:cNvPicPr>
            <a:picLocks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584230" y="3986933"/>
            <a:ext cx="2020342" cy="687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592792" y="4675237"/>
            <a:ext cx="2011780" cy="76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5726487" y="4719961"/>
            <a:ext cx="1735826" cy="582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a:spAutoFit/>
          </a:bodyPr>
          <a:lstStyle/>
          <a:p>
            <a:pPr algn="ctr" eaLnBrk="0" hangingPunct="0">
              <a:spcBef>
                <a:spcPct val="50000"/>
              </a:spcBef>
            </a:pPr>
            <a:r>
              <a:rPr lang="en-US" altLang="en-US" sz="3200" b="1" dirty="0">
                <a:solidFill>
                  <a:srgbClr val="FF5757"/>
                </a:solidFill>
                <a:latin typeface="Times New Roman" pitchFamily="18" charset="0"/>
              </a:rPr>
              <a:t>Seasonal</a:t>
            </a:r>
          </a:p>
        </p:txBody>
      </p:sp>
      <p:pic>
        <p:nvPicPr>
          <p:cNvPr id="9" name="Picture 3"/>
          <p:cNvPicPr>
            <a:picLocks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584230" y="5418077"/>
            <a:ext cx="2020342" cy="747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8"/>
          <p:cNvSpPr>
            <a:spLocks noChangeArrowheads="1"/>
          </p:cNvSpPr>
          <p:nvPr/>
        </p:nvSpPr>
        <p:spPr bwMode="auto">
          <a:xfrm>
            <a:off x="5643487" y="5416082"/>
            <a:ext cx="19018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spcBef>
                <a:spcPct val="50000"/>
              </a:spcBef>
            </a:pPr>
            <a:r>
              <a:rPr lang="en-US" altLang="en-US" sz="3200" b="1" dirty="0">
                <a:solidFill>
                  <a:schemeClr val="hlink"/>
                </a:solidFill>
                <a:latin typeface="Times New Roman" pitchFamily="18" charset="0"/>
              </a:rPr>
              <a:t>Cyclical</a:t>
            </a:r>
          </a:p>
        </p:txBody>
      </p:sp>
      <p:sp>
        <p:nvSpPr>
          <p:cNvPr id="11" name="Rectangle 12"/>
          <p:cNvSpPr>
            <a:spLocks noChangeArrowheads="1"/>
          </p:cNvSpPr>
          <p:nvPr/>
        </p:nvSpPr>
        <p:spPr bwMode="auto">
          <a:xfrm>
            <a:off x="5567288" y="3986933"/>
            <a:ext cx="20542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spcBef>
                <a:spcPct val="50000"/>
              </a:spcBef>
            </a:pPr>
            <a:r>
              <a:rPr lang="en-US" altLang="en-US" sz="3200" b="1" dirty="0">
                <a:solidFill>
                  <a:srgbClr val="023D42"/>
                </a:solidFill>
                <a:latin typeface="Times New Roman" pitchFamily="18" charset="0"/>
              </a:rPr>
              <a:t>Trend</a:t>
            </a:r>
          </a:p>
        </p:txBody>
      </p:sp>
      <p:pic>
        <p:nvPicPr>
          <p:cNvPr id="12" name="Picture 9"/>
          <p:cNvPicPr>
            <a:picLocks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187624" y="4248072"/>
            <a:ext cx="2349500"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0"/>
          <p:cNvSpPr>
            <a:spLocks noChangeArrowheads="1"/>
          </p:cNvSpPr>
          <p:nvPr/>
        </p:nvSpPr>
        <p:spPr bwMode="auto">
          <a:xfrm>
            <a:off x="1498774" y="4483022"/>
            <a:ext cx="16732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eaLnBrk="0" hangingPunct="0">
              <a:spcBef>
                <a:spcPct val="50000"/>
              </a:spcBef>
            </a:pPr>
            <a:r>
              <a:rPr lang="en-US" altLang="en-US" sz="3200" b="1" dirty="0">
                <a:solidFill>
                  <a:srgbClr val="009800"/>
                </a:solidFill>
                <a:latin typeface="Times New Roman" pitchFamily="18" charset="0"/>
              </a:rPr>
              <a:t>Random</a:t>
            </a:r>
          </a:p>
        </p:txBody>
      </p:sp>
    </p:spTree>
    <p:extLst>
      <p:ext uri="{BB962C8B-B14F-4D97-AF65-F5344CB8AC3E}">
        <p14:creationId xmlns:p14="http://schemas.microsoft.com/office/powerpoint/2010/main" val="2791313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IQ" sz="4800" b="1" dirty="0">
                <a:cs typeface="Arabic Transparent" pitchFamily="2" charset="0"/>
              </a:rPr>
              <a:t>الاتجاه العام</a:t>
            </a:r>
            <a:r>
              <a:rPr lang="ar-JO" sz="4800" b="1" dirty="0">
                <a:cs typeface="Arabic Transparent" pitchFamily="2" charset="0"/>
              </a:rPr>
              <a:t> </a:t>
            </a:r>
            <a:r>
              <a:rPr lang="en-US" b="1" dirty="0">
                <a:latin typeface="Times New Roman" pitchFamily="18" charset="0"/>
                <a:cs typeface="Times New Roman" pitchFamily="18" charset="0"/>
              </a:rPr>
              <a:t>Secular Trend</a:t>
            </a:r>
            <a:r>
              <a:rPr lang="ar-JO" b="1" dirty="0">
                <a:latin typeface="Times New Roman" pitchFamily="18" charset="0"/>
                <a:cs typeface="Times New Roman" pitchFamily="18" charset="0"/>
              </a:rPr>
              <a:t>:</a:t>
            </a:r>
          </a:p>
        </p:txBody>
      </p:sp>
      <p:sp>
        <p:nvSpPr>
          <p:cNvPr id="3" name="Espace réservé du contenu 2"/>
          <p:cNvSpPr>
            <a:spLocks noGrp="1"/>
          </p:cNvSpPr>
          <p:nvPr>
            <p:ph idx="1"/>
          </p:nvPr>
        </p:nvSpPr>
        <p:spPr/>
        <p:txBody>
          <a:bodyPr/>
          <a:lstStyle/>
          <a:p>
            <a:pPr marL="0" indent="0" algn="just" rtl="1">
              <a:buNone/>
            </a:pPr>
            <a:r>
              <a:rPr lang="ar-JO" dirty="0">
                <a:latin typeface="Times New Roman" pitchFamily="18" charset="0"/>
                <a:cs typeface="Arabic Transparent" pitchFamily="2" charset="0"/>
              </a:rPr>
              <a:t>وهو الحركة الطويلة الأمد في قيم السلسلة الزمنية ويعكس تأثير القوى المختلفة التي تؤدي الى زيادة أو نقصان قيمة الظاهرة على المدى الطويل من الزمن.</a:t>
            </a:r>
            <a:r>
              <a:rPr lang="ar-JO" dirty="0">
                <a:cs typeface="Arabic Transparent" pitchFamily="2" charset="0"/>
              </a:rPr>
              <a:t> ويعبر عن الاتجاه بخط مستقيم يعبر عن طبيعة الظاهرة</a:t>
            </a:r>
            <a:r>
              <a:rPr lang="ar-DZ" dirty="0">
                <a:cs typeface="Arabic Transparent" pitchFamily="2" charset="0"/>
              </a:rPr>
              <a:t> التي يمكن أن تكون خطية (</a:t>
            </a:r>
            <a:r>
              <a:rPr lang="en-US" dirty="0"/>
              <a:t>Linear</a:t>
            </a:r>
            <a:r>
              <a:rPr lang="ar-DZ" dirty="0">
                <a:cs typeface="Arabic Transparent" pitchFamily="2" charset="0"/>
              </a:rPr>
              <a:t>)، أو غير خطية (</a:t>
            </a:r>
            <a:r>
              <a:rPr lang="en-US" dirty="0"/>
              <a:t>Nonlinear</a:t>
            </a:r>
            <a:r>
              <a:rPr lang="ar-DZ" dirty="0">
                <a:cs typeface="Arabic Transparent" pitchFamily="2" charset="0"/>
              </a:rPr>
              <a:t>).</a:t>
            </a:r>
            <a:endParaRPr lang="ar-JO" dirty="0">
              <a:cs typeface="Arabic Transparent" pitchFamily="2" charset="0"/>
            </a:endParaRPr>
          </a:p>
          <a:p>
            <a:pPr marL="0" indent="0" algn="just" rtl="1">
              <a:buNone/>
            </a:pPr>
            <a:endParaRPr lang="fr-FR" dirty="0"/>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5319"/>
          <a:stretch/>
        </p:blipFill>
        <p:spPr bwMode="auto">
          <a:xfrm>
            <a:off x="1619672" y="4293096"/>
            <a:ext cx="4610100" cy="1983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72846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rtl="1"/>
            <a:r>
              <a:rPr lang="ar-SA" sz="3200" b="1" dirty="0">
                <a:cs typeface="Arabic Transparent" pitchFamily="2" charset="0"/>
              </a:rPr>
              <a:t>التغيرات الموسمية</a:t>
            </a:r>
            <a:r>
              <a:rPr lang="ar-JO" sz="3200" b="1" dirty="0">
                <a:cs typeface="Arabic Transparent" pitchFamily="2" charset="0"/>
              </a:rPr>
              <a:t> (الفصلية) </a:t>
            </a:r>
            <a:r>
              <a:rPr lang="en-US" sz="2800" b="1" dirty="0">
                <a:latin typeface="Times New Roman" pitchFamily="18" charset="0"/>
                <a:cs typeface="Times New Roman" pitchFamily="18" charset="0"/>
              </a:rPr>
              <a:t>(Seasonal Variation )</a:t>
            </a:r>
            <a:r>
              <a:rPr lang="ar-JO" sz="2800" b="1" dirty="0">
                <a:latin typeface="Times New Roman" pitchFamily="18" charset="0"/>
                <a:cs typeface="Times New Roman" pitchFamily="18" charset="0"/>
              </a:rPr>
              <a:t>:</a:t>
            </a:r>
            <a:r>
              <a:rPr lang="ar-SA" sz="2800" b="1" dirty="0">
                <a:latin typeface="Times New Roman" pitchFamily="18" charset="0"/>
                <a:cs typeface="Times New Roman" pitchFamily="18" charset="0"/>
              </a:rPr>
              <a:t> </a:t>
            </a:r>
            <a:br>
              <a:rPr lang="ar-JO" sz="2800" b="1" dirty="0">
                <a:latin typeface="Times New Roman" pitchFamily="18" charset="0"/>
                <a:cs typeface="Times New Roman" pitchFamily="18" charset="0"/>
              </a:rPr>
            </a:br>
            <a:endParaRPr lang="fr-FR" sz="3200" dirty="0"/>
          </a:p>
        </p:txBody>
      </p:sp>
      <p:sp>
        <p:nvSpPr>
          <p:cNvPr id="3" name="Espace réservé du contenu 2"/>
          <p:cNvSpPr>
            <a:spLocks noGrp="1"/>
          </p:cNvSpPr>
          <p:nvPr>
            <p:ph idx="1"/>
          </p:nvPr>
        </p:nvSpPr>
        <p:spPr/>
        <p:txBody>
          <a:bodyPr>
            <a:normAutofit/>
          </a:bodyPr>
          <a:lstStyle/>
          <a:p>
            <a:pPr marL="0" indent="0" algn="just" rtl="1">
              <a:buNone/>
            </a:pPr>
            <a:r>
              <a:rPr lang="ar-JO" sz="2800" b="1" dirty="0">
                <a:latin typeface="Times New Roman" pitchFamily="18" charset="0"/>
                <a:cs typeface="Times New Roman" pitchFamily="18" charset="0"/>
              </a:rPr>
              <a:t> </a:t>
            </a:r>
            <a:r>
              <a:rPr lang="ar-JO" sz="2800" dirty="0">
                <a:latin typeface="Times New Roman" pitchFamily="18" charset="0"/>
                <a:cs typeface="Arabic Transparent" pitchFamily="2" charset="0"/>
              </a:rPr>
              <a:t>وهذه التغيرات ترتبط بتذبذبات دورية ثاب</a:t>
            </a:r>
            <a:r>
              <a:rPr lang="ar-DZ" sz="2800" dirty="0">
                <a:latin typeface="Times New Roman" pitchFamily="18" charset="0"/>
                <a:cs typeface="Arabic Transparent" pitchFamily="2" charset="0"/>
              </a:rPr>
              <a:t>ت</a:t>
            </a:r>
            <a:r>
              <a:rPr lang="ar-JO" sz="2800" dirty="0">
                <a:latin typeface="Times New Roman" pitchFamily="18" charset="0"/>
                <a:cs typeface="Arabic Transparent" pitchFamily="2" charset="0"/>
              </a:rPr>
              <a:t>ة </a:t>
            </a:r>
            <a:r>
              <a:rPr lang="ar-DZ" sz="2800" dirty="0">
                <a:latin typeface="Times New Roman" pitchFamily="18" charset="0"/>
                <a:cs typeface="Arabic Transparent" pitchFamily="2" charset="0"/>
              </a:rPr>
              <a:t>في الأجل القصير والتي لا مدتها عن السنة وفي أغلب  الأحيان تكون أسبوعية أو شهرية أو فصلية أو نصف سنوية </a:t>
            </a:r>
            <a:r>
              <a:rPr lang="ar-JO" sz="2800" dirty="0">
                <a:latin typeface="Times New Roman" pitchFamily="18" charset="0"/>
                <a:cs typeface="Arabic Transparent" pitchFamily="2" charset="0"/>
              </a:rPr>
              <a:t>ومن أمثلة ذلك: درجات الحرارة أو تساقط الأمطار التي تؤثر على</a:t>
            </a:r>
            <a:r>
              <a:rPr lang="ar-DZ" sz="2800" dirty="0">
                <a:latin typeface="Times New Roman" pitchFamily="18" charset="0"/>
                <a:cs typeface="Arabic Transparent" pitchFamily="2" charset="0"/>
              </a:rPr>
              <a:t> </a:t>
            </a:r>
            <a:r>
              <a:rPr lang="ar-JO" sz="2800" dirty="0">
                <a:latin typeface="Times New Roman" pitchFamily="18" charset="0"/>
                <a:cs typeface="Arabic Transparent" pitchFamily="2" charset="0"/>
              </a:rPr>
              <a:t>المحاصيل الز</a:t>
            </a:r>
            <a:r>
              <a:rPr lang="ar-DZ" sz="2800" dirty="0">
                <a:latin typeface="Times New Roman" pitchFamily="18" charset="0"/>
                <a:cs typeface="Arabic Transparent" pitchFamily="2" charset="0"/>
              </a:rPr>
              <a:t>راعية </a:t>
            </a:r>
            <a:r>
              <a:rPr lang="ar-JO" sz="2800" dirty="0">
                <a:latin typeface="Times New Roman" pitchFamily="18" charset="0"/>
                <a:cs typeface="Arabic Transparent" pitchFamily="2" charset="0"/>
              </a:rPr>
              <a:t>وبالتالي على العرض والطلب في الاقتصاد.</a:t>
            </a:r>
            <a:r>
              <a:rPr lang="ar-DZ" sz="2800" dirty="0">
                <a:latin typeface="Times New Roman" pitchFamily="18" charset="0"/>
                <a:cs typeface="Arabic Transparent" pitchFamily="2" charset="0"/>
              </a:rPr>
              <a:t> </a:t>
            </a:r>
            <a:r>
              <a:rPr lang="ar-JO" sz="2800" dirty="0">
                <a:latin typeface="Times New Roman" pitchFamily="18" charset="0"/>
                <a:cs typeface="Arabic Transparent" pitchFamily="2" charset="0"/>
              </a:rPr>
              <a:t>وهذه التغيرات يمكن التنبؤ بها و السيطرة عليها.</a:t>
            </a:r>
            <a:endParaRPr lang="en-US" sz="2800" dirty="0">
              <a:latin typeface="Times New Roman" pitchFamily="18" charset="0"/>
              <a:cs typeface="Arabic Transparent" pitchFamily="2" charset="0"/>
            </a:endParaRPr>
          </a:p>
          <a:p>
            <a:pPr marL="0" indent="0" algn="just">
              <a:buNone/>
            </a:pPr>
            <a:endParaRPr lang="fr-FR" sz="2800" dirty="0"/>
          </a:p>
        </p:txBody>
      </p:sp>
      <p:graphicFrame>
        <p:nvGraphicFramePr>
          <p:cNvPr id="18" name="Objet 17"/>
          <p:cNvGraphicFramePr>
            <a:graphicFrameLocks noChangeAspect="1"/>
          </p:cNvGraphicFramePr>
          <p:nvPr>
            <p:extLst>
              <p:ext uri="{D42A27DB-BD31-4B8C-83A1-F6EECF244321}">
                <p14:modId xmlns:p14="http://schemas.microsoft.com/office/powerpoint/2010/main" val="2415156197"/>
              </p:ext>
            </p:extLst>
          </p:nvPr>
        </p:nvGraphicFramePr>
        <p:xfrm>
          <a:off x="862285" y="3619290"/>
          <a:ext cx="7232650" cy="2289423"/>
        </p:xfrm>
        <a:graphic>
          <a:graphicData uri="http://schemas.openxmlformats.org/presentationml/2006/ole">
            <mc:AlternateContent xmlns:mc="http://schemas.openxmlformats.org/markup-compatibility/2006">
              <mc:Choice xmlns:v="urn:schemas-microsoft-com:vml" Requires="v">
                <p:oleObj spid="_x0000_s3088" name="Chart" r:id="rId3" imgW="4724716" imgH="1714928" progId="Excel.Chart.8">
                  <p:embed/>
                </p:oleObj>
              </mc:Choice>
              <mc:Fallback>
                <p:oleObj name="Chart" r:id="rId3" imgW="4724716" imgH="1714928" progId="Excel.Char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2285" y="3619290"/>
                        <a:ext cx="7232650" cy="2289423"/>
                      </a:xfrm>
                      <a:prstGeom prst="rect">
                        <a:avLst/>
                      </a:prstGeom>
                      <a:noFill/>
                      <a:ln>
                        <a:noFill/>
                      </a:ln>
                      <a:effectLst/>
                    </p:spPr>
                  </p:pic>
                </p:oleObj>
              </mc:Fallback>
            </mc:AlternateContent>
          </a:graphicData>
        </a:graphic>
      </p:graphicFrame>
      <p:sp>
        <p:nvSpPr>
          <p:cNvPr id="19" name="Text Box 9"/>
          <p:cNvSpPr txBox="1">
            <a:spLocks noChangeArrowheads="1"/>
          </p:cNvSpPr>
          <p:nvPr/>
        </p:nvSpPr>
        <p:spPr bwMode="auto">
          <a:xfrm>
            <a:off x="2994079" y="4085980"/>
            <a:ext cx="12747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ar-DZ" altLang="en-US" sz="2400" dirty="0">
                <a:latin typeface="Times New Roman" pitchFamily="18" charset="0"/>
              </a:rPr>
              <a:t>الصيف</a:t>
            </a:r>
            <a:endParaRPr lang="en-US" altLang="en-US" sz="2400" dirty="0">
              <a:latin typeface="Times New Roman" pitchFamily="18" charset="0"/>
            </a:endParaRPr>
          </a:p>
        </p:txBody>
      </p:sp>
      <p:sp>
        <p:nvSpPr>
          <p:cNvPr id="20" name="Text Box 9"/>
          <p:cNvSpPr txBox="1">
            <a:spLocks noChangeArrowheads="1"/>
          </p:cNvSpPr>
          <p:nvPr/>
        </p:nvSpPr>
        <p:spPr bwMode="auto">
          <a:xfrm>
            <a:off x="6012160" y="4082091"/>
            <a:ext cx="12747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ar-DZ" altLang="en-US" sz="2400" dirty="0">
                <a:latin typeface="Times New Roman" pitchFamily="18" charset="0"/>
              </a:rPr>
              <a:t>الصيف</a:t>
            </a:r>
            <a:endParaRPr lang="en-US" altLang="en-US" sz="2400" dirty="0">
              <a:latin typeface="Times New Roman" pitchFamily="18" charset="0"/>
            </a:endParaRPr>
          </a:p>
        </p:txBody>
      </p:sp>
      <p:sp>
        <p:nvSpPr>
          <p:cNvPr id="21" name="Text Box 9"/>
          <p:cNvSpPr txBox="1">
            <a:spLocks noChangeArrowheads="1"/>
          </p:cNvSpPr>
          <p:nvPr/>
        </p:nvSpPr>
        <p:spPr bwMode="auto">
          <a:xfrm>
            <a:off x="3297178" y="5291074"/>
            <a:ext cx="12747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ar-DZ" altLang="en-US" sz="2400" dirty="0">
                <a:latin typeface="Times New Roman" pitchFamily="18" charset="0"/>
              </a:rPr>
              <a:t>الشتاء</a:t>
            </a:r>
            <a:endParaRPr lang="en-US" altLang="en-US" sz="2400" dirty="0">
              <a:latin typeface="Times New Roman" pitchFamily="18" charset="0"/>
            </a:endParaRPr>
          </a:p>
        </p:txBody>
      </p:sp>
      <p:sp>
        <p:nvSpPr>
          <p:cNvPr id="22" name="Text Box 9"/>
          <p:cNvSpPr txBox="1">
            <a:spLocks noChangeArrowheads="1"/>
          </p:cNvSpPr>
          <p:nvPr/>
        </p:nvSpPr>
        <p:spPr bwMode="auto">
          <a:xfrm>
            <a:off x="6588224" y="5264046"/>
            <a:ext cx="12747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ar-DZ" altLang="en-US" sz="2400" dirty="0">
                <a:latin typeface="Times New Roman" pitchFamily="18" charset="0"/>
              </a:rPr>
              <a:t>الشتاء</a:t>
            </a:r>
            <a:endParaRPr lang="en-US" altLang="en-US" sz="2400" dirty="0">
              <a:latin typeface="Times New Roman" pitchFamily="18" charset="0"/>
            </a:endParaRPr>
          </a:p>
        </p:txBody>
      </p:sp>
      <p:sp>
        <p:nvSpPr>
          <p:cNvPr id="23" name="Line 12"/>
          <p:cNvSpPr>
            <a:spLocks noChangeShapeType="1"/>
          </p:cNvSpPr>
          <p:nvPr/>
        </p:nvSpPr>
        <p:spPr bwMode="auto">
          <a:xfrm flipV="1">
            <a:off x="2555776" y="5519674"/>
            <a:ext cx="14288" cy="4619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24" name="Line 13"/>
          <p:cNvSpPr>
            <a:spLocks noChangeShapeType="1"/>
          </p:cNvSpPr>
          <p:nvPr/>
        </p:nvSpPr>
        <p:spPr bwMode="auto">
          <a:xfrm flipV="1">
            <a:off x="5559326" y="5621274"/>
            <a:ext cx="14288" cy="4619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25" name="Line 14"/>
          <p:cNvSpPr>
            <a:spLocks noChangeShapeType="1"/>
          </p:cNvSpPr>
          <p:nvPr/>
        </p:nvSpPr>
        <p:spPr bwMode="auto">
          <a:xfrm flipV="1">
            <a:off x="4082951" y="5589524"/>
            <a:ext cx="14288" cy="4619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26" name="Line 15"/>
          <p:cNvSpPr>
            <a:spLocks noChangeShapeType="1"/>
          </p:cNvSpPr>
          <p:nvPr/>
        </p:nvSpPr>
        <p:spPr bwMode="auto">
          <a:xfrm flipV="1">
            <a:off x="7108726" y="5646674"/>
            <a:ext cx="14288" cy="4619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27" name="Line 16"/>
          <p:cNvSpPr>
            <a:spLocks noChangeShapeType="1"/>
          </p:cNvSpPr>
          <p:nvPr/>
        </p:nvSpPr>
        <p:spPr bwMode="auto">
          <a:xfrm>
            <a:off x="2409726" y="6127687"/>
            <a:ext cx="0" cy="1587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fr-FR"/>
          </a:p>
        </p:txBody>
      </p:sp>
      <p:sp>
        <p:nvSpPr>
          <p:cNvPr id="28" name="Freeform 17"/>
          <p:cNvSpPr>
            <a:spLocks/>
          </p:cNvSpPr>
          <p:nvPr/>
        </p:nvSpPr>
        <p:spPr bwMode="auto">
          <a:xfrm>
            <a:off x="3960714" y="6116574"/>
            <a:ext cx="160337" cy="254000"/>
          </a:xfrm>
          <a:custGeom>
            <a:avLst/>
            <a:gdLst>
              <a:gd name="T0" fmla="*/ 0 w 101"/>
              <a:gd name="T1" fmla="*/ 2147483647 h 160"/>
              <a:gd name="T2" fmla="*/ 2147483647 w 101"/>
              <a:gd name="T3" fmla="*/ 2147483647 h 160"/>
              <a:gd name="T4" fmla="*/ 2147483647 w 101"/>
              <a:gd name="T5" fmla="*/ 2147483647 h 160"/>
              <a:gd name="T6" fmla="*/ 2147483647 w 101"/>
              <a:gd name="T7" fmla="*/ 2147483647 h 160"/>
              <a:gd name="T8" fmla="*/ 0 60000 65536"/>
              <a:gd name="T9" fmla="*/ 0 60000 65536"/>
              <a:gd name="T10" fmla="*/ 0 60000 65536"/>
              <a:gd name="T11" fmla="*/ 0 60000 65536"/>
              <a:gd name="T12" fmla="*/ 0 w 101"/>
              <a:gd name="T13" fmla="*/ 0 h 160"/>
              <a:gd name="T14" fmla="*/ 101 w 101"/>
              <a:gd name="T15" fmla="*/ 160 h 160"/>
            </a:gdLst>
            <a:ahLst/>
            <a:cxnLst>
              <a:cxn ang="T8">
                <a:pos x="T0" y="T1"/>
              </a:cxn>
              <a:cxn ang="T9">
                <a:pos x="T2" y="T3"/>
              </a:cxn>
              <a:cxn ang="T10">
                <a:pos x="T4" y="T5"/>
              </a:cxn>
              <a:cxn ang="T11">
                <a:pos x="T6" y="T7"/>
              </a:cxn>
            </a:cxnLst>
            <a:rect l="T12" t="T13" r="T14" b="T15"/>
            <a:pathLst>
              <a:path w="101" h="160">
                <a:moveTo>
                  <a:pt x="0" y="49"/>
                </a:moveTo>
                <a:cubicBezTo>
                  <a:pt x="49" y="24"/>
                  <a:pt x="99" y="0"/>
                  <a:pt x="100" y="15"/>
                </a:cubicBezTo>
                <a:cubicBezTo>
                  <a:pt x="101" y="30"/>
                  <a:pt x="8" y="122"/>
                  <a:pt x="8" y="141"/>
                </a:cubicBezTo>
                <a:cubicBezTo>
                  <a:pt x="8" y="160"/>
                  <a:pt x="81" y="135"/>
                  <a:pt x="100" y="132"/>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lstStyle/>
          <a:p>
            <a:endParaRPr lang="fr-FR"/>
          </a:p>
        </p:txBody>
      </p:sp>
      <p:sp>
        <p:nvSpPr>
          <p:cNvPr id="29" name="Freeform 18"/>
          <p:cNvSpPr>
            <a:spLocks/>
          </p:cNvSpPr>
          <p:nvPr/>
        </p:nvSpPr>
        <p:spPr bwMode="auto">
          <a:xfrm>
            <a:off x="5432326" y="6143562"/>
            <a:ext cx="187325" cy="222250"/>
          </a:xfrm>
          <a:custGeom>
            <a:avLst/>
            <a:gdLst>
              <a:gd name="T0" fmla="*/ 0 w 118"/>
              <a:gd name="T1" fmla="*/ 2147483647 h 140"/>
              <a:gd name="T2" fmla="*/ 2147483647 w 118"/>
              <a:gd name="T3" fmla="*/ 2147483647 h 140"/>
              <a:gd name="T4" fmla="*/ 2147483647 w 118"/>
              <a:gd name="T5" fmla="*/ 2147483647 h 140"/>
              <a:gd name="T6" fmla="*/ 2147483647 w 118"/>
              <a:gd name="T7" fmla="*/ 2147483647 h 140"/>
              <a:gd name="T8" fmla="*/ 2147483647 w 118"/>
              <a:gd name="T9" fmla="*/ 2147483647 h 140"/>
              <a:gd name="T10" fmla="*/ 0 60000 65536"/>
              <a:gd name="T11" fmla="*/ 0 60000 65536"/>
              <a:gd name="T12" fmla="*/ 0 60000 65536"/>
              <a:gd name="T13" fmla="*/ 0 60000 65536"/>
              <a:gd name="T14" fmla="*/ 0 60000 65536"/>
              <a:gd name="T15" fmla="*/ 0 w 118"/>
              <a:gd name="T16" fmla="*/ 0 h 140"/>
              <a:gd name="T17" fmla="*/ 118 w 118"/>
              <a:gd name="T18" fmla="*/ 140 h 140"/>
            </a:gdLst>
            <a:ahLst/>
            <a:cxnLst>
              <a:cxn ang="T10">
                <a:pos x="T0" y="T1"/>
              </a:cxn>
              <a:cxn ang="T11">
                <a:pos x="T2" y="T3"/>
              </a:cxn>
              <a:cxn ang="T12">
                <a:pos x="T4" y="T5"/>
              </a:cxn>
              <a:cxn ang="T13">
                <a:pos x="T6" y="T7"/>
              </a:cxn>
              <a:cxn ang="T14">
                <a:pos x="T8" y="T9"/>
              </a:cxn>
            </a:cxnLst>
            <a:rect l="T15" t="T16" r="T17" b="T18"/>
            <a:pathLst>
              <a:path w="118" h="140">
                <a:moveTo>
                  <a:pt x="0" y="24"/>
                </a:moveTo>
                <a:cubicBezTo>
                  <a:pt x="46" y="12"/>
                  <a:pt x="92" y="0"/>
                  <a:pt x="100" y="7"/>
                </a:cubicBezTo>
                <a:cubicBezTo>
                  <a:pt x="108" y="14"/>
                  <a:pt x="47" y="51"/>
                  <a:pt x="50" y="65"/>
                </a:cubicBezTo>
                <a:cubicBezTo>
                  <a:pt x="53" y="79"/>
                  <a:pt x="118" y="78"/>
                  <a:pt x="117" y="90"/>
                </a:cubicBezTo>
                <a:cubicBezTo>
                  <a:pt x="116" y="102"/>
                  <a:pt x="55" y="132"/>
                  <a:pt x="41" y="14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lstStyle/>
          <a:p>
            <a:endParaRPr lang="fr-FR"/>
          </a:p>
        </p:txBody>
      </p:sp>
      <p:sp>
        <p:nvSpPr>
          <p:cNvPr id="31" name="Freeform 19"/>
          <p:cNvSpPr>
            <a:spLocks/>
          </p:cNvSpPr>
          <p:nvPr/>
        </p:nvSpPr>
        <p:spPr bwMode="auto">
          <a:xfrm>
            <a:off x="6982520" y="6116935"/>
            <a:ext cx="200025" cy="185737"/>
          </a:xfrm>
          <a:custGeom>
            <a:avLst/>
            <a:gdLst>
              <a:gd name="T0" fmla="*/ 2147483647 w 126"/>
              <a:gd name="T1" fmla="*/ 0 h 117"/>
              <a:gd name="T2" fmla="*/ 2147483647 w 126"/>
              <a:gd name="T3" fmla="*/ 2147483647 h 117"/>
              <a:gd name="T4" fmla="*/ 2147483647 w 126"/>
              <a:gd name="T5" fmla="*/ 2147483647 h 117"/>
              <a:gd name="T6" fmla="*/ 0 60000 65536"/>
              <a:gd name="T7" fmla="*/ 0 60000 65536"/>
              <a:gd name="T8" fmla="*/ 0 60000 65536"/>
              <a:gd name="T9" fmla="*/ 0 w 126"/>
              <a:gd name="T10" fmla="*/ 0 h 117"/>
              <a:gd name="T11" fmla="*/ 126 w 126"/>
              <a:gd name="T12" fmla="*/ 117 h 117"/>
            </a:gdLst>
            <a:ahLst/>
            <a:cxnLst>
              <a:cxn ang="T6">
                <a:pos x="T0" y="T1"/>
              </a:cxn>
              <a:cxn ang="T7">
                <a:pos x="T2" y="T3"/>
              </a:cxn>
              <a:cxn ang="T8">
                <a:pos x="T4" y="T5"/>
              </a:cxn>
            </a:cxnLst>
            <a:rect l="T9" t="T10" r="T11" b="T12"/>
            <a:pathLst>
              <a:path w="126" h="117">
                <a:moveTo>
                  <a:pt x="118" y="0"/>
                </a:moveTo>
                <a:cubicBezTo>
                  <a:pt x="59" y="41"/>
                  <a:pt x="0" y="83"/>
                  <a:pt x="1" y="100"/>
                </a:cubicBezTo>
                <a:cubicBezTo>
                  <a:pt x="2" y="117"/>
                  <a:pt x="98" y="100"/>
                  <a:pt x="126" y="10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lstStyle/>
          <a:p>
            <a:endParaRPr lang="fr-FR"/>
          </a:p>
        </p:txBody>
      </p:sp>
      <p:sp>
        <p:nvSpPr>
          <p:cNvPr id="32" name="Line 20"/>
          <p:cNvSpPr>
            <a:spLocks noChangeShapeType="1"/>
          </p:cNvSpPr>
          <p:nvPr/>
        </p:nvSpPr>
        <p:spPr bwMode="auto">
          <a:xfrm flipH="1">
            <a:off x="7103170" y="6129635"/>
            <a:ext cx="39688" cy="2111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fr-FR"/>
          </a:p>
        </p:txBody>
      </p:sp>
    </p:spTree>
    <p:extLst>
      <p:ext uri="{BB962C8B-B14F-4D97-AF65-F5344CB8AC3E}">
        <p14:creationId xmlns:p14="http://schemas.microsoft.com/office/powerpoint/2010/main" val="904637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SA" sz="4800" b="1" dirty="0">
                <a:cs typeface="Arabic Transparent" pitchFamily="2" charset="0"/>
              </a:rPr>
              <a:t>التغيرات الدورية</a:t>
            </a:r>
            <a:r>
              <a:rPr lang="ar-JO" sz="4800" b="1" dirty="0">
                <a:cs typeface="Arabic Transparent" pitchFamily="2" charset="0"/>
              </a:rPr>
              <a:t> </a:t>
            </a:r>
            <a:r>
              <a:rPr lang="en-US" b="1" dirty="0">
                <a:latin typeface="Times New Roman" pitchFamily="18" charset="0"/>
                <a:cs typeface="Times New Roman" pitchFamily="18" charset="0"/>
              </a:rPr>
              <a:t>(Cyclical Variation)</a:t>
            </a:r>
            <a:r>
              <a:rPr lang="ar-JO" sz="4800" b="1" dirty="0">
                <a:cs typeface="Arabic Transparent" pitchFamily="2" charset="0"/>
              </a:rPr>
              <a:t>:</a:t>
            </a:r>
            <a:endParaRPr lang="fr-FR" dirty="0"/>
          </a:p>
        </p:txBody>
      </p:sp>
      <p:sp>
        <p:nvSpPr>
          <p:cNvPr id="3" name="Espace réservé du contenu 2"/>
          <p:cNvSpPr>
            <a:spLocks noGrp="1"/>
          </p:cNvSpPr>
          <p:nvPr>
            <p:ph idx="1"/>
          </p:nvPr>
        </p:nvSpPr>
        <p:spPr/>
        <p:txBody>
          <a:bodyPr>
            <a:normAutofit/>
          </a:bodyPr>
          <a:lstStyle/>
          <a:p>
            <a:pPr marL="0" indent="0" algn="just" rtl="1">
              <a:buNone/>
            </a:pPr>
            <a:r>
              <a:rPr lang="ar-JO" sz="2800" dirty="0">
                <a:cs typeface="Arabic Transparent" pitchFamily="2" charset="0"/>
              </a:rPr>
              <a:t>هي التغيرات التي تمثل </a:t>
            </a:r>
            <a:r>
              <a:rPr lang="ar-JO" sz="2800" dirty="0" err="1">
                <a:cs typeface="Arabic Transparent" pitchFamily="2" charset="0"/>
              </a:rPr>
              <a:t>الانتعاشات</a:t>
            </a:r>
            <a:r>
              <a:rPr lang="ar-DZ" sz="2800" dirty="0">
                <a:cs typeface="Arabic Transparent" pitchFamily="2" charset="0"/>
              </a:rPr>
              <a:t> </a:t>
            </a:r>
            <a:r>
              <a:rPr lang="en-US" sz="2800" dirty="0"/>
              <a:t>(Ups)</a:t>
            </a:r>
            <a:r>
              <a:rPr lang="ar-JO" sz="2800" dirty="0">
                <a:cs typeface="Arabic Transparent" pitchFamily="2" charset="0"/>
              </a:rPr>
              <a:t> </a:t>
            </a:r>
            <a:r>
              <a:rPr lang="ar-JO" sz="2800" dirty="0" err="1">
                <a:cs typeface="Arabic Transparent" pitchFamily="2" charset="0"/>
              </a:rPr>
              <a:t>والانحسارات</a:t>
            </a:r>
            <a:r>
              <a:rPr lang="ar-JO" sz="2800" dirty="0">
                <a:cs typeface="Arabic Transparent" pitchFamily="2" charset="0"/>
              </a:rPr>
              <a:t>  </a:t>
            </a:r>
            <a:r>
              <a:rPr lang="en-US" sz="2800" dirty="0"/>
              <a:t>(Downs)</a:t>
            </a:r>
            <a:r>
              <a:rPr lang="ar-JO" sz="2800" dirty="0"/>
              <a:t> للاقتصاد أو لصناعة معينة، وهي شائعة مع السلاسل الزمنية الممثلة للناتج المحلي الاجمالي، أسعار البورصة أسعار الأسهم...</a:t>
            </a:r>
          </a:p>
          <a:p>
            <a:pPr marL="0" indent="0" algn="just" rtl="1">
              <a:buNone/>
            </a:pPr>
            <a:endParaRPr lang="fr-FR" sz="28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3212976"/>
            <a:ext cx="5184576" cy="2376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5218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SA" sz="4800" b="1" dirty="0"/>
              <a:t>التغيرات العرضية </a:t>
            </a:r>
            <a:r>
              <a:rPr lang="en-US" sz="4800" b="1" dirty="0">
                <a:latin typeface="Times New Roman" pitchFamily="18" charset="0"/>
                <a:cs typeface="Times New Roman" pitchFamily="18" charset="0"/>
              </a:rPr>
              <a:t>(</a:t>
            </a:r>
            <a:r>
              <a:rPr lang="en-US" b="1" dirty="0">
                <a:latin typeface="Times New Roman" pitchFamily="18" charset="0"/>
                <a:cs typeface="Times New Roman" pitchFamily="18" charset="0"/>
              </a:rPr>
              <a:t>Irregular Variation)</a:t>
            </a:r>
            <a:r>
              <a:rPr lang="ar-JO" b="1" dirty="0">
                <a:latin typeface="Times New Roman" pitchFamily="18" charset="0"/>
                <a:cs typeface="Times New Roman" pitchFamily="18" charset="0"/>
              </a:rPr>
              <a:t>:</a:t>
            </a:r>
            <a:endParaRPr lang="fr-FR" dirty="0"/>
          </a:p>
        </p:txBody>
      </p:sp>
      <p:sp>
        <p:nvSpPr>
          <p:cNvPr id="3" name="Espace réservé du contenu 2"/>
          <p:cNvSpPr>
            <a:spLocks noGrp="1"/>
          </p:cNvSpPr>
          <p:nvPr>
            <p:ph idx="1"/>
          </p:nvPr>
        </p:nvSpPr>
        <p:spPr/>
        <p:txBody>
          <a:bodyPr/>
          <a:lstStyle/>
          <a:p>
            <a:pPr marL="0" indent="0" algn="just" rtl="1">
              <a:buNone/>
            </a:pPr>
            <a:r>
              <a:rPr lang="ar-DZ" dirty="0"/>
              <a:t>وهي </a:t>
            </a:r>
            <a:r>
              <a:rPr lang="ar-IQ" dirty="0"/>
              <a:t>التغيرات</a:t>
            </a:r>
            <a:r>
              <a:rPr lang="ar-DZ" dirty="0"/>
              <a:t> العشوائية</a:t>
            </a:r>
            <a:r>
              <a:rPr lang="ar-IQ" dirty="0"/>
              <a:t> </a:t>
            </a:r>
            <a:r>
              <a:rPr lang="ar-JO" dirty="0"/>
              <a:t>التي تحصل للاتجاه العام للسلسة  بشكل</a:t>
            </a:r>
            <a:r>
              <a:rPr lang="fr-FR" dirty="0"/>
              <a:t> </a:t>
            </a:r>
            <a:r>
              <a:rPr lang="ar-IQ" dirty="0"/>
              <a:t>غير </a:t>
            </a:r>
            <a:r>
              <a:rPr lang="ar-JO" dirty="0"/>
              <a:t>متكرر</a:t>
            </a:r>
            <a:r>
              <a:rPr lang="ar-DZ" dirty="0"/>
              <a:t> </a:t>
            </a:r>
            <a:r>
              <a:rPr lang="ar-JO" dirty="0"/>
              <a:t>بانتظام ولا يمكن اعتبارها موسمية أو دورية، مثل تلك الناتجة عن الحروب والكوارث الطبيعية.</a:t>
            </a:r>
            <a:endParaRPr lang="fr-FR" dirty="0"/>
          </a:p>
          <a:p>
            <a:pPr marL="0" indent="0" algn="just" rtl="1">
              <a:buNone/>
            </a:pPr>
            <a:endParaRPr lang="fr-FR" dirty="0"/>
          </a:p>
        </p:txBody>
      </p:sp>
      <p:pic>
        <p:nvPicPr>
          <p:cNvPr id="4" name="Image 3"/>
          <p:cNvPicPr/>
          <p:nvPr/>
        </p:nvPicPr>
        <p:blipFill rotWithShape="1">
          <a:blip r:embed="rId2">
            <a:extLst>
              <a:ext uri="{28A0092B-C50C-407E-A947-70E740481C1C}">
                <a14:useLocalDpi xmlns:a14="http://schemas.microsoft.com/office/drawing/2010/main" val="0"/>
              </a:ext>
            </a:extLst>
          </a:blip>
          <a:srcRect l="21983" t="17807" r="11239" b="14955"/>
          <a:stretch/>
        </p:blipFill>
        <p:spPr bwMode="auto">
          <a:xfrm>
            <a:off x="1619672" y="3501008"/>
            <a:ext cx="6408712" cy="266203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17507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1143000"/>
          </a:xfrm>
        </p:spPr>
        <p:txBody>
          <a:bodyPr>
            <a:noAutofit/>
          </a:bodyPr>
          <a:lstStyle/>
          <a:p>
            <a:pPr rtl="1"/>
            <a:r>
              <a:rPr lang="ar-DZ" sz="3600" b="1" dirty="0"/>
              <a:t>تعريف السيرورة العشوائية </a:t>
            </a:r>
            <a:r>
              <a:rPr lang="en-US" sz="3600" b="1" dirty="0"/>
              <a:t>Stochastic process</a:t>
            </a:r>
            <a:endParaRPr lang="fr-FR" sz="3600" b="1" dirty="0"/>
          </a:p>
        </p:txBody>
      </p:sp>
      <p:sp>
        <p:nvSpPr>
          <p:cNvPr id="5" name="Espace réservé du contenu 2"/>
          <p:cNvSpPr>
            <a:spLocks noGrp="1"/>
          </p:cNvSpPr>
          <p:nvPr>
            <p:ph idx="1"/>
          </p:nvPr>
        </p:nvSpPr>
        <p:spPr>
          <a:xfrm>
            <a:off x="395536" y="1417638"/>
            <a:ext cx="8229600" cy="4891682"/>
          </a:xfrm>
        </p:spPr>
        <p:txBody>
          <a:bodyPr>
            <a:normAutofit fontScale="92500" lnSpcReduction="10000"/>
          </a:bodyPr>
          <a:lstStyle/>
          <a:p>
            <a:pPr marL="0" indent="0" algn="just" rtl="1">
              <a:buNone/>
            </a:pPr>
            <a:r>
              <a:rPr lang="ar-DZ" dirty="0"/>
              <a:t>هي السلسلة الزمنية تحت الدراسة (</a:t>
            </a:r>
            <a:r>
              <a:rPr lang="fr-FR" dirty="0"/>
              <a:t>S</a:t>
            </a:r>
            <a:r>
              <a:rPr lang="en-US" dirty="0"/>
              <a:t>ample Series</a:t>
            </a:r>
            <a:r>
              <a:rPr lang="ar-DZ" dirty="0"/>
              <a:t>)، وهي عينة من سلسلة لا نهائية الطول، وتسمى أحيانا الطاقم (</a:t>
            </a:r>
            <a:r>
              <a:rPr lang="en-US" dirty="0"/>
              <a:t>ensemble</a:t>
            </a:r>
            <a:r>
              <a:rPr lang="ar-DZ" dirty="0"/>
              <a:t>)، وكل عنصر من الطاقم يسمى تحققا أو واقعا (</a:t>
            </a:r>
            <a:r>
              <a:rPr lang="en-US" dirty="0"/>
              <a:t>realization</a:t>
            </a:r>
            <a:r>
              <a:rPr lang="ar-DZ" dirty="0"/>
              <a:t>) أو </a:t>
            </a:r>
            <a:r>
              <a:rPr lang="ar-DZ" dirty="0">
                <a:solidFill>
                  <a:srgbClr val="FF0000"/>
                </a:solidFill>
              </a:rPr>
              <a:t>سيرورة عشوائية</a:t>
            </a:r>
          </a:p>
          <a:p>
            <a:pPr marL="0" indent="0" algn="just" rtl="1">
              <a:buNone/>
            </a:pPr>
            <a:r>
              <a:rPr lang="ar-DZ" dirty="0"/>
              <a:t>وفي حالة ما اذا كانت السيرورة متصلة نكتب </a:t>
            </a:r>
            <a:r>
              <a:rPr lang="en-US" dirty="0"/>
              <a:t>y(t)</a:t>
            </a:r>
            <a:r>
              <a:rPr lang="ar-DZ" dirty="0"/>
              <a:t>، حيث </a:t>
            </a:r>
            <a:r>
              <a:rPr lang="en-US" dirty="0"/>
              <a:t>(0≤t≤T)</a:t>
            </a:r>
          </a:p>
          <a:p>
            <a:pPr marL="0" indent="0" algn="just" rtl="1">
              <a:buNone/>
            </a:pPr>
            <a:r>
              <a:rPr lang="ar-DZ" dirty="0"/>
              <a:t>مثال على سيرورة متصلة (تخطيط القلب، بيانات الكهرباء....)</a:t>
            </a:r>
          </a:p>
          <a:p>
            <a:pPr marL="0" indent="0" algn="just" rtl="1">
              <a:buNone/>
            </a:pPr>
            <a:r>
              <a:rPr lang="ar-DZ" dirty="0"/>
              <a:t>وفي حالة ما اذا كانت سيرورة متقطعة نكتب </a:t>
            </a:r>
            <a:r>
              <a:rPr lang="en-US" dirty="0" err="1"/>
              <a:t>y</a:t>
            </a:r>
            <a:r>
              <a:rPr lang="en-US" sz="2400" dirty="0" err="1"/>
              <a:t>t</a:t>
            </a:r>
            <a:r>
              <a:rPr lang="ar-DZ" sz="2400" dirty="0"/>
              <a:t> </a:t>
            </a:r>
            <a:r>
              <a:rPr lang="ar-DZ" dirty="0"/>
              <a:t>حيث </a:t>
            </a:r>
            <a:r>
              <a:rPr lang="en-US" dirty="0"/>
              <a:t>t= 1,2,…N</a:t>
            </a:r>
            <a:r>
              <a:rPr lang="ar-DZ" dirty="0"/>
              <a:t>، وبما أن معظم البيانات الاقتصادية عبارة عن نقاط متقطعة في الزمن سنستخدم الرمز بدلا من .</a:t>
            </a:r>
          </a:p>
          <a:p>
            <a:pPr marL="0" indent="0" algn="just" rtl="1">
              <a:buNone/>
            </a:pPr>
            <a:r>
              <a:rPr lang="ar-DZ" dirty="0"/>
              <a:t>مثال على سيرورة متقطعة: الناتج المحلي الإجمالي، </a:t>
            </a:r>
            <a:r>
              <a:rPr lang="ar-DZ" dirty="0" err="1"/>
              <a:t>التصخم</a:t>
            </a:r>
            <a:r>
              <a:rPr lang="ar-DZ" dirty="0"/>
              <a:t>....</a:t>
            </a:r>
            <a:endParaRPr lang="en-US" dirty="0"/>
          </a:p>
        </p:txBody>
      </p:sp>
    </p:spTree>
    <p:extLst>
      <p:ext uri="{BB962C8B-B14F-4D97-AF65-F5344CB8AC3E}">
        <p14:creationId xmlns:p14="http://schemas.microsoft.com/office/powerpoint/2010/main" val="1930314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153797-D0D4-44A7-AED8-464441B215E0}"/>
              </a:ext>
            </a:extLst>
          </p:cNvPr>
          <p:cNvSpPr>
            <a:spLocks noGrp="1"/>
          </p:cNvSpPr>
          <p:nvPr>
            <p:ph type="title"/>
          </p:nvPr>
        </p:nvSpPr>
        <p:spPr/>
        <p:txBody>
          <a:bodyPr>
            <a:normAutofit fontScale="90000"/>
          </a:bodyPr>
          <a:lstStyle/>
          <a:p>
            <a:pPr rtl="1"/>
            <a:r>
              <a:rPr lang="ar-DZ" b="1" dirty="0"/>
              <a:t>السيرورة المحضة </a:t>
            </a:r>
            <a:r>
              <a:rPr lang="en-US" b="1" dirty="0"/>
              <a:t>Purely Random process</a:t>
            </a:r>
            <a:endParaRPr lang="fr-FR" b="1" dirty="0"/>
          </a:p>
        </p:txBody>
      </p:sp>
      <mc:AlternateContent xmlns:mc="http://schemas.openxmlformats.org/markup-compatibility/2006">
        <mc:Choice xmlns:a14="http://schemas.microsoft.com/office/drawing/2010/main" Requires="a14">
          <p:sp>
            <p:nvSpPr>
              <p:cNvPr id="3" name="Espace réservé du contenu 2">
                <a:extLst>
                  <a:ext uri="{FF2B5EF4-FFF2-40B4-BE49-F238E27FC236}">
                    <a16:creationId xmlns:a16="http://schemas.microsoft.com/office/drawing/2014/main" id="{A1232D03-3AC3-4065-9AAF-E9257D00C7D1}"/>
                  </a:ext>
                </a:extLst>
              </p:cNvPr>
              <p:cNvSpPr>
                <a:spLocks noGrp="1"/>
              </p:cNvSpPr>
              <p:nvPr>
                <p:ph idx="1"/>
              </p:nvPr>
            </p:nvSpPr>
            <p:spPr>
              <a:xfrm>
                <a:off x="457200" y="1600201"/>
                <a:ext cx="8229600" cy="4205064"/>
              </a:xfrm>
            </p:spPr>
            <p:txBody>
              <a:bodyPr/>
              <a:lstStyle/>
              <a:p>
                <a:pPr marL="0" indent="0" algn="just" rtl="1">
                  <a:buNone/>
                </a:pPr>
                <a:r>
                  <a:rPr lang="ar-DZ" dirty="0"/>
                  <a:t>نقول عن سيرورة عشوائية أنها عشوائية محضة اذا كان متوسطها معدوم، وتباينها ثابت، ولا تعاني من الارتباط الذاتي، وتتوزع بشكل متماثل، تجدر الإشارة الى أن حد الخطأ </a:t>
                </a:r>
                <a:r>
                  <a:rPr lang="en-US" dirty="0"/>
                  <a:t>U</a:t>
                </a:r>
                <a:r>
                  <a:rPr lang="en-US" sz="2400" dirty="0"/>
                  <a:t>t</a:t>
                </a:r>
                <a:r>
                  <a:rPr lang="ar-DZ" sz="2400" dirty="0"/>
                  <a:t> </a:t>
                </a:r>
                <a:r>
                  <a:rPr lang="ar-DZ" dirty="0"/>
                  <a:t>الذي يتم إدخاله الى النموذج الكلاسيكي للانحدار الخطي والذي يفترض أنه سيرورة </a:t>
                </a:r>
                <a:r>
                  <a:rPr lang="ar-DZ" dirty="0">
                    <a:solidFill>
                      <a:srgbClr val="FF0000"/>
                    </a:solidFill>
                  </a:rPr>
                  <a:t>ضجيج أبيض </a:t>
                </a:r>
                <a:r>
                  <a:rPr lang="en-US" dirty="0"/>
                  <a:t>white noise</a:t>
                </a:r>
                <a:r>
                  <a:rPr lang="ar-DZ" dirty="0"/>
                  <a:t>، والذي نرمز له بالرمز</a:t>
                </a:r>
                <a14:m>
                  <m:oMath xmlns:m="http://schemas.openxmlformats.org/officeDocument/2006/math">
                    <m:sSub>
                      <m:sSubPr>
                        <m:ctrlPr>
                          <a:rPr lang="ar-DZ" i="1" smtClean="0">
                            <a:latin typeface="Cambria Math" panose="02040503050406030204" pitchFamily="18" charset="0"/>
                          </a:rPr>
                        </m:ctrlPr>
                      </m:sSubPr>
                      <m:e>
                        <m:r>
                          <a:rPr lang="en-US" b="0" i="1" smtClean="0">
                            <a:latin typeface="Cambria Math" panose="02040503050406030204" pitchFamily="18" charset="0"/>
                          </a:rPr>
                          <m:t>𝑢</m:t>
                        </m:r>
                      </m:e>
                      <m:sub>
                        <m:r>
                          <a:rPr lang="en-US" b="0" i="1" smtClean="0">
                            <a:latin typeface="Cambria Math" panose="02040503050406030204" pitchFamily="18" charset="0"/>
                          </a:rPr>
                          <m:t>𝑡</m:t>
                        </m:r>
                      </m:sub>
                    </m:sSub>
                    <m:r>
                      <a:rPr lang="ar-DZ"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𝑁</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0</m:t>
                        </m:r>
                        <m:r>
                          <a:rPr lang="en-US" b="0" i="1" smtClean="0">
                            <a:latin typeface="Cambria Math" panose="02040503050406030204" pitchFamily="18" charset="0"/>
                            <a:ea typeface="Cambria Math" panose="02040503050406030204" pitchFamily="18" charset="0"/>
                          </a:rPr>
                          <m:t>, </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𝜎</m:t>
                            </m:r>
                          </m:e>
                          <m:sup>
                            <m:r>
                              <a:rPr lang="en-US" b="0" i="1" smtClean="0">
                                <a:latin typeface="Cambria Math" panose="02040503050406030204" pitchFamily="18" charset="0"/>
                                <a:ea typeface="Cambria Math" panose="02040503050406030204" pitchFamily="18" charset="0"/>
                              </a:rPr>
                              <m:t>2</m:t>
                            </m:r>
                          </m:sup>
                        </m:sSup>
                      </m:e>
                    </m:d>
                  </m:oMath>
                </a14:m>
                <a:r>
                  <a:rPr lang="ar-DZ" dirty="0"/>
                  <a:t>، يتوزع بشكل مستقل ومتماثل كتوزيع طبيعي بمتوسط صفري، وتباين ثابت (استقرار ضعيف </a:t>
                </a:r>
                <a:r>
                  <a:rPr lang="en-US" dirty="0"/>
                  <a:t>weak stationary</a:t>
                </a:r>
                <a:r>
                  <a:rPr lang="ar-DZ" dirty="0"/>
                  <a:t>)</a:t>
                </a:r>
                <a:endParaRPr lang="fr-FR" dirty="0"/>
              </a:p>
            </p:txBody>
          </p:sp>
        </mc:Choice>
        <mc:Fallback>
          <p:sp>
            <p:nvSpPr>
              <p:cNvPr id="3" name="Espace réservé du contenu 2">
                <a:extLst>
                  <a:ext uri="{FF2B5EF4-FFF2-40B4-BE49-F238E27FC236}">
                    <a16:creationId xmlns:a16="http://schemas.microsoft.com/office/drawing/2014/main" id="{A1232D03-3AC3-4065-9AAF-E9257D00C7D1}"/>
                  </a:ext>
                </a:extLst>
              </p:cNvPr>
              <p:cNvSpPr>
                <a:spLocks noGrp="1" noRot="1" noChangeAspect="1" noMove="1" noResize="1" noEditPoints="1" noAdjustHandles="1" noChangeArrowheads="1" noChangeShapeType="1" noTextEdit="1"/>
              </p:cNvSpPr>
              <p:nvPr>
                <p:ph idx="1"/>
              </p:nvPr>
            </p:nvSpPr>
            <p:spPr>
              <a:xfrm>
                <a:off x="457200" y="1600201"/>
                <a:ext cx="8229600" cy="4205064"/>
              </a:xfrm>
              <a:blipFill>
                <a:blip r:embed="rId2"/>
                <a:stretch>
                  <a:fillRect l="-3333" t="-1887" r="-1926"/>
                </a:stretch>
              </a:blipFill>
            </p:spPr>
            <p:txBody>
              <a:bodyPr/>
              <a:lstStyle/>
              <a:p>
                <a:r>
                  <a:rPr lang="fr-FR">
                    <a:noFill/>
                  </a:rPr>
                  <a:t> </a:t>
                </a:r>
              </a:p>
            </p:txBody>
          </p:sp>
        </mc:Fallback>
      </mc:AlternateContent>
    </p:spTree>
    <p:extLst>
      <p:ext uri="{BB962C8B-B14F-4D97-AF65-F5344CB8AC3E}">
        <p14:creationId xmlns:p14="http://schemas.microsoft.com/office/powerpoint/2010/main" val="186971295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10934</TotalTime>
  <Words>723</Words>
  <Application>Microsoft Office PowerPoint</Application>
  <PresentationFormat>Affichage à l'écran (4:3)</PresentationFormat>
  <Paragraphs>50</Paragraphs>
  <Slides>11</Slides>
  <Notes>0</Notes>
  <HiddenSlides>0</HiddenSlides>
  <MMClips>0</MMClips>
  <ScaleCrop>false</ScaleCrop>
  <HeadingPairs>
    <vt:vector size="8" baseType="variant">
      <vt:variant>
        <vt:lpstr>Polices utilisées</vt:lpstr>
      </vt:variant>
      <vt:variant>
        <vt:i4>7</vt:i4>
      </vt:variant>
      <vt:variant>
        <vt:lpstr>Thème</vt:lpstr>
      </vt:variant>
      <vt:variant>
        <vt:i4>1</vt:i4>
      </vt:variant>
      <vt:variant>
        <vt:lpstr>Serveurs OLE incorporés</vt:lpstr>
      </vt:variant>
      <vt:variant>
        <vt:i4>1</vt:i4>
      </vt:variant>
      <vt:variant>
        <vt:lpstr>Titres des diapositives</vt:lpstr>
      </vt:variant>
      <vt:variant>
        <vt:i4>11</vt:i4>
      </vt:variant>
    </vt:vector>
  </HeadingPairs>
  <TitlesOfParts>
    <vt:vector size="20" baseType="lpstr">
      <vt:lpstr>Arabic Transparent</vt:lpstr>
      <vt:lpstr>Arial</vt:lpstr>
      <vt:lpstr>Book Antiqua</vt:lpstr>
      <vt:lpstr>Calibri</vt:lpstr>
      <vt:lpstr>Cambria Math</vt:lpstr>
      <vt:lpstr>Monotype Corsiva</vt:lpstr>
      <vt:lpstr>Times New Roman</vt:lpstr>
      <vt:lpstr>Thème Office</vt:lpstr>
      <vt:lpstr>Chart</vt:lpstr>
      <vt:lpstr>مقياس: تحليل السلسلة الزمنية</vt:lpstr>
      <vt:lpstr>ما هي السلاسل الزمنية؟</vt:lpstr>
      <vt:lpstr>مركبات السلسلة الزمنية</vt:lpstr>
      <vt:lpstr>الاتجاه العام Secular Trend:</vt:lpstr>
      <vt:lpstr>التغيرات الموسمية (الفصلية) (Seasonal Variation ):  </vt:lpstr>
      <vt:lpstr>التغيرات الدورية (Cyclical Variation):</vt:lpstr>
      <vt:lpstr>التغيرات العرضية (Irregular Variation):</vt:lpstr>
      <vt:lpstr>تعريف السيرورة العشوائية Stochastic process</vt:lpstr>
      <vt:lpstr>السيرورة المحضة Purely Random process</vt:lpstr>
      <vt:lpstr>المشي (السير) العشوائيRandom Walk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تحليل السلسلة الزمنية</dc:title>
  <dc:creator>DELL</dc:creator>
  <cp:lastModifiedBy>RAM COM</cp:lastModifiedBy>
  <cp:revision>16</cp:revision>
  <dcterms:created xsi:type="dcterms:W3CDTF">2020-03-28T22:55:02Z</dcterms:created>
  <dcterms:modified xsi:type="dcterms:W3CDTF">2022-04-10T00:15:09Z</dcterms:modified>
</cp:coreProperties>
</file>